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36" r:id="rId3"/>
    <p:sldMasterId id="2147483948" r:id="rId4"/>
    <p:sldMasterId id="2147483960" r:id="rId5"/>
    <p:sldMasterId id="2147483972" r:id="rId6"/>
    <p:sldMasterId id="2147483996" r:id="rId7"/>
    <p:sldMasterId id="2147484008" r:id="rId8"/>
    <p:sldMasterId id="2147484022" r:id="rId9"/>
  </p:sldMasterIdLst>
  <p:notesMasterIdLst>
    <p:notesMasterId r:id="rId48"/>
  </p:notesMasterIdLst>
  <p:sldIdLst>
    <p:sldId id="275" r:id="rId10"/>
    <p:sldId id="256" r:id="rId11"/>
    <p:sldId id="257" r:id="rId12"/>
    <p:sldId id="258" r:id="rId13"/>
    <p:sldId id="260" r:id="rId14"/>
    <p:sldId id="261" r:id="rId15"/>
    <p:sldId id="285" r:id="rId16"/>
    <p:sldId id="286" r:id="rId17"/>
    <p:sldId id="280" r:id="rId18"/>
    <p:sldId id="279" r:id="rId19"/>
    <p:sldId id="281" r:id="rId20"/>
    <p:sldId id="273" r:id="rId21"/>
    <p:sldId id="272" r:id="rId22"/>
    <p:sldId id="274" r:id="rId23"/>
    <p:sldId id="283" r:id="rId24"/>
    <p:sldId id="284" r:id="rId25"/>
    <p:sldId id="269" r:id="rId26"/>
    <p:sldId id="270" r:id="rId27"/>
    <p:sldId id="271" r:id="rId28"/>
    <p:sldId id="263" r:id="rId29"/>
    <p:sldId id="26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8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C2DAF-0BEF-446D-895B-5AE540BC3C0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3447B-0BBE-4319-B171-51581AC39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11205D-C60B-495E-BFD0-24B4FC1611EE}" type="slidenum">
              <a:rPr lang="ru-RU"/>
              <a:pPr/>
              <a:t>12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Рисунки Савченко Е.М.                «Такси» из коллекций рисунков Интернета.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0BA34-F6CF-491B-85C1-E2777EBA76BB}" type="slidenum">
              <a:rPr lang="ru-RU"/>
              <a:pPr/>
              <a:t>14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F8B63-04D1-42A9-91D7-C1E811B9370B}" type="datetime1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3441-7512-4364-91E2-3F1F70574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B1CA-B934-428C-A6C5-532EE493863B}" type="datetime1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DF635-7BB9-4F6F-9C9D-7DF1484BC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5" Type="http://schemas.openxmlformats.org/officeDocument/2006/relationships/image" Target="../media/image24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9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gi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7.jpeg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slide" Target="slide19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pril.ppt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 noGrp="1"/>
          </p:cNvGrpSpPr>
          <p:nvPr>
            <p:ph type="title"/>
          </p:nvPr>
        </p:nvGrpSpPr>
        <p:grpSpPr bwMode="auto">
          <a:xfrm>
            <a:off x="5659435" y="714356"/>
            <a:ext cx="3484565" cy="1179499"/>
            <a:chOff x="3651" y="119"/>
            <a:chExt cx="1978" cy="5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1" y="119"/>
              <a:ext cx="1978" cy="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651" y="119"/>
              <a:ext cx="1978" cy="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00174"/>
            <a:ext cx="6024563" cy="36766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spc="-150" dirty="0" smtClean="0">
                <a:solidFill>
                  <a:srgbClr val="FF0000"/>
                </a:solidFill>
                <a:latin typeface="Monotype Corsiva" pitchFamily="66" charset="0"/>
              </a:rPr>
              <a:t>          </a:t>
            </a:r>
            <a:r>
              <a:rPr lang="ru-RU" sz="5400" spc="-150" dirty="0" smtClean="0">
                <a:solidFill>
                  <a:srgbClr val="FF0000"/>
                </a:solidFill>
                <a:latin typeface="Monotype Corsiva" pitchFamily="66" charset="0"/>
              </a:rPr>
              <a:t>Методы и технологии преподавания математики в условиях реализации ФГОС ООО и СОО</a:t>
            </a:r>
            <a:endParaRPr lang="ru-RU" sz="4000" spc="-15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2ce0b97bcf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286124"/>
            <a:ext cx="2436977" cy="283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4313"/>
            <a:ext cx="7315200" cy="664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1) 0,3</a:t>
            </a:r>
            <a:r>
              <a:rPr lang="en-US" sz="2000" dirty="0" smtClean="0"/>
              <a:t>x – 1,2 = 6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FF00FF"/>
                </a:solidFill>
              </a:rPr>
              <a:t>Д. 16         К. 1,44               С. 24                 Т. 2,16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2) 36 = 4 • 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х</a:t>
            </a:r>
            <a:r>
              <a:rPr lang="ru-RU" sz="2000" i="1" dirty="0" smtClean="0"/>
              <a:t> + </a:t>
            </a:r>
            <a:r>
              <a:rPr lang="ru-RU" sz="2000" dirty="0" smtClean="0"/>
              <a:t>8).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FF00FF"/>
                </a:solidFill>
              </a:rPr>
              <a:t>В. 136       К. 1                    Л. 17                  М. 9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3)0, 1 • 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х</a:t>
            </a:r>
            <a:r>
              <a:rPr lang="ru-RU" sz="2000" i="1" dirty="0" smtClean="0"/>
              <a:t> + </a:t>
            </a:r>
            <a:r>
              <a:rPr lang="ru-RU" sz="2000" dirty="0" smtClean="0"/>
              <a:t>4) =10.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FF00FF"/>
                </a:solidFill>
              </a:rPr>
              <a:t>А. 96        Е. -3                  И. 5                   О. 104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4) 10*(3</a:t>
            </a:r>
            <a:r>
              <a:rPr lang="en-US" sz="2000" dirty="0" smtClean="0"/>
              <a:t>x-</a:t>
            </a:r>
            <a:r>
              <a:rPr lang="ru-RU" sz="2000" dirty="0" smtClean="0"/>
              <a:t>7) = 9,5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FF00FF"/>
                </a:solidFill>
              </a:rPr>
              <a:t>Л. 23,85   Н. 34                 П. 306               Р. 2,65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5) </a:t>
            </a:r>
            <a:r>
              <a:rPr lang="de-DE" sz="2000" dirty="0" smtClean="0"/>
              <a:t>x</a:t>
            </a:r>
            <a:r>
              <a:rPr lang="ru-RU" sz="2000" dirty="0" smtClean="0"/>
              <a:t> : 8 - 0,3 = 1,2.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FF00FF"/>
                </a:solidFill>
              </a:rPr>
              <a:t>Е. 7.2       Л. 12                  </a:t>
            </a:r>
            <a:r>
              <a:rPr lang="ru-RU" sz="2400" dirty="0" smtClean="0">
                <a:solidFill>
                  <a:srgbClr val="FF00FF"/>
                </a:solidFill>
              </a:rPr>
              <a:t>О</a:t>
            </a:r>
            <a:r>
              <a:rPr lang="ru-RU" sz="2000" dirty="0" smtClean="0">
                <a:solidFill>
                  <a:srgbClr val="FF00FF"/>
                </a:solidFill>
              </a:rPr>
              <a:t>. 10                 П. 0,72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6) 1,5 -0,2</a:t>
            </a:r>
            <a:r>
              <a:rPr lang="de-DE" sz="2000" dirty="0" smtClean="0"/>
              <a:t>b</a:t>
            </a:r>
            <a:r>
              <a:rPr lang="ru-RU" sz="2000" dirty="0" smtClean="0"/>
              <a:t> = 2,8.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FF00FF"/>
                </a:solidFill>
              </a:rPr>
              <a:t>А. -6,5     Е. 21,5                И. 6,5                 У. -21,5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7) 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х</a:t>
            </a:r>
            <a:r>
              <a:rPr lang="ru-RU" sz="2000" i="1" dirty="0" smtClean="0"/>
              <a:t> + 2) : </a:t>
            </a:r>
            <a:r>
              <a:rPr lang="ru-RU" sz="2000" dirty="0" smtClean="0"/>
              <a:t>0,6 =12.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FF00FF"/>
                </a:solidFill>
              </a:rPr>
              <a:t>М. 18       С. 9,2                 Т. 5,2                 Ч. 22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8) 5 -2 </a:t>
            </a:r>
            <a:r>
              <a:rPr lang="en-US" sz="2000" dirty="0" smtClean="0"/>
              <a:t>*(x</a:t>
            </a:r>
            <a:r>
              <a:rPr lang="ru-RU" sz="2000" dirty="0" smtClean="0"/>
              <a:t> + 0,6) =2,4.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FF00FF"/>
                </a:solidFill>
              </a:rPr>
              <a:t>А. 1,9       Е. 4,6                 О. 3,1                 Т. 0,7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9)4:(</a:t>
            </a:r>
            <a:r>
              <a:rPr lang="en-US" sz="2000" dirty="0" smtClean="0"/>
              <a:t>x</a:t>
            </a:r>
            <a:r>
              <a:rPr lang="ru-RU" sz="2000" dirty="0" smtClean="0"/>
              <a:t>-3) + 2= 1,8.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FF00FF"/>
                </a:solidFill>
              </a:rPr>
              <a:t>Е. 2,2       И. -17                 0.23                   У. -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FF"/>
                </a:solidFill>
              </a:rPr>
              <a:t>23</a:t>
            </a:r>
            <a:r>
              <a:rPr lang="ru-RU" sz="1600" dirty="0" smtClean="0">
                <a:solidFill>
                  <a:srgbClr val="FF00FF"/>
                </a:solidFill>
              </a:rPr>
              <a:t>   </a:t>
            </a:r>
            <a:r>
              <a:rPr lang="ru-RU" sz="1600" dirty="0" smtClean="0"/>
              <a:t>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                                      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3124200" y="6172200"/>
            <a:ext cx="4572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200">
                <a:solidFill>
                  <a:srgbClr val="1406CA"/>
                </a:solidFill>
              </a:rPr>
              <a:t>Ответ:</a:t>
            </a:r>
            <a:r>
              <a:rPr lang="ru-RU" sz="3200">
                <a:solidFill>
                  <a:srgbClr val="FF00FF"/>
                </a:solidFill>
              </a:rPr>
              <a:t>  </a:t>
            </a:r>
            <a:r>
              <a:rPr lang="ru-RU" sz="3200">
                <a:solidFill>
                  <a:schemeClr val="accent1"/>
                </a:solidFill>
              </a:rPr>
              <a:t>СКАРЛАТТИ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Ребусы</a:t>
            </a:r>
            <a:endParaRPr lang="ru-RU" sz="8000" dirty="0"/>
          </a:p>
        </p:txBody>
      </p:sp>
      <p:pic>
        <p:nvPicPr>
          <p:cNvPr id="3" name="Рисунок 2" descr="logi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286124"/>
            <a:ext cx="4120373" cy="27331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7458075" y="2578100"/>
            <a:ext cx="1239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ИР</a:t>
            </a:r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600200" y="5410200"/>
            <a:ext cx="4922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ТРАНСПОРТ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17413" name="Freeform 41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7414" name="Freeform 42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7415" name="Freeform 43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7416" name="Freeform 44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7417" name="Freeform 45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7418" name="Freeform 46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7419" name="Freeform 47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7420" name="Freeform 48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</p:grpSp>
      <p:sp>
        <p:nvSpPr>
          <p:cNvPr id="2" name="Text Box 37"/>
          <p:cNvSpPr txBox="1">
            <a:spLocks noChangeArrowheads="1"/>
          </p:cNvSpPr>
          <p:nvPr/>
        </p:nvSpPr>
        <p:spPr bwMode="auto">
          <a:xfrm>
            <a:off x="7467600" y="2590800"/>
            <a:ext cx="1239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ИР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676400" y="762000"/>
            <a:ext cx="4495800" cy="1828800"/>
            <a:chOff x="528" y="384"/>
            <a:chExt cx="2016" cy="816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 rot="155749" flipH="1">
              <a:off x="528" y="384"/>
              <a:ext cx="2016" cy="791"/>
              <a:chOff x="1474" y="2432"/>
              <a:chExt cx="4038" cy="1633"/>
            </a:xfrm>
          </p:grpSpPr>
          <p:sp>
            <p:nvSpPr>
              <p:cNvPr id="17424" name="Freeform 16"/>
              <p:cNvSpPr>
                <a:spLocks/>
              </p:cNvSpPr>
              <p:nvPr/>
            </p:nvSpPr>
            <p:spPr bwMode="auto">
              <a:xfrm>
                <a:off x="3560" y="3339"/>
                <a:ext cx="1406" cy="454"/>
              </a:xfrm>
              <a:custGeom>
                <a:avLst/>
                <a:gdLst/>
                <a:ahLst/>
                <a:cxnLst>
                  <a:cxn ang="0">
                    <a:pos x="0" y="454"/>
                  </a:cxn>
                  <a:cxn ang="0">
                    <a:pos x="317" y="227"/>
                  </a:cxn>
                  <a:cxn ang="0">
                    <a:pos x="771" y="318"/>
                  </a:cxn>
                  <a:cxn ang="0">
                    <a:pos x="1406" y="273"/>
                  </a:cxn>
                  <a:cxn ang="0">
                    <a:pos x="1406" y="91"/>
                  </a:cxn>
                  <a:cxn ang="0">
                    <a:pos x="952" y="0"/>
                  </a:cxn>
                  <a:cxn ang="0">
                    <a:pos x="45" y="46"/>
                  </a:cxn>
                  <a:cxn ang="0">
                    <a:pos x="45" y="409"/>
                  </a:cxn>
                </a:cxnLst>
                <a:rect l="0" t="0" r="r" b="b"/>
                <a:pathLst>
                  <a:path w="1406" h="454">
                    <a:moveTo>
                      <a:pt x="0" y="454"/>
                    </a:moveTo>
                    <a:lnTo>
                      <a:pt x="317" y="227"/>
                    </a:lnTo>
                    <a:lnTo>
                      <a:pt x="771" y="318"/>
                    </a:lnTo>
                    <a:lnTo>
                      <a:pt x="1406" y="273"/>
                    </a:lnTo>
                    <a:lnTo>
                      <a:pt x="1406" y="91"/>
                    </a:lnTo>
                    <a:lnTo>
                      <a:pt x="952" y="0"/>
                    </a:lnTo>
                    <a:lnTo>
                      <a:pt x="45" y="46"/>
                    </a:lnTo>
                    <a:lnTo>
                      <a:pt x="45" y="409"/>
                    </a:lnTo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5" name="Freeform 17"/>
              <p:cNvSpPr>
                <a:spLocks/>
              </p:cNvSpPr>
              <p:nvPr/>
            </p:nvSpPr>
            <p:spPr bwMode="auto">
              <a:xfrm>
                <a:off x="2320" y="2614"/>
                <a:ext cx="216" cy="146"/>
              </a:xfrm>
              <a:custGeom>
                <a:avLst/>
                <a:gdLst/>
                <a:ahLst/>
                <a:cxnLst>
                  <a:cxn ang="0">
                    <a:pos x="106" y="136"/>
                  </a:cxn>
                  <a:cxn ang="0">
                    <a:pos x="72" y="146"/>
                  </a:cxn>
                  <a:cxn ang="0">
                    <a:pos x="0" y="58"/>
                  </a:cxn>
                  <a:cxn ang="0">
                    <a:pos x="106" y="0"/>
                  </a:cxn>
                  <a:cxn ang="0">
                    <a:pos x="216" y="74"/>
                  </a:cxn>
                  <a:cxn ang="0">
                    <a:pos x="136" y="146"/>
                  </a:cxn>
                  <a:cxn ang="0">
                    <a:pos x="106" y="136"/>
                  </a:cxn>
                </a:cxnLst>
                <a:rect l="0" t="0" r="r" b="b"/>
                <a:pathLst>
                  <a:path w="216" h="146">
                    <a:moveTo>
                      <a:pt x="106" y="136"/>
                    </a:moveTo>
                    <a:lnTo>
                      <a:pt x="72" y="146"/>
                    </a:lnTo>
                    <a:lnTo>
                      <a:pt x="0" y="58"/>
                    </a:lnTo>
                    <a:lnTo>
                      <a:pt x="106" y="0"/>
                    </a:lnTo>
                    <a:lnTo>
                      <a:pt x="216" y="74"/>
                    </a:lnTo>
                    <a:lnTo>
                      <a:pt x="136" y="146"/>
                    </a:lnTo>
                    <a:lnTo>
                      <a:pt x="106" y="136"/>
                    </a:lnTo>
                    <a:close/>
                  </a:path>
                </a:pathLst>
              </a:custGeom>
              <a:solidFill>
                <a:schemeClr val="bg2"/>
              </a:soli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6" name="Freeform 18"/>
              <p:cNvSpPr>
                <a:spLocks/>
              </p:cNvSpPr>
              <p:nvPr/>
            </p:nvSpPr>
            <p:spPr bwMode="auto">
              <a:xfrm>
                <a:off x="3107" y="2704"/>
                <a:ext cx="2389" cy="1089"/>
              </a:xfrm>
              <a:custGeom>
                <a:avLst/>
                <a:gdLst/>
                <a:ahLst/>
                <a:cxnLst>
                  <a:cxn ang="0">
                    <a:pos x="0" y="1089"/>
                  </a:cxn>
                  <a:cxn ang="0">
                    <a:pos x="499" y="1089"/>
                  </a:cxn>
                  <a:cxn ang="0">
                    <a:pos x="509" y="684"/>
                  </a:cxn>
                  <a:cxn ang="0">
                    <a:pos x="2358" y="771"/>
                  </a:cxn>
                  <a:cxn ang="0">
                    <a:pos x="2389" y="316"/>
                  </a:cxn>
                  <a:cxn ang="0">
                    <a:pos x="309" y="252"/>
                  </a:cxn>
                  <a:cxn ang="0">
                    <a:pos x="325" y="296"/>
                  </a:cxn>
                  <a:cxn ang="0">
                    <a:pos x="325" y="312"/>
                  </a:cxn>
                  <a:cxn ang="0">
                    <a:pos x="309" y="296"/>
                  </a:cxn>
                  <a:cxn ang="0">
                    <a:pos x="227" y="91"/>
                  </a:cxn>
                  <a:cxn ang="0">
                    <a:pos x="227" y="0"/>
                  </a:cxn>
                  <a:cxn ang="0">
                    <a:pos x="227" y="136"/>
                  </a:cxn>
                  <a:cxn ang="0">
                    <a:pos x="45" y="136"/>
                  </a:cxn>
                  <a:cxn ang="0">
                    <a:pos x="45" y="454"/>
                  </a:cxn>
                  <a:cxn ang="0">
                    <a:pos x="0" y="1089"/>
                  </a:cxn>
                </a:cxnLst>
                <a:rect l="0" t="0" r="r" b="b"/>
                <a:pathLst>
                  <a:path w="2389" h="1089">
                    <a:moveTo>
                      <a:pt x="0" y="1089"/>
                    </a:moveTo>
                    <a:lnTo>
                      <a:pt x="499" y="1089"/>
                    </a:lnTo>
                    <a:lnTo>
                      <a:pt x="509" y="684"/>
                    </a:lnTo>
                    <a:lnTo>
                      <a:pt x="2358" y="771"/>
                    </a:lnTo>
                    <a:lnTo>
                      <a:pt x="2389" y="316"/>
                    </a:lnTo>
                    <a:lnTo>
                      <a:pt x="309" y="252"/>
                    </a:lnTo>
                    <a:lnTo>
                      <a:pt x="325" y="296"/>
                    </a:lnTo>
                    <a:lnTo>
                      <a:pt x="325" y="312"/>
                    </a:lnTo>
                    <a:lnTo>
                      <a:pt x="309" y="296"/>
                    </a:lnTo>
                    <a:lnTo>
                      <a:pt x="227" y="91"/>
                    </a:lnTo>
                    <a:lnTo>
                      <a:pt x="227" y="0"/>
                    </a:lnTo>
                    <a:lnTo>
                      <a:pt x="227" y="136"/>
                    </a:lnTo>
                    <a:lnTo>
                      <a:pt x="45" y="136"/>
                    </a:lnTo>
                    <a:lnTo>
                      <a:pt x="45" y="454"/>
                    </a:lnTo>
                    <a:lnTo>
                      <a:pt x="0" y="108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18900000" scaled="1"/>
              </a:gra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7" name="Freeform 19"/>
              <p:cNvSpPr>
                <a:spLocks/>
              </p:cNvSpPr>
              <p:nvPr/>
            </p:nvSpPr>
            <p:spPr bwMode="auto">
              <a:xfrm>
                <a:off x="2536" y="2432"/>
                <a:ext cx="616" cy="1300"/>
              </a:xfrm>
              <a:custGeom>
                <a:avLst/>
                <a:gdLst/>
                <a:ahLst/>
                <a:cxnLst>
                  <a:cxn ang="0">
                    <a:pos x="56" y="116"/>
                  </a:cxn>
                  <a:cxn ang="0">
                    <a:pos x="117" y="46"/>
                  </a:cxn>
                  <a:cxn ang="0">
                    <a:pos x="184" y="20"/>
                  </a:cxn>
                  <a:cxn ang="0">
                    <a:pos x="299" y="0"/>
                  </a:cxn>
                  <a:cxn ang="0">
                    <a:pos x="504" y="28"/>
                  </a:cxn>
                  <a:cxn ang="0">
                    <a:pos x="560" y="36"/>
                  </a:cxn>
                  <a:cxn ang="0">
                    <a:pos x="600" y="92"/>
                  </a:cxn>
                  <a:cxn ang="0">
                    <a:pos x="616" y="272"/>
                  </a:cxn>
                  <a:cxn ang="0">
                    <a:pos x="571" y="1089"/>
                  </a:cxn>
                  <a:cxn ang="0">
                    <a:pos x="480" y="1134"/>
                  </a:cxn>
                  <a:cxn ang="0">
                    <a:pos x="464" y="1300"/>
                  </a:cxn>
                  <a:cxn ang="0">
                    <a:pos x="152" y="1284"/>
                  </a:cxn>
                  <a:cxn ang="0">
                    <a:pos x="104" y="1116"/>
                  </a:cxn>
                  <a:cxn ang="0">
                    <a:pos x="24" y="988"/>
                  </a:cxn>
                  <a:cxn ang="0">
                    <a:pos x="0" y="980"/>
                  </a:cxn>
                  <a:cxn ang="0">
                    <a:pos x="72" y="544"/>
                  </a:cxn>
                  <a:cxn ang="0">
                    <a:pos x="16" y="492"/>
                  </a:cxn>
                  <a:cxn ang="0">
                    <a:pos x="0" y="412"/>
                  </a:cxn>
                  <a:cxn ang="0">
                    <a:pos x="24" y="332"/>
                  </a:cxn>
                  <a:cxn ang="0">
                    <a:pos x="64" y="180"/>
                  </a:cxn>
                  <a:cxn ang="0">
                    <a:pos x="56" y="116"/>
                  </a:cxn>
                </a:cxnLst>
                <a:rect l="0" t="0" r="r" b="b"/>
                <a:pathLst>
                  <a:path w="616" h="1300">
                    <a:moveTo>
                      <a:pt x="56" y="116"/>
                    </a:moveTo>
                    <a:lnTo>
                      <a:pt x="117" y="46"/>
                    </a:lnTo>
                    <a:lnTo>
                      <a:pt x="184" y="20"/>
                    </a:lnTo>
                    <a:lnTo>
                      <a:pt x="299" y="0"/>
                    </a:lnTo>
                    <a:lnTo>
                      <a:pt x="504" y="28"/>
                    </a:lnTo>
                    <a:lnTo>
                      <a:pt x="560" y="36"/>
                    </a:lnTo>
                    <a:lnTo>
                      <a:pt x="600" y="92"/>
                    </a:lnTo>
                    <a:lnTo>
                      <a:pt x="616" y="272"/>
                    </a:lnTo>
                    <a:lnTo>
                      <a:pt x="571" y="1089"/>
                    </a:lnTo>
                    <a:lnTo>
                      <a:pt x="480" y="1134"/>
                    </a:lnTo>
                    <a:lnTo>
                      <a:pt x="464" y="1300"/>
                    </a:lnTo>
                    <a:lnTo>
                      <a:pt x="152" y="1284"/>
                    </a:lnTo>
                    <a:lnTo>
                      <a:pt x="104" y="1116"/>
                    </a:lnTo>
                    <a:lnTo>
                      <a:pt x="24" y="988"/>
                    </a:lnTo>
                    <a:lnTo>
                      <a:pt x="0" y="980"/>
                    </a:lnTo>
                    <a:lnTo>
                      <a:pt x="72" y="544"/>
                    </a:lnTo>
                    <a:lnTo>
                      <a:pt x="16" y="492"/>
                    </a:lnTo>
                    <a:lnTo>
                      <a:pt x="0" y="412"/>
                    </a:lnTo>
                    <a:lnTo>
                      <a:pt x="24" y="332"/>
                    </a:lnTo>
                    <a:lnTo>
                      <a:pt x="64" y="180"/>
                    </a:lnTo>
                    <a:lnTo>
                      <a:pt x="56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18900000" scaled="1"/>
              </a:gra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8" name="Freeform 20"/>
              <p:cNvSpPr>
                <a:spLocks/>
              </p:cNvSpPr>
              <p:nvPr/>
            </p:nvSpPr>
            <p:spPr bwMode="auto">
              <a:xfrm>
                <a:off x="1474" y="2750"/>
                <a:ext cx="1198" cy="1006"/>
              </a:xfrm>
              <a:custGeom>
                <a:avLst/>
                <a:gdLst/>
                <a:ahLst/>
                <a:cxnLst>
                  <a:cxn ang="0">
                    <a:pos x="1088" y="0"/>
                  </a:cxn>
                  <a:cxn ang="0">
                    <a:pos x="790" y="22"/>
                  </a:cxn>
                  <a:cxn ang="0">
                    <a:pos x="350" y="102"/>
                  </a:cxn>
                  <a:cxn ang="0">
                    <a:pos x="272" y="136"/>
                  </a:cxn>
                  <a:cxn ang="0">
                    <a:pos x="206" y="174"/>
                  </a:cxn>
                  <a:cxn ang="0">
                    <a:pos x="136" y="408"/>
                  </a:cxn>
                  <a:cxn ang="0">
                    <a:pos x="166" y="502"/>
                  </a:cxn>
                  <a:cxn ang="0">
                    <a:pos x="0" y="725"/>
                  </a:cxn>
                  <a:cxn ang="0">
                    <a:pos x="6" y="822"/>
                  </a:cxn>
                  <a:cxn ang="0">
                    <a:pos x="30" y="846"/>
                  </a:cxn>
                  <a:cxn ang="0">
                    <a:pos x="91" y="816"/>
                  </a:cxn>
                  <a:cxn ang="0">
                    <a:pos x="136" y="725"/>
                  </a:cxn>
                  <a:cxn ang="0">
                    <a:pos x="317" y="725"/>
                  </a:cxn>
                  <a:cxn ang="0">
                    <a:pos x="390" y="766"/>
                  </a:cxn>
                  <a:cxn ang="0">
                    <a:pos x="408" y="635"/>
                  </a:cxn>
                  <a:cxn ang="0">
                    <a:pos x="408" y="725"/>
                  </a:cxn>
                  <a:cxn ang="0">
                    <a:pos x="499" y="635"/>
                  </a:cxn>
                  <a:cxn ang="0">
                    <a:pos x="635" y="589"/>
                  </a:cxn>
                  <a:cxn ang="0">
                    <a:pos x="862" y="635"/>
                  </a:cxn>
                  <a:cxn ang="0">
                    <a:pos x="952" y="725"/>
                  </a:cxn>
                  <a:cxn ang="0">
                    <a:pos x="998" y="816"/>
                  </a:cxn>
                  <a:cxn ang="0">
                    <a:pos x="1043" y="771"/>
                  </a:cxn>
                  <a:cxn ang="0">
                    <a:pos x="1078" y="822"/>
                  </a:cxn>
                  <a:cxn ang="0">
                    <a:pos x="1126" y="910"/>
                  </a:cxn>
                  <a:cxn ang="0">
                    <a:pos x="1134" y="998"/>
                  </a:cxn>
                  <a:cxn ang="0">
                    <a:pos x="1198" y="1006"/>
                  </a:cxn>
                  <a:cxn ang="0">
                    <a:pos x="1182" y="910"/>
                  </a:cxn>
                  <a:cxn ang="0">
                    <a:pos x="1158" y="838"/>
                  </a:cxn>
                  <a:cxn ang="0">
                    <a:pos x="1126" y="774"/>
                  </a:cxn>
                  <a:cxn ang="0">
                    <a:pos x="1086" y="718"/>
                  </a:cxn>
                  <a:cxn ang="0">
                    <a:pos x="1043" y="680"/>
                  </a:cxn>
                  <a:cxn ang="0">
                    <a:pos x="1043" y="635"/>
                  </a:cxn>
                  <a:cxn ang="0">
                    <a:pos x="1070" y="526"/>
                  </a:cxn>
                  <a:cxn ang="0">
                    <a:pos x="1134" y="226"/>
                  </a:cxn>
                  <a:cxn ang="0">
                    <a:pos x="1070" y="158"/>
                  </a:cxn>
                  <a:cxn ang="0">
                    <a:pos x="1062" y="70"/>
                  </a:cxn>
                  <a:cxn ang="0">
                    <a:pos x="1088" y="0"/>
                  </a:cxn>
                </a:cxnLst>
                <a:rect l="0" t="0" r="r" b="b"/>
                <a:pathLst>
                  <a:path w="1198" h="1006">
                    <a:moveTo>
                      <a:pt x="1088" y="0"/>
                    </a:moveTo>
                    <a:lnTo>
                      <a:pt x="790" y="22"/>
                    </a:lnTo>
                    <a:lnTo>
                      <a:pt x="350" y="102"/>
                    </a:lnTo>
                    <a:lnTo>
                      <a:pt x="272" y="136"/>
                    </a:lnTo>
                    <a:lnTo>
                      <a:pt x="206" y="174"/>
                    </a:lnTo>
                    <a:lnTo>
                      <a:pt x="136" y="408"/>
                    </a:lnTo>
                    <a:lnTo>
                      <a:pt x="166" y="502"/>
                    </a:lnTo>
                    <a:lnTo>
                      <a:pt x="0" y="725"/>
                    </a:lnTo>
                    <a:lnTo>
                      <a:pt x="6" y="822"/>
                    </a:lnTo>
                    <a:lnTo>
                      <a:pt x="30" y="846"/>
                    </a:lnTo>
                    <a:lnTo>
                      <a:pt x="91" y="816"/>
                    </a:lnTo>
                    <a:lnTo>
                      <a:pt x="136" y="725"/>
                    </a:lnTo>
                    <a:lnTo>
                      <a:pt x="317" y="725"/>
                    </a:lnTo>
                    <a:lnTo>
                      <a:pt x="390" y="766"/>
                    </a:lnTo>
                    <a:lnTo>
                      <a:pt x="408" y="635"/>
                    </a:lnTo>
                    <a:lnTo>
                      <a:pt x="408" y="725"/>
                    </a:lnTo>
                    <a:lnTo>
                      <a:pt x="499" y="635"/>
                    </a:lnTo>
                    <a:lnTo>
                      <a:pt x="635" y="589"/>
                    </a:lnTo>
                    <a:lnTo>
                      <a:pt x="862" y="635"/>
                    </a:lnTo>
                    <a:lnTo>
                      <a:pt x="952" y="725"/>
                    </a:lnTo>
                    <a:lnTo>
                      <a:pt x="998" y="816"/>
                    </a:lnTo>
                    <a:lnTo>
                      <a:pt x="1043" y="771"/>
                    </a:lnTo>
                    <a:lnTo>
                      <a:pt x="1078" y="822"/>
                    </a:lnTo>
                    <a:lnTo>
                      <a:pt x="1126" y="910"/>
                    </a:lnTo>
                    <a:lnTo>
                      <a:pt x="1134" y="998"/>
                    </a:lnTo>
                    <a:lnTo>
                      <a:pt x="1198" y="1006"/>
                    </a:lnTo>
                    <a:lnTo>
                      <a:pt x="1182" y="910"/>
                    </a:lnTo>
                    <a:lnTo>
                      <a:pt x="1158" y="838"/>
                    </a:lnTo>
                    <a:lnTo>
                      <a:pt x="1126" y="774"/>
                    </a:lnTo>
                    <a:lnTo>
                      <a:pt x="1086" y="718"/>
                    </a:lnTo>
                    <a:lnTo>
                      <a:pt x="1043" y="680"/>
                    </a:lnTo>
                    <a:lnTo>
                      <a:pt x="1043" y="635"/>
                    </a:lnTo>
                    <a:lnTo>
                      <a:pt x="1070" y="526"/>
                    </a:lnTo>
                    <a:lnTo>
                      <a:pt x="1134" y="226"/>
                    </a:lnTo>
                    <a:lnTo>
                      <a:pt x="1070" y="158"/>
                    </a:lnTo>
                    <a:lnTo>
                      <a:pt x="1062" y="70"/>
                    </a:lnTo>
                    <a:lnTo>
                      <a:pt x="108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18900000" scaled="1"/>
              </a:gra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9" name="Freeform 21"/>
              <p:cNvSpPr>
                <a:spLocks/>
              </p:cNvSpPr>
              <p:nvPr/>
            </p:nvSpPr>
            <p:spPr bwMode="auto">
              <a:xfrm>
                <a:off x="1610" y="2931"/>
                <a:ext cx="974" cy="59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50" y="57"/>
                  </a:cxn>
                  <a:cxn ang="0">
                    <a:pos x="246" y="105"/>
                  </a:cxn>
                  <a:cxn ang="0">
                    <a:pos x="408" y="136"/>
                  </a:cxn>
                  <a:cxn ang="0">
                    <a:pos x="726" y="136"/>
                  </a:cxn>
                  <a:cxn ang="0">
                    <a:pos x="974" y="89"/>
                  </a:cxn>
                  <a:cxn ang="0">
                    <a:pos x="952" y="363"/>
                  </a:cxn>
                  <a:cxn ang="0">
                    <a:pos x="862" y="363"/>
                  </a:cxn>
                  <a:cxn ang="0">
                    <a:pos x="635" y="318"/>
                  </a:cxn>
                  <a:cxn ang="0">
                    <a:pos x="317" y="272"/>
                  </a:cxn>
                  <a:cxn ang="0">
                    <a:pos x="91" y="272"/>
                  </a:cxn>
                  <a:cxn ang="0">
                    <a:pos x="0" y="227"/>
                  </a:cxn>
                  <a:cxn ang="0">
                    <a:pos x="45" y="363"/>
                  </a:cxn>
                  <a:cxn ang="0">
                    <a:pos x="227" y="363"/>
                  </a:cxn>
                  <a:cxn ang="0">
                    <a:pos x="408" y="363"/>
                  </a:cxn>
                  <a:cxn ang="0">
                    <a:pos x="678" y="369"/>
                  </a:cxn>
                  <a:cxn ang="0">
                    <a:pos x="806" y="417"/>
                  </a:cxn>
                  <a:cxn ang="0">
                    <a:pos x="862" y="499"/>
                  </a:cxn>
                  <a:cxn ang="0">
                    <a:pos x="907" y="590"/>
                  </a:cxn>
                </a:cxnLst>
                <a:rect l="0" t="0" r="r" b="b"/>
                <a:pathLst>
                  <a:path w="974" h="590">
                    <a:moveTo>
                      <a:pt x="91" y="0"/>
                    </a:moveTo>
                    <a:lnTo>
                      <a:pt x="150" y="57"/>
                    </a:lnTo>
                    <a:lnTo>
                      <a:pt x="246" y="105"/>
                    </a:lnTo>
                    <a:lnTo>
                      <a:pt x="408" y="136"/>
                    </a:lnTo>
                    <a:lnTo>
                      <a:pt x="726" y="136"/>
                    </a:lnTo>
                    <a:lnTo>
                      <a:pt x="974" y="89"/>
                    </a:lnTo>
                    <a:lnTo>
                      <a:pt x="952" y="363"/>
                    </a:lnTo>
                    <a:lnTo>
                      <a:pt x="862" y="363"/>
                    </a:lnTo>
                    <a:lnTo>
                      <a:pt x="635" y="318"/>
                    </a:lnTo>
                    <a:lnTo>
                      <a:pt x="317" y="272"/>
                    </a:lnTo>
                    <a:lnTo>
                      <a:pt x="91" y="272"/>
                    </a:lnTo>
                    <a:lnTo>
                      <a:pt x="0" y="227"/>
                    </a:lnTo>
                    <a:lnTo>
                      <a:pt x="45" y="363"/>
                    </a:lnTo>
                    <a:lnTo>
                      <a:pt x="227" y="363"/>
                    </a:lnTo>
                    <a:lnTo>
                      <a:pt x="408" y="363"/>
                    </a:lnTo>
                    <a:lnTo>
                      <a:pt x="678" y="369"/>
                    </a:lnTo>
                    <a:lnTo>
                      <a:pt x="806" y="417"/>
                    </a:lnTo>
                    <a:lnTo>
                      <a:pt x="862" y="499"/>
                    </a:lnTo>
                    <a:lnTo>
                      <a:pt x="907" y="590"/>
                    </a:lnTo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18900000" scaled="1"/>
              </a:gra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0" name="Freeform 22"/>
              <p:cNvSpPr>
                <a:spLocks/>
              </p:cNvSpPr>
              <p:nvPr/>
            </p:nvSpPr>
            <p:spPr bwMode="auto">
              <a:xfrm>
                <a:off x="2544" y="2614"/>
                <a:ext cx="109" cy="342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109" y="45"/>
                  </a:cxn>
                  <a:cxn ang="0">
                    <a:pos x="40" y="342"/>
                  </a:cxn>
                  <a:cxn ang="0">
                    <a:pos x="0" y="302"/>
                  </a:cxn>
                  <a:cxn ang="0">
                    <a:pos x="0" y="222"/>
                  </a:cxn>
                  <a:cxn ang="0">
                    <a:pos x="18" y="136"/>
                  </a:cxn>
                  <a:cxn ang="0">
                    <a:pos x="64" y="0"/>
                  </a:cxn>
                </a:cxnLst>
                <a:rect l="0" t="0" r="r" b="b"/>
                <a:pathLst>
                  <a:path w="109" h="342">
                    <a:moveTo>
                      <a:pt x="64" y="0"/>
                    </a:moveTo>
                    <a:lnTo>
                      <a:pt x="109" y="45"/>
                    </a:lnTo>
                    <a:lnTo>
                      <a:pt x="40" y="342"/>
                    </a:lnTo>
                    <a:lnTo>
                      <a:pt x="0" y="302"/>
                    </a:lnTo>
                    <a:lnTo>
                      <a:pt x="0" y="222"/>
                    </a:lnTo>
                    <a:lnTo>
                      <a:pt x="18" y="13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1" name="Freeform 23"/>
              <p:cNvSpPr>
                <a:spLocks/>
              </p:cNvSpPr>
              <p:nvPr/>
            </p:nvSpPr>
            <p:spPr bwMode="auto">
              <a:xfrm>
                <a:off x="2699" y="3566"/>
                <a:ext cx="293" cy="166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0" y="136"/>
                  </a:cxn>
                  <a:cxn ang="0">
                    <a:pos x="0" y="0"/>
                  </a:cxn>
                  <a:cxn ang="0">
                    <a:pos x="293" y="166"/>
                  </a:cxn>
                  <a:cxn ang="0">
                    <a:pos x="272" y="0"/>
                  </a:cxn>
                </a:cxnLst>
                <a:rect l="0" t="0" r="r" b="b"/>
                <a:pathLst>
                  <a:path w="293" h="166">
                    <a:moveTo>
                      <a:pt x="272" y="0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293" y="166"/>
                    </a:lnTo>
                    <a:lnTo>
                      <a:pt x="272" y="0"/>
                    </a:lnTo>
                    <a:close/>
                  </a:path>
                </a:pathLst>
              </a:custGeom>
              <a:noFill/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2" name="Freeform 24"/>
              <p:cNvSpPr>
                <a:spLocks/>
              </p:cNvSpPr>
              <p:nvPr/>
            </p:nvSpPr>
            <p:spPr bwMode="auto">
              <a:xfrm>
                <a:off x="2562" y="2659"/>
                <a:ext cx="499" cy="888"/>
              </a:xfrm>
              <a:custGeom>
                <a:avLst/>
                <a:gdLst/>
                <a:ahLst/>
                <a:cxnLst>
                  <a:cxn ang="0">
                    <a:pos x="446" y="880"/>
                  </a:cxn>
                  <a:cxn ang="0">
                    <a:pos x="270" y="888"/>
                  </a:cxn>
                  <a:cxn ang="0">
                    <a:pos x="46" y="869"/>
                  </a:cxn>
                  <a:cxn ang="0">
                    <a:pos x="0" y="778"/>
                  </a:cxn>
                  <a:cxn ang="0">
                    <a:pos x="46" y="370"/>
                  </a:cxn>
                  <a:cxn ang="0">
                    <a:pos x="137" y="7"/>
                  </a:cxn>
                  <a:cxn ang="0">
                    <a:pos x="198" y="0"/>
                  </a:cxn>
                  <a:cxn ang="0">
                    <a:pos x="273" y="7"/>
                  </a:cxn>
                  <a:cxn ang="0">
                    <a:pos x="390" y="16"/>
                  </a:cxn>
                  <a:cxn ang="0">
                    <a:pos x="499" y="52"/>
                  </a:cxn>
                  <a:cxn ang="0">
                    <a:pos x="499" y="98"/>
                  </a:cxn>
                  <a:cxn ang="0">
                    <a:pos x="446" y="880"/>
                  </a:cxn>
                </a:cxnLst>
                <a:rect l="0" t="0" r="r" b="b"/>
                <a:pathLst>
                  <a:path w="499" h="888">
                    <a:moveTo>
                      <a:pt x="446" y="880"/>
                    </a:moveTo>
                    <a:lnTo>
                      <a:pt x="270" y="888"/>
                    </a:lnTo>
                    <a:lnTo>
                      <a:pt x="46" y="869"/>
                    </a:lnTo>
                    <a:lnTo>
                      <a:pt x="0" y="778"/>
                    </a:lnTo>
                    <a:lnTo>
                      <a:pt x="46" y="370"/>
                    </a:lnTo>
                    <a:lnTo>
                      <a:pt x="137" y="7"/>
                    </a:lnTo>
                    <a:lnTo>
                      <a:pt x="198" y="0"/>
                    </a:lnTo>
                    <a:lnTo>
                      <a:pt x="273" y="7"/>
                    </a:lnTo>
                    <a:lnTo>
                      <a:pt x="390" y="16"/>
                    </a:lnTo>
                    <a:lnTo>
                      <a:pt x="499" y="52"/>
                    </a:lnTo>
                    <a:lnTo>
                      <a:pt x="499" y="98"/>
                    </a:lnTo>
                    <a:lnTo>
                      <a:pt x="446" y="88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18900000" scaled="1"/>
              </a:gra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3" name="Freeform 25" descr="Дуб"/>
              <p:cNvSpPr>
                <a:spLocks/>
              </p:cNvSpPr>
              <p:nvPr/>
            </p:nvSpPr>
            <p:spPr bwMode="auto">
              <a:xfrm>
                <a:off x="5464" y="2722"/>
                <a:ext cx="47" cy="306"/>
              </a:xfrm>
              <a:custGeom>
                <a:avLst/>
                <a:gdLst/>
                <a:ahLst/>
                <a:cxnLst>
                  <a:cxn ang="0">
                    <a:pos x="32" y="306"/>
                  </a:cxn>
                  <a:cxn ang="0">
                    <a:pos x="47" y="0"/>
                  </a:cxn>
                  <a:cxn ang="0">
                    <a:pos x="16" y="2"/>
                  </a:cxn>
                  <a:cxn ang="0">
                    <a:pos x="1" y="0"/>
                  </a:cxn>
                  <a:cxn ang="0">
                    <a:pos x="0" y="290"/>
                  </a:cxn>
                  <a:cxn ang="0">
                    <a:pos x="32" y="306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4" name="Freeform 26" descr="Дуб"/>
              <p:cNvSpPr>
                <a:spLocks/>
              </p:cNvSpPr>
              <p:nvPr/>
            </p:nvSpPr>
            <p:spPr bwMode="auto">
              <a:xfrm>
                <a:off x="3470" y="2913"/>
                <a:ext cx="2042" cy="109"/>
              </a:xfrm>
              <a:custGeom>
                <a:avLst/>
                <a:gdLst/>
                <a:ahLst/>
                <a:cxnLst>
                  <a:cxn ang="0">
                    <a:pos x="2041" y="45"/>
                  </a:cxn>
                  <a:cxn ang="0">
                    <a:pos x="0" y="0"/>
                  </a:cxn>
                  <a:cxn ang="0">
                    <a:pos x="2" y="53"/>
                  </a:cxn>
                  <a:cxn ang="0">
                    <a:pos x="2042" y="109"/>
                  </a:cxn>
                  <a:cxn ang="0">
                    <a:pos x="2041" y="45"/>
                  </a:cxn>
                </a:cxnLst>
                <a:rect l="0" t="0" r="r" b="b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5" name="Freeform 27" descr="Дуб"/>
              <p:cNvSpPr>
                <a:spLocks/>
              </p:cNvSpPr>
              <p:nvPr/>
            </p:nvSpPr>
            <p:spPr bwMode="auto">
              <a:xfrm>
                <a:off x="3470" y="2659"/>
                <a:ext cx="47" cy="306"/>
              </a:xfrm>
              <a:custGeom>
                <a:avLst/>
                <a:gdLst/>
                <a:ahLst/>
                <a:cxnLst>
                  <a:cxn ang="0">
                    <a:pos x="32" y="306"/>
                  </a:cxn>
                  <a:cxn ang="0">
                    <a:pos x="47" y="0"/>
                  </a:cxn>
                  <a:cxn ang="0">
                    <a:pos x="16" y="2"/>
                  </a:cxn>
                  <a:cxn ang="0">
                    <a:pos x="1" y="0"/>
                  </a:cxn>
                  <a:cxn ang="0">
                    <a:pos x="0" y="290"/>
                  </a:cxn>
                  <a:cxn ang="0">
                    <a:pos x="32" y="306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6" name="Freeform 28" descr="Дуб"/>
              <p:cNvSpPr>
                <a:spLocks/>
              </p:cNvSpPr>
              <p:nvPr/>
            </p:nvSpPr>
            <p:spPr bwMode="auto">
              <a:xfrm>
                <a:off x="3969" y="2659"/>
                <a:ext cx="47" cy="306"/>
              </a:xfrm>
              <a:custGeom>
                <a:avLst/>
                <a:gdLst/>
                <a:ahLst/>
                <a:cxnLst>
                  <a:cxn ang="0">
                    <a:pos x="32" y="306"/>
                  </a:cxn>
                  <a:cxn ang="0">
                    <a:pos x="47" y="0"/>
                  </a:cxn>
                  <a:cxn ang="0">
                    <a:pos x="16" y="2"/>
                  </a:cxn>
                  <a:cxn ang="0">
                    <a:pos x="1" y="0"/>
                  </a:cxn>
                  <a:cxn ang="0">
                    <a:pos x="0" y="290"/>
                  </a:cxn>
                  <a:cxn ang="0">
                    <a:pos x="32" y="306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7" name="Freeform 29" descr="Дуб"/>
              <p:cNvSpPr>
                <a:spLocks/>
              </p:cNvSpPr>
              <p:nvPr/>
            </p:nvSpPr>
            <p:spPr bwMode="auto">
              <a:xfrm>
                <a:off x="4513" y="2659"/>
                <a:ext cx="47" cy="306"/>
              </a:xfrm>
              <a:custGeom>
                <a:avLst/>
                <a:gdLst/>
                <a:ahLst/>
                <a:cxnLst>
                  <a:cxn ang="0">
                    <a:pos x="32" y="306"/>
                  </a:cxn>
                  <a:cxn ang="0">
                    <a:pos x="47" y="0"/>
                  </a:cxn>
                  <a:cxn ang="0">
                    <a:pos x="16" y="2"/>
                  </a:cxn>
                  <a:cxn ang="0">
                    <a:pos x="1" y="0"/>
                  </a:cxn>
                  <a:cxn ang="0">
                    <a:pos x="0" y="290"/>
                  </a:cxn>
                  <a:cxn ang="0">
                    <a:pos x="32" y="306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8" name="Freeform 30" descr="Дуб"/>
              <p:cNvSpPr>
                <a:spLocks/>
              </p:cNvSpPr>
              <p:nvPr/>
            </p:nvSpPr>
            <p:spPr bwMode="auto">
              <a:xfrm>
                <a:off x="5012" y="2659"/>
                <a:ext cx="47" cy="306"/>
              </a:xfrm>
              <a:custGeom>
                <a:avLst/>
                <a:gdLst/>
                <a:ahLst/>
                <a:cxnLst>
                  <a:cxn ang="0">
                    <a:pos x="32" y="306"/>
                  </a:cxn>
                  <a:cxn ang="0">
                    <a:pos x="47" y="0"/>
                  </a:cxn>
                  <a:cxn ang="0">
                    <a:pos x="16" y="2"/>
                  </a:cxn>
                  <a:cxn ang="0">
                    <a:pos x="1" y="0"/>
                  </a:cxn>
                  <a:cxn ang="0">
                    <a:pos x="0" y="290"/>
                  </a:cxn>
                  <a:cxn ang="0">
                    <a:pos x="32" y="306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9" name="Freeform 31" descr="Дуб"/>
              <p:cNvSpPr>
                <a:spLocks/>
              </p:cNvSpPr>
              <p:nvPr/>
            </p:nvSpPr>
            <p:spPr bwMode="auto">
              <a:xfrm>
                <a:off x="3334" y="2448"/>
                <a:ext cx="47" cy="336"/>
              </a:xfrm>
              <a:custGeom>
                <a:avLst/>
                <a:gdLst/>
                <a:ahLst/>
                <a:cxnLst>
                  <a:cxn ang="0">
                    <a:pos x="32" y="336"/>
                  </a:cxn>
                  <a:cxn ang="0">
                    <a:pos x="47" y="30"/>
                  </a:cxn>
                  <a:cxn ang="0">
                    <a:pos x="16" y="32"/>
                  </a:cxn>
                  <a:cxn ang="0">
                    <a:pos x="26" y="0"/>
                  </a:cxn>
                  <a:cxn ang="0">
                    <a:pos x="0" y="320"/>
                  </a:cxn>
                  <a:cxn ang="0">
                    <a:pos x="32" y="336"/>
                  </a:cxn>
                </a:cxnLst>
                <a:rect l="0" t="0" r="r" b="b"/>
                <a:pathLst>
                  <a:path w="47" h="336">
                    <a:moveTo>
                      <a:pt x="32" y="336"/>
                    </a:moveTo>
                    <a:lnTo>
                      <a:pt x="47" y="30"/>
                    </a:lnTo>
                    <a:lnTo>
                      <a:pt x="16" y="32"/>
                    </a:lnTo>
                    <a:lnTo>
                      <a:pt x="26" y="0"/>
                    </a:lnTo>
                    <a:lnTo>
                      <a:pt x="0" y="320"/>
                    </a:lnTo>
                    <a:lnTo>
                      <a:pt x="32" y="33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0" name="Freeform 32" descr="Дуб"/>
              <p:cNvSpPr>
                <a:spLocks/>
              </p:cNvSpPr>
              <p:nvPr/>
            </p:nvSpPr>
            <p:spPr bwMode="auto">
              <a:xfrm>
                <a:off x="3360" y="2568"/>
                <a:ext cx="110" cy="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" y="182"/>
                  </a:cxn>
                  <a:cxn ang="0">
                    <a:pos x="110" y="272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10" h="272">
                    <a:moveTo>
                      <a:pt x="0" y="0"/>
                    </a:moveTo>
                    <a:lnTo>
                      <a:pt x="110" y="182"/>
                    </a:lnTo>
                    <a:lnTo>
                      <a:pt x="110" y="272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1" name="Freeform 33" descr="Дуб"/>
              <p:cNvSpPr>
                <a:spLocks/>
              </p:cNvSpPr>
              <p:nvPr/>
            </p:nvSpPr>
            <p:spPr bwMode="auto">
              <a:xfrm>
                <a:off x="3360" y="2704"/>
                <a:ext cx="110" cy="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" y="182"/>
                  </a:cxn>
                  <a:cxn ang="0">
                    <a:pos x="110" y="272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10" h="272">
                    <a:moveTo>
                      <a:pt x="0" y="0"/>
                    </a:moveTo>
                    <a:lnTo>
                      <a:pt x="110" y="182"/>
                    </a:lnTo>
                    <a:lnTo>
                      <a:pt x="110" y="272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2" name="Freeform 34" descr="Дуб"/>
              <p:cNvSpPr>
                <a:spLocks/>
              </p:cNvSpPr>
              <p:nvPr/>
            </p:nvSpPr>
            <p:spPr bwMode="auto">
              <a:xfrm>
                <a:off x="3379" y="2523"/>
                <a:ext cx="1678" cy="109"/>
              </a:xfrm>
              <a:custGeom>
                <a:avLst/>
                <a:gdLst/>
                <a:ahLst/>
                <a:cxnLst>
                  <a:cxn ang="0">
                    <a:pos x="2041" y="45"/>
                  </a:cxn>
                  <a:cxn ang="0">
                    <a:pos x="0" y="0"/>
                  </a:cxn>
                  <a:cxn ang="0">
                    <a:pos x="2" y="53"/>
                  </a:cxn>
                  <a:cxn ang="0">
                    <a:pos x="2042" y="109"/>
                  </a:cxn>
                  <a:cxn ang="0">
                    <a:pos x="2041" y="45"/>
                  </a:cxn>
                </a:cxnLst>
                <a:rect l="0" t="0" r="r" b="b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3" name="Freeform 35" descr="Дуб"/>
              <p:cNvSpPr>
                <a:spLocks/>
              </p:cNvSpPr>
              <p:nvPr/>
            </p:nvSpPr>
            <p:spPr bwMode="auto">
              <a:xfrm>
                <a:off x="3368" y="2440"/>
                <a:ext cx="1689" cy="101"/>
              </a:xfrm>
              <a:custGeom>
                <a:avLst/>
                <a:gdLst/>
                <a:ahLst/>
                <a:cxnLst>
                  <a:cxn ang="0">
                    <a:pos x="1688" y="37"/>
                  </a:cxn>
                  <a:cxn ang="0">
                    <a:pos x="0" y="0"/>
                  </a:cxn>
                  <a:cxn ang="0">
                    <a:pos x="13" y="45"/>
                  </a:cxn>
                  <a:cxn ang="0">
                    <a:pos x="1689" y="101"/>
                  </a:cxn>
                  <a:cxn ang="0">
                    <a:pos x="1688" y="37"/>
                  </a:cxn>
                </a:cxnLst>
                <a:rect l="0" t="0" r="r" b="b"/>
                <a:pathLst>
                  <a:path w="1689" h="101">
                    <a:moveTo>
                      <a:pt x="1688" y="37"/>
                    </a:moveTo>
                    <a:lnTo>
                      <a:pt x="0" y="0"/>
                    </a:lnTo>
                    <a:lnTo>
                      <a:pt x="13" y="45"/>
                    </a:lnTo>
                    <a:lnTo>
                      <a:pt x="1689" y="101"/>
                    </a:lnTo>
                    <a:lnTo>
                      <a:pt x="1688" y="37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4" name="Freeform 36" descr="Дуб"/>
              <p:cNvSpPr>
                <a:spLocks/>
              </p:cNvSpPr>
              <p:nvPr/>
            </p:nvSpPr>
            <p:spPr bwMode="auto">
              <a:xfrm>
                <a:off x="3833" y="2432"/>
                <a:ext cx="47" cy="306"/>
              </a:xfrm>
              <a:custGeom>
                <a:avLst/>
                <a:gdLst/>
                <a:ahLst/>
                <a:cxnLst>
                  <a:cxn ang="0">
                    <a:pos x="32" y="306"/>
                  </a:cxn>
                  <a:cxn ang="0">
                    <a:pos x="47" y="0"/>
                  </a:cxn>
                  <a:cxn ang="0">
                    <a:pos x="16" y="2"/>
                  </a:cxn>
                  <a:cxn ang="0">
                    <a:pos x="1" y="0"/>
                  </a:cxn>
                  <a:cxn ang="0">
                    <a:pos x="0" y="290"/>
                  </a:cxn>
                  <a:cxn ang="0">
                    <a:pos x="32" y="306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5" name="Freeform 37" descr="Дуб"/>
              <p:cNvSpPr>
                <a:spLocks/>
              </p:cNvSpPr>
              <p:nvPr/>
            </p:nvSpPr>
            <p:spPr bwMode="auto">
              <a:xfrm>
                <a:off x="5057" y="2478"/>
                <a:ext cx="47" cy="306"/>
              </a:xfrm>
              <a:custGeom>
                <a:avLst/>
                <a:gdLst/>
                <a:ahLst/>
                <a:cxnLst>
                  <a:cxn ang="0">
                    <a:pos x="32" y="306"/>
                  </a:cxn>
                  <a:cxn ang="0">
                    <a:pos x="47" y="0"/>
                  </a:cxn>
                  <a:cxn ang="0">
                    <a:pos x="16" y="2"/>
                  </a:cxn>
                  <a:cxn ang="0">
                    <a:pos x="1" y="0"/>
                  </a:cxn>
                  <a:cxn ang="0">
                    <a:pos x="0" y="290"/>
                  </a:cxn>
                  <a:cxn ang="0">
                    <a:pos x="32" y="306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6" name="Freeform 38" descr="Дуб"/>
              <p:cNvSpPr>
                <a:spLocks/>
              </p:cNvSpPr>
              <p:nvPr/>
            </p:nvSpPr>
            <p:spPr bwMode="auto">
              <a:xfrm>
                <a:off x="4377" y="2432"/>
                <a:ext cx="47" cy="306"/>
              </a:xfrm>
              <a:custGeom>
                <a:avLst/>
                <a:gdLst/>
                <a:ahLst/>
                <a:cxnLst>
                  <a:cxn ang="0">
                    <a:pos x="32" y="306"/>
                  </a:cxn>
                  <a:cxn ang="0">
                    <a:pos x="47" y="0"/>
                  </a:cxn>
                  <a:cxn ang="0">
                    <a:pos x="16" y="2"/>
                  </a:cxn>
                  <a:cxn ang="0">
                    <a:pos x="1" y="0"/>
                  </a:cxn>
                  <a:cxn ang="0">
                    <a:pos x="0" y="290"/>
                  </a:cxn>
                  <a:cxn ang="0">
                    <a:pos x="32" y="306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7" name="Freeform 39" descr="Дуб"/>
              <p:cNvSpPr>
                <a:spLocks/>
              </p:cNvSpPr>
              <p:nvPr/>
            </p:nvSpPr>
            <p:spPr bwMode="auto">
              <a:xfrm>
                <a:off x="3470" y="2614"/>
                <a:ext cx="2042" cy="109"/>
              </a:xfrm>
              <a:custGeom>
                <a:avLst/>
                <a:gdLst/>
                <a:ahLst/>
                <a:cxnLst>
                  <a:cxn ang="0">
                    <a:pos x="2041" y="45"/>
                  </a:cxn>
                  <a:cxn ang="0">
                    <a:pos x="0" y="0"/>
                  </a:cxn>
                  <a:cxn ang="0">
                    <a:pos x="2" y="53"/>
                  </a:cxn>
                  <a:cxn ang="0">
                    <a:pos x="2042" y="109"/>
                  </a:cxn>
                  <a:cxn ang="0">
                    <a:pos x="2041" y="45"/>
                  </a:cxn>
                </a:cxnLst>
                <a:rect l="0" t="0" r="r" b="b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8" name="Freeform 40" descr="Дуб"/>
              <p:cNvSpPr>
                <a:spLocks/>
              </p:cNvSpPr>
              <p:nvPr/>
            </p:nvSpPr>
            <p:spPr bwMode="auto">
              <a:xfrm>
                <a:off x="3470" y="2704"/>
                <a:ext cx="2042" cy="109"/>
              </a:xfrm>
              <a:custGeom>
                <a:avLst/>
                <a:gdLst/>
                <a:ahLst/>
                <a:cxnLst>
                  <a:cxn ang="0">
                    <a:pos x="2041" y="45"/>
                  </a:cxn>
                  <a:cxn ang="0">
                    <a:pos x="0" y="0"/>
                  </a:cxn>
                  <a:cxn ang="0">
                    <a:pos x="2" y="53"/>
                  </a:cxn>
                  <a:cxn ang="0">
                    <a:pos x="2042" y="109"/>
                  </a:cxn>
                  <a:cxn ang="0">
                    <a:pos x="2041" y="45"/>
                  </a:cxn>
                </a:cxnLst>
                <a:rect l="0" t="0" r="r" b="b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9" name="Freeform 41" descr="Дуб"/>
              <p:cNvSpPr>
                <a:spLocks/>
              </p:cNvSpPr>
              <p:nvPr/>
            </p:nvSpPr>
            <p:spPr bwMode="auto">
              <a:xfrm flipH="1" flipV="1">
                <a:off x="3470" y="2795"/>
                <a:ext cx="2042" cy="109"/>
              </a:xfrm>
              <a:custGeom>
                <a:avLst/>
                <a:gdLst/>
                <a:ahLst/>
                <a:cxnLst>
                  <a:cxn ang="0">
                    <a:pos x="2041" y="45"/>
                  </a:cxn>
                  <a:cxn ang="0">
                    <a:pos x="0" y="0"/>
                  </a:cxn>
                  <a:cxn ang="0">
                    <a:pos x="2" y="53"/>
                  </a:cxn>
                  <a:cxn ang="0">
                    <a:pos x="2042" y="109"/>
                  </a:cxn>
                  <a:cxn ang="0">
                    <a:pos x="2041" y="45"/>
                  </a:cxn>
                </a:cxnLst>
                <a:rect l="0" t="0" r="r" b="b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0" name="Freeform 42" descr="Дуб"/>
              <p:cNvSpPr>
                <a:spLocks/>
              </p:cNvSpPr>
              <p:nvPr/>
            </p:nvSpPr>
            <p:spPr bwMode="auto">
              <a:xfrm>
                <a:off x="3360" y="2432"/>
                <a:ext cx="110" cy="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" y="182"/>
                  </a:cxn>
                  <a:cxn ang="0">
                    <a:pos x="110" y="272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10" h="272">
                    <a:moveTo>
                      <a:pt x="0" y="0"/>
                    </a:moveTo>
                    <a:lnTo>
                      <a:pt x="110" y="182"/>
                    </a:lnTo>
                    <a:lnTo>
                      <a:pt x="110" y="272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1" name="Freeform 43" descr="Каштан"/>
              <p:cNvSpPr>
                <a:spLocks/>
              </p:cNvSpPr>
              <p:nvPr/>
            </p:nvSpPr>
            <p:spPr bwMode="auto">
              <a:xfrm>
                <a:off x="4967" y="3448"/>
                <a:ext cx="181" cy="617"/>
              </a:xfrm>
              <a:custGeom>
                <a:avLst/>
                <a:gdLst/>
                <a:ahLst/>
                <a:cxnLst>
                  <a:cxn ang="0">
                    <a:pos x="181" y="27"/>
                  </a:cxn>
                  <a:cxn ang="0">
                    <a:pos x="181" y="345"/>
                  </a:cxn>
                  <a:cxn ang="0">
                    <a:pos x="136" y="617"/>
                  </a:cxn>
                  <a:cxn ang="0">
                    <a:pos x="45" y="481"/>
                  </a:cxn>
                  <a:cxn ang="0">
                    <a:pos x="90" y="254"/>
                  </a:cxn>
                  <a:cxn ang="0">
                    <a:pos x="0" y="27"/>
                  </a:cxn>
                  <a:cxn ang="0">
                    <a:pos x="25" y="0"/>
                  </a:cxn>
                  <a:cxn ang="0">
                    <a:pos x="181" y="27"/>
                  </a:cxn>
                </a:cxnLst>
                <a:rect l="0" t="0" r="r" b="b"/>
                <a:pathLst>
                  <a:path w="181" h="617">
                    <a:moveTo>
                      <a:pt x="181" y="27"/>
                    </a:moveTo>
                    <a:lnTo>
                      <a:pt x="181" y="345"/>
                    </a:lnTo>
                    <a:lnTo>
                      <a:pt x="136" y="617"/>
                    </a:lnTo>
                    <a:lnTo>
                      <a:pt x="45" y="481"/>
                    </a:lnTo>
                    <a:lnTo>
                      <a:pt x="90" y="254"/>
                    </a:lnTo>
                    <a:lnTo>
                      <a:pt x="0" y="27"/>
                    </a:lnTo>
                    <a:lnTo>
                      <a:pt x="25" y="0"/>
                    </a:lnTo>
                    <a:lnTo>
                      <a:pt x="181" y="27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2" name="Freeform 44"/>
              <p:cNvSpPr>
                <a:spLocks/>
              </p:cNvSpPr>
              <p:nvPr/>
            </p:nvSpPr>
            <p:spPr bwMode="auto">
              <a:xfrm>
                <a:off x="5148" y="3475"/>
                <a:ext cx="227" cy="318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181" y="318"/>
                  </a:cxn>
                  <a:cxn ang="0">
                    <a:pos x="227" y="227"/>
                  </a:cxn>
                  <a:cxn ang="0">
                    <a:pos x="136" y="137"/>
                  </a:cxn>
                  <a:cxn ang="0">
                    <a:pos x="136" y="91"/>
                  </a:cxn>
                  <a:cxn ang="0">
                    <a:pos x="136" y="46"/>
                  </a:cxn>
                  <a:cxn ang="0">
                    <a:pos x="181" y="0"/>
                  </a:cxn>
                  <a:cxn ang="0">
                    <a:pos x="0" y="0"/>
                  </a:cxn>
                  <a:cxn ang="0">
                    <a:pos x="0" y="91"/>
                  </a:cxn>
                  <a:cxn ang="0">
                    <a:pos x="0" y="137"/>
                  </a:cxn>
                </a:cxnLst>
                <a:rect l="0" t="0" r="r" b="b"/>
                <a:pathLst>
                  <a:path w="227" h="318">
                    <a:moveTo>
                      <a:pt x="0" y="137"/>
                    </a:moveTo>
                    <a:lnTo>
                      <a:pt x="181" y="318"/>
                    </a:lnTo>
                    <a:lnTo>
                      <a:pt x="227" y="227"/>
                    </a:lnTo>
                    <a:lnTo>
                      <a:pt x="136" y="137"/>
                    </a:lnTo>
                    <a:lnTo>
                      <a:pt x="136" y="91"/>
                    </a:lnTo>
                    <a:lnTo>
                      <a:pt x="136" y="46"/>
                    </a:lnTo>
                    <a:lnTo>
                      <a:pt x="181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1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18900000" scaled="1"/>
              </a:gra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3" name="Oval 45"/>
              <p:cNvSpPr>
                <a:spLocks noChangeArrowheads="1"/>
              </p:cNvSpPr>
              <p:nvPr/>
            </p:nvSpPr>
            <p:spPr bwMode="auto">
              <a:xfrm rot="-4776019">
                <a:off x="5306" y="3725"/>
                <a:ext cx="91" cy="45"/>
              </a:xfrm>
              <a:prstGeom prst="ellipse">
                <a:avLst/>
              </a:prstGeom>
              <a:solidFill>
                <a:schemeClr val="bg2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54" name="Oval 46"/>
              <p:cNvSpPr>
                <a:spLocks noChangeArrowheads="1"/>
              </p:cNvSpPr>
              <p:nvPr/>
            </p:nvSpPr>
            <p:spPr bwMode="auto">
              <a:xfrm>
                <a:off x="2336" y="2659"/>
                <a:ext cx="181" cy="45"/>
              </a:xfrm>
              <a:prstGeom prst="ellipse">
                <a:avLst/>
              </a:prstGeom>
              <a:solidFill>
                <a:schemeClr val="bg2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55" name="Freeform 47"/>
              <p:cNvSpPr>
                <a:spLocks/>
              </p:cNvSpPr>
              <p:nvPr/>
            </p:nvSpPr>
            <p:spPr bwMode="auto">
              <a:xfrm>
                <a:off x="2640" y="2704"/>
                <a:ext cx="376" cy="318"/>
              </a:xfrm>
              <a:custGeom>
                <a:avLst/>
                <a:gdLst/>
                <a:ahLst/>
                <a:cxnLst>
                  <a:cxn ang="0">
                    <a:pos x="0" y="284"/>
                  </a:cxn>
                  <a:cxn ang="0">
                    <a:pos x="160" y="316"/>
                  </a:cxn>
                  <a:cxn ang="0">
                    <a:pos x="331" y="318"/>
                  </a:cxn>
                  <a:cxn ang="0">
                    <a:pos x="352" y="188"/>
                  </a:cxn>
                  <a:cxn ang="0">
                    <a:pos x="376" y="46"/>
                  </a:cxn>
                  <a:cxn ang="0">
                    <a:pos x="264" y="20"/>
                  </a:cxn>
                  <a:cxn ang="0">
                    <a:pos x="104" y="0"/>
                  </a:cxn>
                  <a:cxn ang="0">
                    <a:pos x="64" y="36"/>
                  </a:cxn>
                  <a:cxn ang="0">
                    <a:pos x="16" y="196"/>
                  </a:cxn>
                  <a:cxn ang="0">
                    <a:pos x="0" y="284"/>
                  </a:cxn>
                </a:cxnLst>
                <a:rect l="0" t="0" r="r" b="b"/>
                <a:pathLst>
                  <a:path w="376" h="318">
                    <a:moveTo>
                      <a:pt x="0" y="284"/>
                    </a:moveTo>
                    <a:cubicBezTo>
                      <a:pt x="24" y="284"/>
                      <a:pt x="108" y="309"/>
                      <a:pt x="160" y="316"/>
                    </a:cubicBezTo>
                    <a:lnTo>
                      <a:pt x="331" y="318"/>
                    </a:lnTo>
                    <a:lnTo>
                      <a:pt x="352" y="188"/>
                    </a:lnTo>
                    <a:lnTo>
                      <a:pt x="376" y="46"/>
                    </a:lnTo>
                    <a:lnTo>
                      <a:pt x="264" y="20"/>
                    </a:lnTo>
                    <a:lnTo>
                      <a:pt x="104" y="0"/>
                    </a:lnTo>
                    <a:lnTo>
                      <a:pt x="64" y="36"/>
                    </a:lnTo>
                    <a:lnTo>
                      <a:pt x="16" y="196"/>
                    </a:lnTo>
                    <a:lnTo>
                      <a:pt x="0" y="28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6" name="Freeform 48"/>
              <p:cNvSpPr>
                <a:spLocks/>
              </p:cNvSpPr>
              <p:nvPr/>
            </p:nvSpPr>
            <p:spPr bwMode="auto">
              <a:xfrm>
                <a:off x="3304" y="2795"/>
                <a:ext cx="176" cy="237"/>
              </a:xfrm>
              <a:custGeom>
                <a:avLst/>
                <a:gdLst/>
                <a:ahLst/>
                <a:cxnLst>
                  <a:cxn ang="0">
                    <a:pos x="176" y="157"/>
                  </a:cxn>
                  <a:cxn ang="0">
                    <a:pos x="128" y="237"/>
                  </a:cxn>
                  <a:cxn ang="0">
                    <a:pos x="0" y="29"/>
                  </a:cxn>
                  <a:cxn ang="0">
                    <a:pos x="30" y="0"/>
                  </a:cxn>
                  <a:cxn ang="0">
                    <a:pos x="166" y="136"/>
                  </a:cxn>
                </a:cxnLst>
                <a:rect l="0" t="0" r="r" b="b"/>
                <a:pathLst>
                  <a:path w="176" h="237">
                    <a:moveTo>
                      <a:pt x="176" y="157"/>
                    </a:moveTo>
                    <a:lnTo>
                      <a:pt x="128" y="237"/>
                    </a:lnTo>
                    <a:lnTo>
                      <a:pt x="0" y="29"/>
                    </a:lnTo>
                    <a:lnTo>
                      <a:pt x="30" y="0"/>
                    </a:lnTo>
                    <a:lnTo>
                      <a:pt x="166" y="136"/>
                    </a:lnTo>
                  </a:path>
                </a:pathLst>
              </a:custGeom>
              <a:solidFill>
                <a:schemeClr val="bg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7" name="Freeform 49"/>
              <p:cNvSpPr>
                <a:spLocks/>
              </p:cNvSpPr>
              <p:nvPr/>
            </p:nvSpPr>
            <p:spPr bwMode="auto">
              <a:xfrm>
                <a:off x="3160" y="2984"/>
                <a:ext cx="2320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04" y="48"/>
                  </a:cxn>
                  <a:cxn ang="0">
                    <a:pos x="2320" y="117"/>
                  </a:cxn>
                  <a:cxn ang="0">
                    <a:pos x="0" y="80"/>
                  </a:cxn>
                </a:cxnLst>
                <a:rect l="0" t="0" r="r" b="b"/>
                <a:pathLst>
                  <a:path w="2320" h="117">
                    <a:moveTo>
                      <a:pt x="0" y="0"/>
                    </a:moveTo>
                    <a:lnTo>
                      <a:pt x="2304" y="48"/>
                    </a:lnTo>
                    <a:lnTo>
                      <a:pt x="2320" y="117"/>
                    </a:lnTo>
                    <a:lnTo>
                      <a:pt x="0" y="80"/>
                    </a:lnTo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2"/>
                  </a:gs>
                  <a:gs pos="100000">
                    <a:schemeClr val="tx1"/>
                  </a:gs>
                </a:gsLst>
                <a:lin ang="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8" name="Freeform 50"/>
              <p:cNvSpPr>
                <a:spLocks/>
              </p:cNvSpPr>
              <p:nvPr/>
            </p:nvSpPr>
            <p:spPr bwMode="auto">
              <a:xfrm rot="1229960">
                <a:off x="2971" y="3067"/>
                <a:ext cx="49" cy="1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1"/>
                  </a:cxn>
                  <a:cxn ang="0">
                    <a:pos x="49" y="149"/>
                  </a:cxn>
                  <a:cxn ang="0">
                    <a:pos x="0" y="0"/>
                  </a:cxn>
                </a:cxnLst>
                <a:rect l="0" t="0" r="r" b="b"/>
                <a:pathLst>
                  <a:path w="49" h="149">
                    <a:moveTo>
                      <a:pt x="0" y="0"/>
                    </a:moveTo>
                    <a:lnTo>
                      <a:pt x="0" y="91"/>
                    </a:lnTo>
                    <a:lnTo>
                      <a:pt x="49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9" name="Oval 51"/>
              <p:cNvSpPr>
                <a:spLocks noChangeArrowheads="1"/>
              </p:cNvSpPr>
              <p:nvPr/>
            </p:nvSpPr>
            <p:spPr bwMode="auto">
              <a:xfrm>
                <a:off x="1747" y="2976"/>
                <a:ext cx="90" cy="136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" name="Group 52"/>
              <p:cNvGrpSpPr>
                <a:grpSpLocks/>
              </p:cNvGrpSpPr>
              <p:nvPr/>
            </p:nvGrpSpPr>
            <p:grpSpPr bwMode="auto">
              <a:xfrm rot="423203">
                <a:off x="5420" y="3274"/>
                <a:ext cx="89" cy="201"/>
                <a:chOff x="4551" y="2197"/>
                <a:chExt cx="38" cy="90"/>
              </a:xfrm>
            </p:grpSpPr>
            <p:sp>
              <p:nvSpPr>
                <p:cNvPr id="17461" name="Rectangle 53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62" name="Rectangle 54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63" name="Rectangle 55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 rot="712727">
                <a:off x="2517" y="2840"/>
                <a:ext cx="227" cy="279"/>
                <a:chOff x="1270" y="1027"/>
                <a:chExt cx="164" cy="188"/>
              </a:xfrm>
            </p:grpSpPr>
            <p:sp>
              <p:nvSpPr>
                <p:cNvPr id="17465" name="Freeform 57"/>
                <p:cNvSpPr>
                  <a:spLocks/>
                </p:cNvSpPr>
                <p:nvPr/>
              </p:nvSpPr>
              <p:spPr bwMode="auto">
                <a:xfrm rot="423203">
                  <a:off x="1270" y="1078"/>
                  <a:ext cx="118" cy="137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0" y="111"/>
                    </a:cxn>
                    <a:cxn ang="0">
                      <a:pos x="30" y="105"/>
                    </a:cxn>
                    <a:cxn ang="0">
                      <a:pos x="96" y="3"/>
                    </a:cxn>
                    <a:cxn ang="0">
                      <a:pos x="84" y="0"/>
                    </a:cxn>
                  </a:cxnLst>
                  <a:rect l="0" t="0" r="r" b="b"/>
                  <a:pathLst>
                    <a:path w="96" h="111">
                      <a:moveTo>
                        <a:pt x="84" y="0"/>
                      </a:moveTo>
                      <a:lnTo>
                        <a:pt x="0" y="111"/>
                      </a:lnTo>
                      <a:lnTo>
                        <a:pt x="30" y="105"/>
                      </a:lnTo>
                      <a:lnTo>
                        <a:pt x="96" y="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ap="flat" cmpd="sng">
                  <a:solidFill>
                    <a:schemeClr val="tx2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6" name="Oval 58"/>
                <p:cNvSpPr>
                  <a:spLocks noChangeArrowheads="1"/>
                </p:cNvSpPr>
                <p:nvPr/>
              </p:nvSpPr>
              <p:spPr bwMode="auto">
                <a:xfrm rot="59094">
                  <a:off x="1383" y="1027"/>
                  <a:ext cx="51" cy="86"/>
                </a:xfrm>
                <a:prstGeom prst="ellipse">
                  <a:avLst/>
                </a:prstGeom>
                <a:solidFill>
                  <a:schemeClr val="accent1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59"/>
              <p:cNvGrpSpPr>
                <a:grpSpLocks/>
              </p:cNvGrpSpPr>
              <p:nvPr/>
            </p:nvGrpSpPr>
            <p:grpSpPr bwMode="auto">
              <a:xfrm rot="423203">
                <a:off x="3107" y="3566"/>
                <a:ext cx="89" cy="201"/>
                <a:chOff x="4551" y="2197"/>
                <a:chExt cx="38" cy="90"/>
              </a:xfrm>
            </p:grpSpPr>
            <p:sp>
              <p:nvSpPr>
                <p:cNvPr id="17468" name="Rectangle 60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69" name="Rectangle 61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70" name="Rectangle 62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63"/>
              <p:cNvGrpSpPr>
                <a:grpSpLocks/>
              </p:cNvGrpSpPr>
              <p:nvPr/>
            </p:nvGrpSpPr>
            <p:grpSpPr bwMode="auto">
              <a:xfrm rot="-4976797">
                <a:off x="1711" y="3147"/>
                <a:ext cx="89" cy="201"/>
                <a:chOff x="4551" y="2197"/>
                <a:chExt cx="38" cy="90"/>
              </a:xfrm>
            </p:grpSpPr>
            <p:sp>
              <p:nvSpPr>
                <p:cNvPr id="17472" name="Rectangle 64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73" name="Rectangle 65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74" name="Rectangle 66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67"/>
            <p:cNvGrpSpPr>
              <a:grpSpLocks/>
            </p:cNvGrpSpPr>
            <p:nvPr/>
          </p:nvGrpSpPr>
          <p:grpSpPr bwMode="auto">
            <a:xfrm rot="169725" flipH="1">
              <a:off x="1136" y="868"/>
              <a:ext cx="326" cy="332"/>
              <a:chOff x="2880" y="2016"/>
              <a:chExt cx="2016" cy="2016"/>
            </a:xfrm>
          </p:grpSpPr>
          <p:sp>
            <p:nvSpPr>
              <p:cNvPr id="17476" name="Oval 68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2016" cy="201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77" name="Oval 69"/>
              <p:cNvSpPr>
                <a:spLocks noChangeArrowheads="1"/>
              </p:cNvSpPr>
              <p:nvPr/>
            </p:nvSpPr>
            <p:spPr bwMode="auto">
              <a:xfrm>
                <a:off x="3224" y="2359"/>
                <a:ext cx="1328" cy="1329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7478" name="Oval 70"/>
              <p:cNvSpPr>
                <a:spLocks noChangeArrowheads="1"/>
              </p:cNvSpPr>
              <p:nvPr/>
            </p:nvSpPr>
            <p:spPr bwMode="auto">
              <a:xfrm>
                <a:off x="3323" y="2458"/>
                <a:ext cx="1130" cy="1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79" name="Oval 71"/>
              <p:cNvSpPr>
                <a:spLocks noChangeArrowheads="1"/>
              </p:cNvSpPr>
              <p:nvPr/>
            </p:nvSpPr>
            <p:spPr bwMode="auto">
              <a:xfrm>
                <a:off x="3863" y="250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80" name="Oval 72"/>
              <p:cNvSpPr>
                <a:spLocks noChangeArrowheads="1"/>
              </p:cNvSpPr>
              <p:nvPr/>
            </p:nvSpPr>
            <p:spPr bwMode="auto">
              <a:xfrm>
                <a:off x="4355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81" name="Oval 73"/>
              <p:cNvSpPr>
                <a:spLocks noChangeArrowheads="1"/>
              </p:cNvSpPr>
              <p:nvPr/>
            </p:nvSpPr>
            <p:spPr bwMode="auto">
              <a:xfrm>
                <a:off x="3863" y="349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82" name="Oval 74"/>
              <p:cNvSpPr>
                <a:spLocks noChangeArrowheads="1"/>
              </p:cNvSpPr>
              <p:nvPr/>
            </p:nvSpPr>
            <p:spPr bwMode="auto">
              <a:xfrm>
                <a:off x="3372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83" name="Oval 75"/>
              <p:cNvSpPr>
                <a:spLocks noChangeArrowheads="1"/>
              </p:cNvSpPr>
              <p:nvPr/>
            </p:nvSpPr>
            <p:spPr bwMode="auto">
              <a:xfrm>
                <a:off x="4208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84" name="Oval 76"/>
              <p:cNvSpPr>
                <a:spLocks noChangeArrowheads="1"/>
              </p:cNvSpPr>
              <p:nvPr/>
            </p:nvSpPr>
            <p:spPr bwMode="auto">
              <a:xfrm>
                <a:off x="3519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85" name="Oval 77"/>
              <p:cNvSpPr>
                <a:spLocks noChangeArrowheads="1"/>
              </p:cNvSpPr>
              <p:nvPr/>
            </p:nvSpPr>
            <p:spPr bwMode="auto">
              <a:xfrm>
                <a:off x="3519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86" name="Oval 78"/>
              <p:cNvSpPr>
                <a:spLocks noChangeArrowheads="1"/>
              </p:cNvSpPr>
              <p:nvPr/>
            </p:nvSpPr>
            <p:spPr bwMode="auto">
              <a:xfrm>
                <a:off x="4208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" name="Group 79"/>
            <p:cNvGrpSpPr>
              <a:grpSpLocks/>
            </p:cNvGrpSpPr>
            <p:nvPr/>
          </p:nvGrpSpPr>
          <p:grpSpPr bwMode="auto">
            <a:xfrm rot="169725" flipH="1">
              <a:off x="2024" y="845"/>
              <a:ext cx="328" cy="332"/>
              <a:chOff x="2880" y="2016"/>
              <a:chExt cx="2016" cy="2016"/>
            </a:xfrm>
          </p:grpSpPr>
          <p:sp>
            <p:nvSpPr>
              <p:cNvPr id="17488" name="Oval 80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2016" cy="201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89" name="Oval 81"/>
              <p:cNvSpPr>
                <a:spLocks noChangeArrowheads="1"/>
              </p:cNvSpPr>
              <p:nvPr/>
            </p:nvSpPr>
            <p:spPr bwMode="auto">
              <a:xfrm>
                <a:off x="3224" y="2359"/>
                <a:ext cx="1328" cy="1329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7490" name="Oval 82"/>
              <p:cNvSpPr>
                <a:spLocks noChangeArrowheads="1"/>
              </p:cNvSpPr>
              <p:nvPr/>
            </p:nvSpPr>
            <p:spPr bwMode="auto">
              <a:xfrm>
                <a:off x="3323" y="2458"/>
                <a:ext cx="1130" cy="1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91" name="Oval 83"/>
              <p:cNvSpPr>
                <a:spLocks noChangeArrowheads="1"/>
              </p:cNvSpPr>
              <p:nvPr/>
            </p:nvSpPr>
            <p:spPr bwMode="auto">
              <a:xfrm>
                <a:off x="3863" y="250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92" name="Oval 84"/>
              <p:cNvSpPr>
                <a:spLocks noChangeArrowheads="1"/>
              </p:cNvSpPr>
              <p:nvPr/>
            </p:nvSpPr>
            <p:spPr bwMode="auto">
              <a:xfrm>
                <a:off x="4355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93" name="Oval 85"/>
              <p:cNvSpPr>
                <a:spLocks noChangeArrowheads="1"/>
              </p:cNvSpPr>
              <p:nvPr/>
            </p:nvSpPr>
            <p:spPr bwMode="auto">
              <a:xfrm>
                <a:off x="3863" y="349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94" name="Oval 86"/>
              <p:cNvSpPr>
                <a:spLocks noChangeArrowheads="1"/>
              </p:cNvSpPr>
              <p:nvPr/>
            </p:nvSpPr>
            <p:spPr bwMode="auto">
              <a:xfrm>
                <a:off x="3372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95" name="Oval 87"/>
              <p:cNvSpPr>
                <a:spLocks noChangeArrowheads="1"/>
              </p:cNvSpPr>
              <p:nvPr/>
            </p:nvSpPr>
            <p:spPr bwMode="auto">
              <a:xfrm>
                <a:off x="4208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96" name="Oval 88"/>
              <p:cNvSpPr>
                <a:spLocks noChangeArrowheads="1"/>
              </p:cNvSpPr>
              <p:nvPr/>
            </p:nvSpPr>
            <p:spPr bwMode="auto">
              <a:xfrm>
                <a:off x="3519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97" name="Oval 89"/>
              <p:cNvSpPr>
                <a:spLocks noChangeArrowheads="1"/>
              </p:cNvSpPr>
              <p:nvPr/>
            </p:nvSpPr>
            <p:spPr bwMode="auto">
              <a:xfrm>
                <a:off x="3519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98" name="Oval 90"/>
              <p:cNvSpPr>
                <a:spLocks noChangeArrowheads="1"/>
              </p:cNvSpPr>
              <p:nvPr/>
            </p:nvSpPr>
            <p:spPr bwMode="auto">
              <a:xfrm>
                <a:off x="4208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Group 91"/>
            <p:cNvGrpSpPr>
              <a:grpSpLocks/>
            </p:cNvGrpSpPr>
            <p:nvPr/>
          </p:nvGrpSpPr>
          <p:grpSpPr bwMode="auto">
            <a:xfrm rot="169725" flipH="1">
              <a:off x="778" y="868"/>
              <a:ext cx="328" cy="332"/>
              <a:chOff x="2880" y="2016"/>
              <a:chExt cx="2016" cy="2016"/>
            </a:xfrm>
          </p:grpSpPr>
          <p:sp>
            <p:nvSpPr>
              <p:cNvPr id="17500" name="Oval 92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2016" cy="201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01" name="Oval 93"/>
              <p:cNvSpPr>
                <a:spLocks noChangeArrowheads="1"/>
              </p:cNvSpPr>
              <p:nvPr/>
            </p:nvSpPr>
            <p:spPr bwMode="auto">
              <a:xfrm>
                <a:off x="3224" y="2359"/>
                <a:ext cx="1328" cy="1329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7502" name="Oval 94"/>
              <p:cNvSpPr>
                <a:spLocks noChangeArrowheads="1"/>
              </p:cNvSpPr>
              <p:nvPr/>
            </p:nvSpPr>
            <p:spPr bwMode="auto">
              <a:xfrm>
                <a:off x="3323" y="2458"/>
                <a:ext cx="1130" cy="1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03" name="Oval 95"/>
              <p:cNvSpPr>
                <a:spLocks noChangeArrowheads="1"/>
              </p:cNvSpPr>
              <p:nvPr/>
            </p:nvSpPr>
            <p:spPr bwMode="auto">
              <a:xfrm>
                <a:off x="3863" y="250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04" name="Oval 96"/>
              <p:cNvSpPr>
                <a:spLocks noChangeArrowheads="1"/>
              </p:cNvSpPr>
              <p:nvPr/>
            </p:nvSpPr>
            <p:spPr bwMode="auto">
              <a:xfrm>
                <a:off x="4355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05" name="Oval 97"/>
              <p:cNvSpPr>
                <a:spLocks noChangeArrowheads="1"/>
              </p:cNvSpPr>
              <p:nvPr/>
            </p:nvSpPr>
            <p:spPr bwMode="auto">
              <a:xfrm>
                <a:off x="3863" y="349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06" name="Oval 98"/>
              <p:cNvSpPr>
                <a:spLocks noChangeArrowheads="1"/>
              </p:cNvSpPr>
              <p:nvPr/>
            </p:nvSpPr>
            <p:spPr bwMode="auto">
              <a:xfrm>
                <a:off x="3372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07" name="Oval 99"/>
              <p:cNvSpPr>
                <a:spLocks noChangeArrowheads="1"/>
              </p:cNvSpPr>
              <p:nvPr/>
            </p:nvSpPr>
            <p:spPr bwMode="auto">
              <a:xfrm>
                <a:off x="4208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08" name="Oval 100"/>
              <p:cNvSpPr>
                <a:spLocks noChangeArrowheads="1"/>
              </p:cNvSpPr>
              <p:nvPr/>
            </p:nvSpPr>
            <p:spPr bwMode="auto">
              <a:xfrm>
                <a:off x="3519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09" name="Oval 101"/>
              <p:cNvSpPr>
                <a:spLocks noChangeArrowheads="1"/>
              </p:cNvSpPr>
              <p:nvPr/>
            </p:nvSpPr>
            <p:spPr bwMode="auto">
              <a:xfrm>
                <a:off x="3519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10" name="Oval 102"/>
              <p:cNvSpPr>
                <a:spLocks noChangeArrowheads="1"/>
              </p:cNvSpPr>
              <p:nvPr/>
            </p:nvSpPr>
            <p:spPr bwMode="auto">
              <a:xfrm>
                <a:off x="4208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3" name="Group 103"/>
          <p:cNvGrpSpPr>
            <a:grpSpLocks/>
          </p:cNvGrpSpPr>
          <p:nvPr/>
        </p:nvGrpSpPr>
        <p:grpSpPr bwMode="auto">
          <a:xfrm rot="21180155" flipH="1">
            <a:off x="381000" y="2286000"/>
            <a:ext cx="3048000" cy="1981200"/>
            <a:chOff x="2041" y="1983"/>
            <a:chExt cx="1563" cy="944"/>
          </a:xfrm>
        </p:grpSpPr>
        <p:grpSp>
          <p:nvGrpSpPr>
            <p:cNvPr id="14" name="Group 104"/>
            <p:cNvGrpSpPr>
              <a:grpSpLocks/>
            </p:cNvGrpSpPr>
            <p:nvPr/>
          </p:nvGrpSpPr>
          <p:grpSpPr bwMode="auto">
            <a:xfrm>
              <a:off x="3168" y="2543"/>
              <a:ext cx="240" cy="240"/>
              <a:chOff x="1248" y="3216"/>
              <a:chExt cx="336" cy="336"/>
            </a:xfrm>
          </p:grpSpPr>
          <p:pic>
            <p:nvPicPr>
              <p:cNvPr id="17513" name="Picture 105" descr="17b1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3216"/>
                <a:ext cx="336" cy="336"/>
              </a:xfrm>
              <a:prstGeom prst="rect">
                <a:avLst/>
              </a:prstGeom>
              <a:noFill/>
            </p:spPr>
          </p:pic>
          <p:sp>
            <p:nvSpPr>
              <p:cNvPr id="17514" name="AutoShape 10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336" cy="336"/>
              </a:xfrm>
              <a:custGeom>
                <a:avLst/>
                <a:gdLst>
                  <a:gd name="G0" fmla="+- 2045 0 0"/>
                  <a:gd name="G1" fmla="+- 21600 0 2045"/>
                  <a:gd name="G2" fmla="+- 21600 0 2045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45" y="10800"/>
                    </a:moveTo>
                    <a:cubicBezTo>
                      <a:pt x="2045" y="15635"/>
                      <a:pt x="5965" y="19555"/>
                      <a:pt x="10800" y="19555"/>
                    </a:cubicBezTo>
                    <a:cubicBezTo>
                      <a:pt x="15635" y="19555"/>
                      <a:pt x="19555" y="15635"/>
                      <a:pt x="19555" y="10800"/>
                    </a:cubicBezTo>
                    <a:cubicBezTo>
                      <a:pt x="19555" y="5965"/>
                      <a:pt x="15635" y="2045"/>
                      <a:pt x="10800" y="2045"/>
                    </a:cubicBezTo>
                    <a:cubicBezTo>
                      <a:pt x="5965" y="2045"/>
                      <a:pt x="2045" y="5965"/>
                      <a:pt x="2045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 107"/>
            <p:cNvGrpSpPr>
              <a:grpSpLocks/>
            </p:cNvGrpSpPr>
            <p:nvPr/>
          </p:nvGrpSpPr>
          <p:grpSpPr bwMode="auto">
            <a:xfrm>
              <a:off x="2304" y="2687"/>
              <a:ext cx="240" cy="240"/>
              <a:chOff x="1248" y="3216"/>
              <a:chExt cx="336" cy="336"/>
            </a:xfrm>
          </p:grpSpPr>
          <p:pic>
            <p:nvPicPr>
              <p:cNvPr id="17516" name="Picture 108" descr="17b1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3216"/>
                <a:ext cx="336" cy="336"/>
              </a:xfrm>
              <a:prstGeom prst="rect">
                <a:avLst/>
              </a:prstGeom>
              <a:noFill/>
            </p:spPr>
          </p:pic>
          <p:sp>
            <p:nvSpPr>
              <p:cNvPr id="17517" name="AutoShape 1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336" cy="336"/>
              </a:xfrm>
              <a:custGeom>
                <a:avLst/>
                <a:gdLst>
                  <a:gd name="G0" fmla="+- 2045 0 0"/>
                  <a:gd name="G1" fmla="+- 21600 0 2045"/>
                  <a:gd name="G2" fmla="+- 21600 0 2045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45" y="10800"/>
                    </a:moveTo>
                    <a:cubicBezTo>
                      <a:pt x="2045" y="15635"/>
                      <a:pt x="5965" y="19555"/>
                      <a:pt x="10800" y="19555"/>
                    </a:cubicBezTo>
                    <a:cubicBezTo>
                      <a:pt x="15635" y="19555"/>
                      <a:pt x="19555" y="15635"/>
                      <a:pt x="19555" y="10800"/>
                    </a:cubicBezTo>
                    <a:cubicBezTo>
                      <a:pt x="19555" y="5965"/>
                      <a:pt x="15635" y="2045"/>
                      <a:pt x="10800" y="2045"/>
                    </a:cubicBezTo>
                    <a:cubicBezTo>
                      <a:pt x="5965" y="2045"/>
                      <a:pt x="2045" y="5965"/>
                      <a:pt x="2045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518" name="Freeform 110"/>
            <p:cNvSpPr>
              <a:spLocks/>
            </p:cNvSpPr>
            <p:nvPr/>
          </p:nvSpPr>
          <p:spPr bwMode="auto">
            <a:xfrm>
              <a:off x="2051" y="1983"/>
              <a:ext cx="1553" cy="904"/>
            </a:xfrm>
            <a:custGeom>
              <a:avLst/>
              <a:gdLst/>
              <a:ahLst/>
              <a:cxnLst>
                <a:cxn ang="0">
                  <a:pos x="1378" y="33"/>
                </a:cxn>
                <a:cxn ang="0">
                  <a:pos x="1283" y="46"/>
                </a:cxn>
                <a:cxn ang="0">
                  <a:pos x="623" y="96"/>
                </a:cxn>
                <a:cxn ang="0">
                  <a:pos x="150" y="216"/>
                </a:cxn>
                <a:cxn ang="0">
                  <a:pos x="101" y="231"/>
                </a:cxn>
                <a:cxn ang="0">
                  <a:pos x="93" y="286"/>
                </a:cxn>
                <a:cxn ang="0">
                  <a:pos x="102" y="466"/>
                </a:cxn>
                <a:cxn ang="0">
                  <a:pos x="113" y="543"/>
                </a:cxn>
                <a:cxn ang="0">
                  <a:pos x="90" y="592"/>
                </a:cxn>
                <a:cxn ang="0">
                  <a:pos x="14" y="634"/>
                </a:cxn>
                <a:cxn ang="0">
                  <a:pos x="8" y="753"/>
                </a:cxn>
                <a:cxn ang="0">
                  <a:pos x="30" y="860"/>
                </a:cxn>
                <a:cxn ang="0">
                  <a:pos x="72" y="900"/>
                </a:cxn>
                <a:cxn ang="0">
                  <a:pos x="211" y="882"/>
                </a:cxn>
                <a:cxn ang="0">
                  <a:pos x="253" y="865"/>
                </a:cxn>
                <a:cxn ang="0">
                  <a:pos x="249" y="833"/>
                </a:cxn>
                <a:cxn ang="0">
                  <a:pos x="253" y="797"/>
                </a:cxn>
                <a:cxn ang="0">
                  <a:pos x="261" y="769"/>
                </a:cxn>
                <a:cxn ang="0">
                  <a:pos x="286" y="745"/>
                </a:cxn>
                <a:cxn ang="0">
                  <a:pos x="333" y="709"/>
                </a:cxn>
                <a:cxn ang="0">
                  <a:pos x="405" y="709"/>
                </a:cxn>
                <a:cxn ang="0">
                  <a:pos x="469" y="757"/>
                </a:cxn>
                <a:cxn ang="0">
                  <a:pos x="490" y="818"/>
                </a:cxn>
                <a:cxn ang="0">
                  <a:pos x="502" y="822"/>
                </a:cxn>
                <a:cxn ang="0">
                  <a:pos x="805" y="778"/>
                </a:cxn>
                <a:cxn ang="0">
                  <a:pos x="1103" y="733"/>
                </a:cxn>
                <a:cxn ang="0">
                  <a:pos x="1114" y="720"/>
                </a:cxn>
                <a:cxn ang="0">
                  <a:pos x="1114" y="691"/>
                </a:cxn>
                <a:cxn ang="0">
                  <a:pos x="1133" y="621"/>
                </a:cxn>
                <a:cxn ang="0">
                  <a:pos x="1157" y="589"/>
                </a:cxn>
                <a:cxn ang="0">
                  <a:pos x="1217" y="569"/>
                </a:cxn>
                <a:cxn ang="0">
                  <a:pos x="1277" y="573"/>
                </a:cxn>
                <a:cxn ang="0">
                  <a:pos x="1329" y="613"/>
                </a:cxn>
                <a:cxn ang="0">
                  <a:pos x="1351" y="676"/>
                </a:cxn>
                <a:cxn ang="0">
                  <a:pos x="1360" y="683"/>
                </a:cxn>
                <a:cxn ang="0">
                  <a:pos x="1485" y="662"/>
                </a:cxn>
                <a:cxn ang="0">
                  <a:pos x="1546" y="615"/>
                </a:cxn>
                <a:cxn ang="0">
                  <a:pos x="1533" y="350"/>
                </a:cxn>
                <a:cxn ang="0">
                  <a:pos x="1462" y="53"/>
                </a:cxn>
                <a:cxn ang="0">
                  <a:pos x="1378" y="33"/>
                </a:cxn>
              </a:cxnLst>
              <a:rect l="0" t="0" r="r" b="b"/>
              <a:pathLst>
                <a:path w="1553" h="904">
                  <a:moveTo>
                    <a:pt x="1378" y="33"/>
                  </a:moveTo>
                  <a:cubicBezTo>
                    <a:pt x="1348" y="32"/>
                    <a:pt x="1409" y="36"/>
                    <a:pt x="1283" y="46"/>
                  </a:cubicBezTo>
                  <a:cubicBezTo>
                    <a:pt x="1158" y="57"/>
                    <a:pt x="812" y="68"/>
                    <a:pt x="623" y="96"/>
                  </a:cubicBezTo>
                  <a:cubicBezTo>
                    <a:pt x="434" y="125"/>
                    <a:pt x="238" y="194"/>
                    <a:pt x="150" y="216"/>
                  </a:cubicBezTo>
                  <a:cubicBezTo>
                    <a:pt x="63" y="238"/>
                    <a:pt x="110" y="218"/>
                    <a:pt x="101" y="231"/>
                  </a:cubicBezTo>
                  <a:cubicBezTo>
                    <a:pt x="91" y="242"/>
                    <a:pt x="93" y="247"/>
                    <a:pt x="93" y="286"/>
                  </a:cubicBezTo>
                  <a:cubicBezTo>
                    <a:pt x="93" y="325"/>
                    <a:pt x="99" y="423"/>
                    <a:pt x="102" y="466"/>
                  </a:cubicBezTo>
                  <a:cubicBezTo>
                    <a:pt x="106" y="508"/>
                    <a:pt x="116" y="521"/>
                    <a:pt x="113" y="543"/>
                  </a:cubicBezTo>
                  <a:cubicBezTo>
                    <a:pt x="110" y="563"/>
                    <a:pt x="106" y="577"/>
                    <a:pt x="90" y="592"/>
                  </a:cubicBezTo>
                  <a:cubicBezTo>
                    <a:pt x="74" y="608"/>
                    <a:pt x="27" y="607"/>
                    <a:pt x="14" y="634"/>
                  </a:cubicBezTo>
                  <a:cubicBezTo>
                    <a:pt x="0" y="661"/>
                    <a:pt x="6" y="715"/>
                    <a:pt x="8" y="753"/>
                  </a:cubicBezTo>
                  <a:cubicBezTo>
                    <a:pt x="11" y="790"/>
                    <a:pt x="19" y="835"/>
                    <a:pt x="30" y="860"/>
                  </a:cubicBezTo>
                  <a:cubicBezTo>
                    <a:pt x="41" y="884"/>
                    <a:pt x="43" y="896"/>
                    <a:pt x="72" y="900"/>
                  </a:cubicBezTo>
                  <a:cubicBezTo>
                    <a:pt x="103" y="904"/>
                    <a:pt x="181" y="888"/>
                    <a:pt x="211" y="882"/>
                  </a:cubicBezTo>
                  <a:cubicBezTo>
                    <a:pt x="241" y="876"/>
                    <a:pt x="247" y="873"/>
                    <a:pt x="253" y="865"/>
                  </a:cubicBezTo>
                  <a:cubicBezTo>
                    <a:pt x="259" y="857"/>
                    <a:pt x="249" y="844"/>
                    <a:pt x="249" y="833"/>
                  </a:cubicBezTo>
                  <a:cubicBezTo>
                    <a:pt x="249" y="822"/>
                    <a:pt x="251" y="808"/>
                    <a:pt x="253" y="797"/>
                  </a:cubicBezTo>
                  <a:cubicBezTo>
                    <a:pt x="255" y="786"/>
                    <a:pt x="255" y="778"/>
                    <a:pt x="261" y="769"/>
                  </a:cubicBezTo>
                  <a:cubicBezTo>
                    <a:pt x="267" y="760"/>
                    <a:pt x="274" y="755"/>
                    <a:pt x="286" y="745"/>
                  </a:cubicBezTo>
                  <a:cubicBezTo>
                    <a:pt x="298" y="735"/>
                    <a:pt x="313" y="715"/>
                    <a:pt x="333" y="709"/>
                  </a:cubicBezTo>
                  <a:cubicBezTo>
                    <a:pt x="353" y="703"/>
                    <a:pt x="382" y="701"/>
                    <a:pt x="405" y="709"/>
                  </a:cubicBezTo>
                  <a:cubicBezTo>
                    <a:pt x="428" y="717"/>
                    <a:pt x="455" y="739"/>
                    <a:pt x="469" y="757"/>
                  </a:cubicBezTo>
                  <a:cubicBezTo>
                    <a:pt x="483" y="775"/>
                    <a:pt x="485" y="807"/>
                    <a:pt x="490" y="818"/>
                  </a:cubicBezTo>
                  <a:cubicBezTo>
                    <a:pt x="495" y="829"/>
                    <a:pt x="450" y="828"/>
                    <a:pt x="502" y="822"/>
                  </a:cubicBezTo>
                  <a:cubicBezTo>
                    <a:pt x="554" y="815"/>
                    <a:pt x="705" y="792"/>
                    <a:pt x="805" y="778"/>
                  </a:cubicBezTo>
                  <a:cubicBezTo>
                    <a:pt x="904" y="763"/>
                    <a:pt x="1051" y="742"/>
                    <a:pt x="1103" y="733"/>
                  </a:cubicBezTo>
                  <a:cubicBezTo>
                    <a:pt x="1154" y="723"/>
                    <a:pt x="1113" y="727"/>
                    <a:pt x="1114" y="720"/>
                  </a:cubicBezTo>
                  <a:cubicBezTo>
                    <a:pt x="1117" y="712"/>
                    <a:pt x="1111" y="707"/>
                    <a:pt x="1114" y="691"/>
                  </a:cubicBezTo>
                  <a:cubicBezTo>
                    <a:pt x="1117" y="675"/>
                    <a:pt x="1126" y="638"/>
                    <a:pt x="1133" y="621"/>
                  </a:cubicBezTo>
                  <a:cubicBezTo>
                    <a:pt x="1140" y="604"/>
                    <a:pt x="1143" y="598"/>
                    <a:pt x="1157" y="589"/>
                  </a:cubicBezTo>
                  <a:cubicBezTo>
                    <a:pt x="1171" y="580"/>
                    <a:pt x="1197" y="572"/>
                    <a:pt x="1217" y="569"/>
                  </a:cubicBezTo>
                  <a:cubicBezTo>
                    <a:pt x="1237" y="566"/>
                    <a:pt x="1258" y="566"/>
                    <a:pt x="1277" y="573"/>
                  </a:cubicBezTo>
                  <a:cubicBezTo>
                    <a:pt x="1296" y="580"/>
                    <a:pt x="1317" y="596"/>
                    <a:pt x="1329" y="613"/>
                  </a:cubicBezTo>
                  <a:cubicBezTo>
                    <a:pt x="1341" y="630"/>
                    <a:pt x="1346" y="664"/>
                    <a:pt x="1351" y="676"/>
                  </a:cubicBezTo>
                  <a:cubicBezTo>
                    <a:pt x="1356" y="688"/>
                    <a:pt x="1338" y="686"/>
                    <a:pt x="1360" y="683"/>
                  </a:cubicBezTo>
                  <a:cubicBezTo>
                    <a:pt x="1383" y="680"/>
                    <a:pt x="1454" y="674"/>
                    <a:pt x="1485" y="662"/>
                  </a:cubicBezTo>
                  <a:cubicBezTo>
                    <a:pt x="1517" y="650"/>
                    <a:pt x="1538" y="666"/>
                    <a:pt x="1546" y="615"/>
                  </a:cubicBezTo>
                  <a:cubicBezTo>
                    <a:pt x="1553" y="562"/>
                    <a:pt x="1546" y="443"/>
                    <a:pt x="1533" y="350"/>
                  </a:cubicBezTo>
                  <a:cubicBezTo>
                    <a:pt x="1518" y="256"/>
                    <a:pt x="1486" y="107"/>
                    <a:pt x="1462" y="53"/>
                  </a:cubicBezTo>
                  <a:cubicBezTo>
                    <a:pt x="1439" y="0"/>
                    <a:pt x="1408" y="35"/>
                    <a:pt x="1378" y="33"/>
                  </a:cubicBezTo>
                  <a:close/>
                </a:path>
              </a:pathLst>
            </a:custGeom>
            <a:solidFill>
              <a:srgbClr val="3366FF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63500" dir="19387806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111"/>
            <p:cNvGrpSpPr>
              <a:grpSpLocks/>
            </p:cNvGrpSpPr>
            <p:nvPr/>
          </p:nvGrpSpPr>
          <p:grpSpPr bwMode="auto">
            <a:xfrm rot="-463608">
              <a:off x="2647" y="2219"/>
              <a:ext cx="301" cy="235"/>
              <a:chOff x="3475" y="1139"/>
              <a:chExt cx="656" cy="482"/>
            </a:xfrm>
          </p:grpSpPr>
          <p:sp>
            <p:nvSpPr>
              <p:cNvPr id="17520" name="Freeform 112"/>
              <p:cNvSpPr>
                <a:spLocks/>
              </p:cNvSpPr>
              <p:nvPr/>
            </p:nvSpPr>
            <p:spPr bwMode="auto">
              <a:xfrm>
                <a:off x="3475" y="1139"/>
                <a:ext cx="656" cy="482"/>
              </a:xfrm>
              <a:custGeom>
                <a:avLst/>
                <a:gdLst/>
                <a:ahLst/>
                <a:cxnLst>
                  <a:cxn ang="0">
                    <a:pos x="117" y="5"/>
                  </a:cxn>
                  <a:cxn ang="0">
                    <a:pos x="261" y="5"/>
                  </a:cxn>
                  <a:cxn ang="0">
                    <a:pos x="325" y="37"/>
                  </a:cxn>
                  <a:cxn ang="0">
                    <a:pos x="325" y="149"/>
                  </a:cxn>
                  <a:cxn ang="0">
                    <a:pos x="325" y="469"/>
                  </a:cxn>
                  <a:cxn ang="0">
                    <a:pos x="277" y="549"/>
                  </a:cxn>
                  <a:cxn ang="0">
                    <a:pos x="165" y="549"/>
                  </a:cxn>
                  <a:cxn ang="0">
                    <a:pos x="117" y="549"/>
                  </a:cxn>
                  <a:cxn ang="0">
                    <a:pos x="37" y="549"/>
                  </a:cxn>
                  <a:cxn ang="0">
                    <a:pos x="5" y="469"/>
                  </a:cxn>
                  <a:cxn ang="0">
                    <a:pos x="5" y="309"/>
                  </a:cxn>
                  <a:cxn ang="0">
                    <a:pos x="5" y="85"/>
                  </a:cxn>
                  <a:cxn ang="0">
                    <a:pos x="21" y="21"/>
                  </a:cxn>
                  <a:cxn ang="0">
                    <a:pos x="69" y="5"/>
                  </a:cxn>
                  <a:cxn ang="0">
                    <a:pos x="197" y="5"/>
                  </a:cxn>
                </a:cxnLst>
                <a:rect l="0" t="0" r="r" b="b"/>
                <a:pathLst>
                  <a:path w="336" h="562">
                    <a:moveTo>
                      <a:pt x="117" y="5"/>
                    </a:moveTo>
                    <a:cubicBezTo>
                      <a:pt x="171" y="2"/>
                      <a:pt x="226" y="0"/>
                      <a:pt x="261" y="5"/>
                    </a:cubicBezTo>
                    <a:cubicBezTo>
                      <a:pt x="296" y="10"/>
                      <a:pt x="314" y="13"/>
                      <a:pt x="325" y="37"/>
                    </a:cubicBezTo>
                    <a:cubicBezTo>
                      <a:pt x="336" y="61"/>
                      <a:pt x="325" y="77"/>
                      <a:pt x="325" y="149"/>
                    </a:cubicBezTo>
                    <a:cubicBezTo>
                      <a:pt x="325" y="221"/>
                      <a:pt x="333" y="402"/>
                      <a:pt x="325" y="469"/>
                    </a:cubicBezTo>
                    <a:cubicBezTo>
                      <a:pt x="317" y="536"/>
                      <a:pt x="304" y="536"/>
                      <a:pt x="277" y="549"/>
                    </a:cubicBezTo>
                    <a:cubicBezTo>
                      <a:pt x="250" y="562"/>
                      <a:pt x="192" y="549"/>
                      <a:pt x="165" y="549"/>
                    </a:cubicBezTo>
                    <a:cubicBezTo>
                      <a:pt x="138" y="549"/>
                      <a:pt x="138" y="549"/>
                      <a:pt x="117" y="549"/>
                    </a:cubicBezTo>
                    <a:cubicBezTo>
                      <a:pt x="96" y="549"/>
                      <a:pt x="56" y="562"/>
                      <a:pt x="37" y="549"/>
                    </a:cubicBezTo>
                    <a:cubicBezTo>
                      <a:pt x="18" y="536"/>
                      <a:pt x="10" y="509"/>
                      <a:pt x="5" y="469"/>
                    </a:cubicBezTo>
                    <a:cubicBezTo>
                      <a:pt x="0" y="429"/>
                      <a:pt x="5" y="373"/>
                      <a:pt x="5" y="309"/>
                    </a:cubicBezTo>
                    <a:cubicBezTo>
                      <a:pt x="5" y="245"/>
                      <a:pt x="2" y="133"/>
                      <a:pt x="5" y="85"/>
                    </a:cubicBezTo>
                    <a:cubicBezTo>
                      <a:pt x="8" y="37"/>
                      <a:pt x="10" y="34"/>
                      <a:pt x="21" y="21"/>
                    </a:cubicBezTo>
                    <a:cubicBezTo>
                      <a:pt x="32" y="8"/>
                      <a:pt x="40" y="8"/>
                      <a:pt x="69" y="5"/>
                    </a:cubicBezTo>
                    <a:cubicBezTo>
                      <a:pt x="98" y="2"/>
                      <a:pt x="147" y="3"/>
                      <a:pt x="197" y="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1" name="Freeform 113"/>
              <p:cNvSpPr>
                <a:spLocks/>
              </p:cNvSpPr>
              <p:nvPr/>
            </p:nvSpPr>
            <p:spPr bwMode="auto">
              <a:xfrm>
                <a:off x="3768" y="1144"/>
                <a:ext cx="48" cy="46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8" y="464"/>
                  </a:cxn>
                  <a:cxn ang="0">
                    <a:pos x="0" y="464"/>
                  </a:cxn>
                  <a:cxn ang="0">
                    <a:pos x="0" y="0"/>
                  </a:cxn>
                  <a:cxn ang="0">
                    <a:pos x="32" y="0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114"/>
            <p:cNvGrpSpPr>
              <a:grpSpLocks/>
            </p:cNvGrpSpPr>
            <p:nvPr/>
          </p:nvGrpSpPr>
          <p:grpSpPr bwMode="auto">
            <a:xfrm rot="-463608">
              <a:off x="2960" y="2176"/>
              <a:ext cx="301" cy="235"/>
              <a:chOff x="3475" y="1139"/>
              <a:chExt cx="656" cy="482"/>
            </a:xfrm>
          </p:grpSpPr>
          <p:sp>
            <p:nvSpPr>
              <p:cNvPr id="17523" name="Freeform 115"/>
              <p:cNvSpPr>
                <a:spLocks/>
              </p:cNvSpPr>
              <p:nvPr/>
            </p:nvSpPr>
            <p:spPr bwMode="auto">
              <a:xfrm>
                <a:off x="3475" y="1139"/>
                <a:ext cx="656" cy="482"/>
              </a:xfrm>
              <a:custGeom>
                <a:avLst/>
                <a:gdLst/>
                <a:ahLst/>
                <a:cxnLst>
                  <a:cxn ang="0">
                    <a:pos x="117" y="5"/>
                  </a:cxn>
                  <a:cxn ang="0">
                    <a:pos x="261" y="5"/>
                  </a:cxn>
                  <a:cxn ang="0">
                    <a:pos x="325" y="37"/>
                  </a:cxn>
                  <a:cxn ang="0">
                    <a:pos x="325" y="149"/>
                  </a:cxn>
                  <a:cxn ang="0">
                    <a:pos x="325" y="469"/>
                  </a:cxn>
                  <a:cxn ang="0">
                    <a:pos x="277" y="549"/>
                  </a:cxn>
                  <a:cxn ang="0">
                    <a:pos x="165" y="549"/>
                  </a:cxn>
                  <a:cxn ang="0">
                    <a:pos x="117" y="549"/>
                  </a:cxn>
                  <a:cxn ang="0">
                    <a:pos x="37" y="549"/>
                  </a:cxn>
                  <a:cxn ang="0">
                    <a:pos x="5" y="469"/>
                  </a:cxn>
                  <a:cxn ang="0">
                    <a:pos x="5" y="309"/>
                  </a:cxn>
                  <a:cxn ang="0">
                    <a:pos x="5" y="85"/>
                  </a:cxn>
                  <a:cxn ang="0">
                    <a:pos x="21" y="21"/>
                  </a:cxn>
                  <a:cxn ang="0">
                    <a:pos x="69" y="5"/>
                  </a:cxn>
                  <a:cxn ang="0">
                    <a:pos x="197" y="5"/>
                  </a:cxn>
                </a:cxnLst>
                <a:rect l="0" t="0" r="r" b="b"/>
                <a:pathLst>
                  <a:path w="336" h="562">
                    <a:moveTo>
                      <a:pt x="117" y="5"/>
                    </a:moveTo>
                    <a:cubicBezTo>
                      <a:pt x="171" y="2"/>
                      <a:pt x="226" y="0"/>
                      <a:pt x="261" y="5"/>
                    </a:cubicBezTo>
                    <a:cubicBezTo>
                      <a:pt x="296" y="10"/>
                      <a:pt x="314" y="13"/>
                      <a:pt x="325" y="37"/>
                    </a:cubicBezTo>
                    <a:cubicBezTo>
                      <a:pt x="336" y="61"/>
                      <a:pt x="325" y="77"/>
                      <a:pt x="325" y="149"/>
                    </a:cubicBezTo>
                    <a:cubicBezTo>
                      <a:pt x="325" y="221"/>
                      <a:pt x="333" y="402"/>
                      <a:pt x="325" y="469"/>
                    </a:cubicBezTo>
                    <a:cubicBezTo>
                      <a:pt x="317" y="536"/>
                      <a:pt x="304" y="536"/>
                      <a:pt x="277" y="549"/>
                    </a:cubicBezTo>
                    <a:cubicBezTo>
                      <a:pt x="250" y="562"/>
                      <a:pt x="192" y="549"/>
                      <a:pt x="165" y="549"/>
                    </a:cubicBezTo>
                    <a:cubicBezTo>
                      <a:pt x="138" y="549"/>
                      <a:pt x="138" y="549"/>
                      <a:pt x="117" y="549"/>
                    </a:cubicBezTo>
                    <a:cubicBezTo>
                      <a:pt x="96" y="549"/>
                      <a:pt x="56" y="562"/>
                      <a:pt x="37" y="549"/>
                    </a:cubicBezTo>
                    <a:cubicBezTo>
                      <a:pt x="18" y="536"/>
                      <a:pt x="10" y="509"/>
                      <a:pt x="5" y="469"/>
                    </a:cubicBezTo>
                    <a:cubicBezTo>
                      <a:pt x="0" y="429"/>
                      <a:pt x="5" y="373"/>
                      <a:pt x="5" y="309"/>
                    </a:cubicBezTo>
                    <a:cubicBezTo>
                      <a:pt x="5" y="245"/>
                      <a:pt x="2" y="133"/>
                      <a:pt x="5" y="85"/>
                    </a:cubicBezTo>
                    <a:cubicBezTo>
                      <a:pt x="8" y="37"/>
                      <a:pt x="10" y="34"/>
                      <a:pt x="21" y="21"/>
                    </a:cubicBezTo>
                    <a:cubicBezTo>
                      <a:pt x="32" y="8"/>
                      <a:pt x="40" y="8"/>
                      <a:pt x="69" y="5"/>
                    </a:cubicBezTo>
                    <a:cubicBezTo>
                      <a:pt x="98" y="2"/>
                      <a:pt x="147" y="3"/>
                      <a:pt x="197" y="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4" name="Freeform 116"/>
              <p:cNvSpPr>
                <a:spLocks/>
              </p:cNvSpPr>
              <p:nvPr/>
            </p:nvSpPr>
            <p:spPr bwMode="auto">
              <a:xfrm>
                <a:off x="3768" y="1144"/>
                <a:ext cx="48" cy="46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8" y="464"/>
                  </a:cxn>
                  <a:cxn ang="0">
                    <a:pos x="0" y="464"/>
                  </a:cxn>
                  <a:cxn ang="0">
                    <a:pos x="0" y="0"/>
                  </a:cxn>
                  <a:cxn ang="0">
                    <a:pos x="32" y="0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25" name="Freeform 117"/>
            <p:cNvSpPr>
              <a:spLocks/>
            </p:cNvSpPr>
            <p:nvPr/>
          </p:nvSpPr>
          <p:spPr bwMode="auto">
            <a:xfrm rot="-463608">
              <a:off x="3279" y="2109"/>
              <a:ext cx="295" cy="272"/>
            </a:xfrm>
            <a:custGeom>
              <a:avLst/>
              <a:gdLst/>
              <a:ahLst/>
              <a:cxnLst>
                <a:cxn ang="0">
                  <a:pos x="228" y="53"/>
                </a:cxn>
                <a:cxn ang="0">
                  <a:pos x="510" y="53"/>
                </a:cxn>
                <a:cxn ang="0">
                  <a:pos x="597" y="38"/>
                </a:cxn>
                <a:cxn ang="0">
                  <a:pos x="629" y="278"/>
                </a:cxn>
                <a:cxn ang="0">
                  <a:pos x="629" y="518"/>
                </a:cxn>
                <a:cxn ang="0">
                  <a:pos x="541" y="520"/>
                </a:cxn>
                <a:cxn ang="0">
                  <a:pos x="322" y="520"/>
                </a:cxn>
                <a:cxn ang="0">
                  <a:pos x="228" y="520"/>
                </a:cxn>
                <a:cxn ang="0">
                  <a:pos x="72" y="520"/>
                </a:cxn>
                <a:cxn ang="0">
                  <a:pos x="10" y="451"/>
                </a:cxn>
                <a:cxn ang="0">
                  <a:pos x="10" y="314"/>
                </a:cxn>
                <a:cxn ang="0">
                  <a:pos x="10" y="122"/>
                </a:cxn>
                <a:cxn ang="0">
                  <a:pos x="41" y="67"/>
                </a:cxn>
                <a:cxn ang="0">
                  <a:pos x="135" y="53"/>
                </a:cxn>
                <a:cxn ang="0">
                  <a:pos x="385" y="53"/>
                </a:cxn>
              </a:cxnLst>
              <a:rect l="0" t="0" r="r" b="b"/>
              <a:pathLst>
                <a:path w="644" h="558">
                  <a:moveTo>
                    <a:pt x="228" y="53"/>
                  </a:moveTo>
                  <a:cubicBezTo>
                    <a:pt x="334" y="51"/>
                    <a:pt x="449" y="55"/>
                    <a:pt x="510" y="53"/>
                  </a:cubicBezTo>
                  <a:cubicBezTo>
                    <a:pt x="571" y="51"/>
                    <a:pt x="577" y="0"/>
                    <a:pt x="597" y="38"/>
                  </a:cubicBezTo>
                  <a:cubicBezTo>
                    <a:pt x="617" y="76"/>
                    <a:pt x="624" y="198"/>
                    <a:pt x="629" y="278"/>
                  </a:cubicBezTo>
                  <a:cubicBezTo>
                    <a:pt x="634" y="358"/>
                    <a:pt x="644" y="478"/>
                    <a:pt x="629" y="518"/>
                  </a:cubicBezTo>
                  <a:cubicBezTo>
                    <a:pt x="614" y="558"/>
                    <a:pt x="592" y="520"/>
                    <a:pt x="541" y="520"/>
                  </a:cubicBezTo>
                  <a:cubicBezTo>
                    <a:pt x="490" y="520"/>
                    <a:pt x="375" y="520"/>
                    <a:pt x="322" y="520"/>
                  </a:cubicBezTo>
                  <a:cubicBezTo>
                    <a:pt x="269" y="520"/>
                    <a:pt x="269" y="520"/>
                    <a:pt x="228" y="520"/>
                  </a:cubicBezTo>
                  <a:cubicBezTo>
                    <a:pt x="187" y="520"/>
                    <a:pt x="109" y="531"/>
                    <a:pt x="72" y="520"/>
                  </a:cubicBezTo>
                  <a:cubicBezTo>
                    <a:pt x="35" y="509"/>
                    <a:pt x="20" y="486"/>
                    <a:pt x="10" y="451"/>
                  </a:cubicBezTo>
                  <a:cubicBezTo>
                    <a:pt x="0" y="417"/>
                    <a:pt x="10" y="369"/>
                    <a:pt x="10" y="314"/>
                  </a:cubicBezTo>
                  <a:cubicBezTo>
                    <a:pt x="10" y="259"/>
                    <a:pt x="4" y="163"/>
                    <a:pt x="10" y="122"/>
                  </a:cubicBezTo>
                  <a:cubicBezTo>
                    <a:pt x="16" y="81"/>
                    <a:pt x="20" y="78"/>
                    <a:pt x="41" y="67"/>
                  </a:cubicBezTo>
                  <a:cubicBezTo>
                    <a:pt x="62" y="56"/>
                    <a:pt x="78" y="56"/>
                    <a:pt x="135" y="53"/>
                  </a:cubicBezTo>
                  <a:cubicBezTo>
                    <a:pt x="191" y="51"/>
                    <a:pt x="287" y="52"/>
                    <a:pt x="385" y="53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526" name="Freeform 118"/>
            <p:cNvSpPr>
              <a:spLocks/>
            </p:cNvSpPr>
            <p:nvPr/>
          </p:nvSpPr>
          <p:spPr bwMode="auto">
            <a:xfrm rot="-463608">
              <a:off x="3414" y="2136"/>
              <a:ext cx="22" cy="22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464"/>
                </a:cxn>
                <a:cxn ang="0">
                  <a:pos x="0" y="46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48" h="464">
                  <a:moveTo>
                    <a:pt x="32" y="0"/>
                  </a:moveTo>
                  <a:lnTo>
                    <a:pt x="48" y="464"/>
                  </a:lnTo>
                  <a:lnTo>
                    <a:pt x="0" y="46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527" name="Freeform 119"/>
            <p:cNvSpPr>
              <a:spLocks/>
            </p:cNvSpPr>
            <p:nvPr/>
          </p:nvSpPr>
          <p:spPr bwMode="auto">
            <a:xfrm rot="-463608">
              <a:off x="2141" y="2238"/>
              <a:ext cx="251" cy="305"/>
            </a:xfrm>
            <a:custGeom>
              <a:avLst/>
              <a:gdLst/>
              <a:ahLst/>
              <a:cxnLst>
                <a:cxn ang="0">
                  <a:pos x="203" y="112"/>
                </a:cxn>
                <a:cxn ang="0">
                  <a:pos x="429" y="112"/>
                </a:cxn>
                <a:cxn ang="0">
                  <a:pos x="530" y="140"/>
                </a:cxn>
                <a:cxn ang="0">
                  <a:pos x="530" y="236"/>
                </a:cxn>
                <a:cxn ang="0">
                  <a:pos x="530" y="510"/>
                </a:cxn>
                <a:cxn ang="0">
                  <a:pos x="454" y="579"/>
                </a:cxn>
                <a:cxn ang="0">
                  <a:pos x="278" y="579"/>
                </a:cxn>
                <a:cxn ang="0">
                  <a:pos x="203" y="579"/>
                </a:cxn>
                <a:cxn ang="0">
                  <a:pos x="77" y="579"/>
                </a:cxn>
                <a:cxn ang="0">
                  <a:pos x="8" y="593"/>
                </a:cxn>
                <a:cxn ang="0">
                  <a:pos x="27" y="373"/>
                </a:cxn>
                <a:cxn ang="0">
                  <a:pos x="27" y="181"/>
                </a:cxn>
                <a:cxn ang="0">
                  <a:pos x="56" y="17"/>
                </a:cxn>
                <a:cxn ang="0">
                  <a:pos x="88" y="81"/>
                </a:cxn>
                <a:cxn ang="0">
                  <a:pos x="329" y="112"/>
                </a:cxn>
              </a:cxnLst>
              <a:rect l="0" t="0" r="r" b="b"/>
              <a:pathLst>
                <a:path w="547" h="627">
                  <a:moveTo>
                    <a:pt x="203" y="112"/>
                  </a:moveTo>
                  <a:cubicBezTo>
                    <a:pt x="288" y="110"/>
                    <a:pt x="374" y="108"/>
                    <a:pt x="429" y="112"/>
                  </a:cubicBezTo>
                  <a:cubicBezTo>
                    <a:pt x="484" y="117"/>
                    <a:pt x="512" y="119"/>
                    <a:pt x="530" y="140"/>
                  </a:cubicBezTo>
                  <a:cubicBezTo>
                    <a:pt x="547" y="160"/>
                    <a:pt x="530" y="174"/>
                    <a:pt x="530" y="236"/>
                  </a:cubicBezTo>
                  <a:cubicBezTo>
                    <a:pt x="530" y="298"/>
                    <a:pt x="542" y="453"/>
                    <a:pt x="530" y="510"/>
                  </a:cubicBezTo>
                  <a:cubicBezTo>
                    <a:pt x="517" y="568"/>
                    <a:pt x="497" y="568"/>
                    <a:pt x="454" y="579"/>
                  </a:cubicBezTo>
                  <a:cubicBezTo>
                    <a:pt x="412" y="590"/>
                    <a:pt x="321" y="579"/>
                    <a:pt x="278" y="579"/>
                  </a:cubicBezTo>
                  <a:cubicBezTo>
                    <a:pt x="236" y="579"/>
                    <a:pt x="236" y="579"/>
                    <a:pt x="203" y="579"/>
                  </a:cubicBezTo>
                  <a:cubicBezTo>
                    <a:pt x="170" y="579"/>
                    <a:pt x="109" y="577"/>
                    <a:pt x="77" y="579"/>
                  </a:cubicBezTo>
                  <a:cubicBezTo>
                    <a:pt x="45" y="581"/>
                    <a:pt x="16" y="627"/>
                    <a:pt x="8" y="593"/>
                  </a:cubicBezTo>
                  <a:cubicBezTo>
                    <a:pt x="0" y="559"/>
                    <a:pt x="24" y="442"/>
                    <a:pt x="27" y="373"/>
                  </a:cubicBezTo>
                  <a:cubicBezTo>
                    <a:pt x="30" y="304"/>
                    <a:pt x="22" y="240"/>
                    <a:pt x="27" y="181"/>
                  </a:cubicBezTo>
                  <a:cubicBezTo>
                    <a:pt x="32" y="122"/>
                    <a:pt x="46" y="34"/>
                    <a:pt x="56" y="17"/>
                  </a:cubicBezTo>
                  <a:cubicBezTo>
                    <a:pt x="66" y="0"/>
                    <a:pt x="43" y="65"/>
                    <a:pt x="88" y="81"/>
                  </a:cubicBezTo>
                  <a:cubicBezTo>
                    <a:pt x="133" y="97"/>
                    <a:pt x="279" y="106"/>
                    <a:pt x="329" y="112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528" name="Freeform 120"/>
            <p:cNvSpPr>
              <a:spLocks/>
            </p:cNvSpPr>
            <p:nvPr/>
          </p:nvSpPr>
          <p:spPr bwMode="auto">
            <a:xfrm rot="-463608">
              <a:off x="2260" y="2293"/>
              <a:ext cx="17" cy="22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464"/>
                </a:cxn>
                <a:cxn ang="0">
                  <a:pos x="0" y="46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48" h="464">
                  <a:moveTo>
                    <a:pt x="32" y="0"/>
                  </a:moveTo>
                  <a:lnTo>
                    <a:pt x="48" y="464"/>
                  </a:lnTo>
                  <a:lnTo>
                    <a:pt x="0" y="46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529" name="Freeform 121"/>
            <p:cNvSpPr>
              <a:spLocks/>
            </p:cNvSpPr>
            <p:nvPr/>
          </p:nvSpPr>
          <p:spPr bwMode="auto">
            <a:xfrm rot="-463608">
              <a:off x="3142" y="2528"/>
              <a:ext cx="267" cy="169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23" y="202"/>
                </a:cxn>
                <a:cxn ang="0">
                  <a:pos x="72" y="89"/>
                </a:cxn>
                <a:cxn ang="0">
                  <a:pos x="215" y="10"/>
                </a:cxn>
                <a:cxn ang="0">
                  <a:pos x="391" y="26"/>
                </a:cxn>
                <a:cxn ang="0">
                  <a:pos x="540" y="161"/>
                </a:cxn>
                <a:cxn ang="0">
                  <a:pos x="583" y="330"/>
                </a:cxn>
              </a:cxnLst>
              <a:rect l="0" t="0" r="r" b="b"/>
              <a:pathLst>
                <a:path w="583" h="347">
                  <a:moveTo>
                    <a:pt x="0" y="347"/>
                  </a:moveTo>
                  <a:cubicBezTo>
                    <a:pt x="3" y="323"/>
                    <a:pt x="11" y="245"/>
                    <a:pt x="23" y="202"/>
                  </a:cubicBezTo>
                  <a:cubicBezTo>
                    <a:pt x="35" y="159"/>
                    <a:pt x="40" y="121"/>
                    <a:pt x="72" y="89"/>
                  </a:cubicBezTo>
                  <a:cubicBezTo>
                    <a:pt x="104" y="57"/>
                    <a:pt x="162" y="20"/>
                    <a:pt x="215" y="10"/>
                  </a:cubicBezTo>
                  <a:cubicBezTo>
                    <a:pt x="268" y="0"/>
                    <a:pt x="337" y="1"/>
                    <a:pt x="391" y="26"/>
                  </a:cubicBezTo>
                  <a:cubicBezTo>
                    <a:pt x="445" y="51"/>
                    <a:pt x="508" y="110"/>
                    <a:pt x="540" y="161"/>
                  </a:cubicBezTo>
                  <a:cubicBezTo>
                    <a:pt x="572" y="212"/>
                    <a:pt x="574" y="295"/>
                    <a:pt x="583" y="33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530" name="Freeform 122"/>
            <p:cNvSpPr>
              <a:spLocks/>
            </p:cNvSpPr>
            <p:nvPr/>
          </p:nvSpPr>
          <p:spPr bwMode="auto">
            <a:xfrm rot="-463608">
              <a:off x="2272" y="2673"/>
              <a:ext cx="267" cy="168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23" y="202"/>
                </a:cxn>
                <a:cxn ang="0">
                  <a:pos x="72" y="89"/>
                </a:cxn>
                <a:cxn ang="0">
                  <a:pos x="215" y="10"/>
                </a:cxn>
                <a:cxn ang="0">
                  <a:pos x="391" y="26"/>
                </a:cxn>
                <a:cxn ang="0">
                  <a:pos x="540" y="161"/>
                </a:cxn>
                <a:cxn ang="0">
                  <a:pos x="583" y="330"/>
                </a:cxn>
              </a:cxnLst>
              <a:rect l="0" t="0" r="r" b="b"/>
              <a:pathLst>
                <a:path w="583" h="347">
                  <a:moveTo>
                    <a:pt x="0" y="347"/>
                  </a:moveTo>
                  <a:cubicBezTo>
                    <a:pt x="3" y="323"/>
                    <a:pt x="11" y="245"/>
                    <a:pt x="23" y="202"/>
                  </a:cubicBezTo>
                  <a:cubicBezTo>
                    <a:pt x="35" y="159"/>
                    <a:pt x="40" y="121"/>
                    <a:pt x="72" y="89"/>
                  </a:cubicBezTo>
                  <a:cubicBezTo>
                    <a:pt x="104" y="57"/>
                    <a:pt x="162" y="20"/>
                    <a:pt x="215" y="10"/>
                  </a:cubicBezTo>
                  <a:cubicBezTo>
                    <a:pt x="268" y="0"/>
                    <a:pt x="337" y="1"/>
                    <a:pt x="391" y="26"/>
                  </a:cubicBezTo>
                  <a:cubicBezTo>
                    <a:pt x="445" y="51"/>
                    <a:pt x="508" y="110"/>
                    <a:pt x="540" y="161"/>
                  </a:cubicBezTo>
                  <a:cubicBezTo>
                    <a:pt x="572" y="212"/>
                    <a:pt x="574" y="295"/>
                    <a:pt x="583" y="33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531" name="Oval 123"/>
            <p:cNvSpPr>
              <a:spLocks noChangeArrowheads="1"/>
            </p:cNvSpPr>
            <p:nvPr/>
          </p:nvSpPr>
          <p:spPr bwMode="auto">
            <a:xfrm rot="-463608">
              <a:off x="2041" y="2634"/>
              <a:ext cx="44" cy="7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32" name="Freeform 124"/>
            <p:cNvSpPr>
              <a:spLocks/>
            </p:cNvSpPr>
            <p:nvPr/>
          </p:nvSpPr>
          <p:spPr bwMode="auto">
            <a:xfrm rot="-463608">
              <a:off x="2398" y="2181"/>
              <a:ext cx="266" cy="631"/>
            </a:xfrm>
            <a:custGeom>
              <a:avLst/>
              <a:gdLst/>
              <a:ahLst/>
              <a:cxnLst>
                <a:cxn ang="0">
                  <a:pos x="559" y="1195"/>
                </a:cxn>
                <a:cxn ang="0">
                  <a:pos x="559" y="253"/>
                </a:cxn>
                <a:cxn ang="0">
                  <a:pos x="541" y="61"/>
                </a:cxn>
                <a:cxn ang="0">
                  <a:pos x="415" y="13"/>
                </a:cxn>
                <a:cxn ang="0">
                  <a:pos x="283" y="1"/>
                </a:cxn>
                <a:cxn ang="0">
                  <a:pos x="140" y="18"/>
                </a:cxn>
                <a:cxn ang="0">
                  <a:pos x="73" y="49"/>
                </a:cxn>
                <a:cxn ang="0">
                  <a:pos x="28" y="98"/>
                </a:cxn>
                <a:cxn ang="0">
                  <a:pos x="28" y="306"/>
                </a:cxn>
                <a:cxn ang="0">
                  <a:pos x="25" y="655"/>
                </a:cxn>
                <a:cxn ang="0">
                  <a:pos x="1" y="931"/>
                </a:cxn>
                <a:cxn ang="0">
                  <a:pos x="19" y="1003"/>
                </a:cxn>
                <a:cxn ang="0">
                  <a:pos x="43" y="1015"/>
                </a:cxn>
                <a:cxn ang="0">
                  <a:pos x="139" y="1075"/>
                </a:cxn>
                <a:cxn ang="0">
                  <a:pos x="220" y="1234"/>
                </a:cxn>
                <a:cxn ang="0">
                  <a:pos x="229" y="1279"/>
                </a:cxn>
                <a:cxn ang="0">
                  <a:pos x="300" y="1282"/>
                </a:cxn>
                <a:cxn ang="0">
                  <a:pos x="444" y="1282"/>
                </a:cxn>
                <a:cxn ang="0">
                  <a:pos x="559" y="1285"/>
                </a:cxn>
                <a:cxn ang="0">
                  <a:pos x="559" y="1195"/>
                </a:cxn>
              </a:cxnLst>
              <a:rect l="0" t="0" r="r" b="b"/>
              <a:pathLst>
                <a:path w="578" h="1299">
                  <a:moveTo>
                    <a:pt x="559" y="1195"/>
                  </a:moveTo>
                  <a:cubicBezTo>
                    <a:pt x="559" y="1023"/>
                    <a:pt x="562" y="442"/>
                    <a:pt x="559" y="253"/>
                  </a:cubicBezTo>
                  <a:cubicBezTo>
                    <a:pt x="556" y="64"/>
                    <a:pt x="565" y="101"/>
                    <a:pt x="541" y="61"/>
                  </a:cubicBezTo>
                  <a:cubicBezTo>
                    <a:pt x="517" y="21"/>
                    <a:pt x="458" y="23"/>
                    <a:pt x="415" y="13"/>
                  </a:cubicBezTo>
                  <a:cubicBezTo>
                    <a:pt x="372" y="3"/>
                    <a:pt x="329" y="0"/>
                    <a:pt x="283" y="1"/>
                  </a:cubicBezTo>
                  <a:cubicBezTo>
                    <a:pt x="237" y="2"/>
                    <a:pt x="175" y="10"/>
                    <a:pt x="140" y="18"/>
                  </a:cubicBezTo>
                  <a:cubicBezTo>
                    <a:pt x="105" y="26"/>
                    <a:pt x="92" y="36"/>
                    <a:pt x="73" y="49"/>
                  </a:cubicBezTo>
                  <a:cubicBezTo>
                    <a:pt x="54" y="62"/>
                    <a:pt x="35" y="55"/>
                    <a:pt x="28" y="98"/>
                  </a:cubicBezTo>
                  <a:cubicBezTo>
                    <a:pt x="21" y="141"/>
                    <a:pt x="28" y="213"/>
                    <a:pt x="28" y="306"/>
                  </a:cubicBezTo>
                  <a:cubicBezTo>
                    <a:pt x="28" y="399"/>
                    <a:pt x="29" y="551"/>
                    <a:pt x="25" y="655"/>
                  </a:cubicBezTo>
                  <a:cubicBezTo>
                    <a:pt x="21" y="759"/>
                    <a:pt x="2" y="873"/>
                    <a:pt x="1" y="931"/>
                  </a:cubicBezTo>
                  <a:cubicBezTo>
                    <a:pt x="0" y="989"/>
                    <a:pt x="12" y="989"/>
                    <a:pt x="19" y="1003"/>
                  </a:cubicBezTo>
                  <a:cubicBezTo>
                    <a:pt x="26" y="1017"/>
                    <a:pt x="23" y="1003"/>
                    <a:pt x="43" y="1015"/>
                  </a:cubicBezTo>
                  <a:cubicBezTo>
                    <a:pt x="63" y="1027"/>
                    <a:pt x="110" y="1039"/>
                    <a:pt x="139" y="1075"/>
                  </a:cubicBezTo>
                  <a:cubicBezTo>
                    <a:pt x="168" y="1111"/>
                    <a:pt x="205" y="1200"/>
                    <a:pt x="220" y="1234"/>
                  </a:cubicBezTo>
                  <a:cubicBezTo>
                    <a:pt x="235" y="1268"/>
                    <a:pt x="216" y="1271"/>
                    <a:pt x="229" y="1279"/>
                  </a:cubicBezTo>
                  <a:cubicBezTo>
                    <a:pt x="242" y="1287"/>
                    <a:pt x="264" y="1282"/>
                    <a:pt x="300" y="1282"/>
                  </a:cubicBezTo>
                  <a:cubicBezTo>
                    <a:pt x="336" y="1282"/>
                    <a:pt x="401" y="1282"/>
                    <a:pt x="444" y="1282"/>
                  </a:cubicBezTo>
                  <a:cubicBezTo>
                    <a:pt x="487" y="1282"/>
                    <a:pt x="540" y="1299"/>
                    <a:pt x="559" y="1285"/>
                  </a:cubicBezTo>
                  <a:cubicBezTo>
                    <a:pt x="578" y="1271"/>
                    <a:pt x="559" y="1214"/>
                    <a:pt x="559" y="119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533" name="Freeform 125"/>
            <p:cNvSpPr>
              <a:spLocks/>
            </p:cNvSpPr>
            <p:nvPr/>
          </p:nvSpPr>
          <p:spPr bwMode="auto">
            <a:xfrm rot="-463608">
              <a:off x="2399" y="2257"/>
              <a:ext cx="235" cy="235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261" y="5"/>
                </a:cxn>
                <a:cxn ang="0">
                  <a:pos x="325" y="37"/>
                </a:cxn>
                <a:cxn ang="0">
                  <a:pos x="325" y="149"/>
                </a:cxn>
                <a:cxn ang="0">
                  <a:pos x="325" y="469"/>
                </a:cxn>
                <a:cxn ang="0">
                  <a:pos x="277" y="549"/>
                </a:cxn>
                <a:cxn ang="0">
                  <a:pos x="165" y="549"/>
                </a:cxn>
                <a:cxn ang="0">
                  <a:pos x="117" y="549"/>
                </a:cxn>
                <a:cxn ang="0">
                  <a:pos x="37" y="549"/>
                </a:cxn>
                <a:cxn ang="0">
                  <a:pos x="5" y="469"/>
                </a:cxn>
                <a:cxn ang="0">
                  <a:pos x="5" y="309"/>
                </a:cxn>
                <a:cxn ang="0">
                  <a:pos x="5" y="85"/>
                </a:cxn>
                <a:cxn ang="0">
                  <a:pos x="21" y="21"/>
                </a:cxn>
                <a:cxn ang="0">
                  <a:pos x="69" y="5"/>
                </a:cxn>
                <a:cxn ang="0">
                  <a:pos x="197" y="5"/>
                </a:cxn>
              </a:cxnLst>
              <a:rect l="0" t="0" r="r" b="b"/>
              <a:pathLst>
                <a:path w="336" h="562">
                  <a:moveTo>
                    <a:pt x="117" y="5"/>
                  </a:moveTo>
                  <a:cubicBezTo>
                    <a:pt x="171" y="2"/>
                    <a:pt x="226" y="0"/>
                    <a:pt x="261" y="5"/>
                  </a:cubicBezTo>
                  <a:cubicBezTo>
                    <a:pt x="296" y="10"/>
                    <a:pt x="314" y="13"/>
                    <a:pt x="325" y="37"/>
                  </a:cubicBezTo>
                  <a:cubicBezTo>
                    <a:pt x="336" y="61"/>
                    <a:pt x="325" y="77"/>
                    <a:pt x="325" y="149"/>
                  </a:cubicBezTo>
                  <a:cubicBezTo>
                    <a:pt x="325" y="221"/>
                    <a:pt x="333" y="402"/>
                    <a:pt x="325" y="469"/>
                  </a:cubicBezTo>
                  <a:cubicBezTo>
                    <a:pt x="317" y="536"/>
                    <a:pt x="304" y="536"/>
                    <a:pt x="277" y="549"/>
                  </a:cubicBezTo>
                  <a:cubicBezTo>
                    <a:pt x="250" y="562"/>
                    <a:pt x="192" y="549"/>
                    <a:pt x="165" y="549"/>
                  </a:cubicBezTo>
                  <a:cubicBezTo>
                    <a:pt x="138" y="549"/>
                    <a:pt x="138" y="549"/>
                    <a:pt x="117" y="549"/>
                  </a:cubicBezTo>
                  <a:cubicBezTo>
                    <a:pt x="96" y="549"/>
                    <a:pt x="56" y="562"/>
                    <a:pt x="37" y="549"/>
                  </a:cubicBezTo>
                  <a:cubicBezTo>
                    <a:pt x="18" y="536"/>
                    <a:pt x="10" y="509"/>
                    <a:pt x="5" y="469"/>
                  </a:cubicBezTo>
                  <a:cubicBezTo>
                    <a:pt x="0" y="429"/>
                    <a:pt x="5" y="373"/>
                    <a:pt x="5" y="309"/>
                  </a:cubicBezTo>
                  <a:cubicBezTo>
                    <a:pt x="5" y="245"/>
                    <a:pt x="2" y="133"/>
                    <a:pt x="5" y="85"/>
                  </a:cubicBezTo>
                  <a:cubicBezTo>
                    <a:pt x="8" y="37"/>
                    <a:pt x="10" y="34"/>
                    <a:pt x="21" y="21"/>
                  </a:cubicBezTo>
                  <a:cubicBezTo>
                    <a:pt x="32" y="8"/>
                    <a:pt x="40" y="8"/>
                    <a:pt x="69" y="5"/>
                  </a:cubicBezTo>
                  <a:cubicBezTo>
                    <a:pt x="98" y="2"/>
                    <a:pt x="147" y="3"/>
                    <a:pt x="197" y="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CC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534" name="Freeform 126"/>
            <p:cNvSpPr>
              <a:spLocks/>
            </p:cNvSpPr>
            <p:nvPr/>
          </p:nvSpPr>
          <p:spPr bwMode="auto">
            <a:xfrm rot="-463608">
              <a:off x="2627" y="2482"/>
              <a:ext cx="15" cy="5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60"/>
                </a:cxn>
                <a:cxn ang="0">
                  <a:pos x="18" y="120"/>
                </a:cxn>
                <a:cxn ang="0">
                  <a:pos x="30" y="54"/>
                </a:cxn>
                <a:cxn ang="0">
                  <a:pos x="12" y="0"/>
                </a:cxn>
              </a:cxnLst>
              <a:rect l="0" t="0" r="r" b="b"/>
              <a:pathLst>
                <a:path w="30" h="120">
                  <a:moveTo>
                    <a:pt x="12" y="0"/>
                  </a:moveTo>
                  <a:lnTo>
                    <a:pt x="0" y="60"/>
                  </a:lnTo>
                  <a:lnTo>
                    <a:pt x="18" y="120"/>
                  </a:lnTo>
                  <a:lnTo>
                    <a:pt x="30" y="5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535" name="Picture 127" descr="662d0f9a6fab53ba2066043a9bff6ea3_medium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59" r="1067" b="19170"/>
          <a:stretch>
            <a:fillRect/>
          </a:stretch>
        </p:blipFill>
        <p:spPr bwMode="auto">
          <a:xfrm>
            <a:off x="3886200" y="2362200"/>
            <a:ext cx="3429000" cy="1663700"/>
          </a:xfrm>
          <a:prstGeom prst="rect">
            <a:avLst/>
          </a:prstGeom>
          <a:noFill/>
        </p:spPr>
      </p:pic>
      <p:grpSp>
        <p:nvGrpSpPr>
          <p:cNvPr id="18" name="Group 128"/>
          <p:cNvGrpSpPr>
            <a:grpSpLocks/>
          </p:cNvGrpSpPr>
          <p:nvPr/>
        </p:nvGrpSpPr>
        <p:grpSpPr bwMode="auto">
          <a:xfrm rot="224696">
            <a:off x="2722563" y="2944813"/>
            <a:ext cx="2362200" cy="2057400"/>
            <a:chOff x="935" y="3194"/>
            <a:chExt cx="1129" cy="982"/>
          </a:xfrm>
        </p:grpSpPr>
        <p:grpSp>
          <p:nvGrpSpPr>
            <p:cNvPr id="19" name="Group 129"/>
            <p:cNvGrpSpPr>
              <a:grpSpLocks/>
            </p:cNvGrpSpPr>
            <p:nvPr/>
          </p:nvGrpSpPr>
          <p:grpSpPr bwMode="auto">
            <a:xfrm rot="-240361">
              <a:off x="1771" y="3835"/>
              <a:ext cx="293" cy="286"/>
              <a:chOff x="576" y="1392"/>
              <a:chExt cx="1008" cy="960"/>
            </a:xfrm>
          </p:grpSpPr>
          <p:sp>
            <p:nvSpPr>
              <p:cNvPr id="17538" name="Oval 130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39" name="Oval 131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40" name="AutoShape 132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" name="Group 133"/>
            <p:cNvGrpSpPr>
              <a:grpSpLocks/>
            </p:cNvGrpSpPr>
            <p:nvPr/>
          </p:nvGrpSpPr>
          <p:grpSpPr bwMode="auto">
            <a:xfrm rot="-240361">
              <a:off x="997" y="3890"/>
              <a:ext cx="293" cy="286"/>
              <a:chOff x="576" y="1392"/>
              <a:chExt cx="1008" cy="960"/>
            </a:xfrm>
          </p:grpSpPr>
          <p:sp>
            <p:nvSpPr>
              <p:cNvPr id="17542" name="Oval 134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43" name="Oval 135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44" name="AutoShape 136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" name="Group 137"/>
            <p:cNvGrpSpPr>
              <a:grpSpLocks/>
            </p:cNvGrpSpPr>
            <p:nvPr/>
          </p:nvGrpSpPr>
          <p:grpSpPr bwMode="auto">
            <a:xfrm rot="21359639" flipH="1">
              <a:off x="935" y="3194"/>
              <a:ext cx="1020" cy="895"/>
              <a:chOff x="2160" y="1296"/>
              <a:chExt cx="2336" cy="2103"/>
            </a:xfrm>
          </p:grpSpPr>
          <p:sp>
            <p:nvSpPr>
              <p:cNvPr id="17546" name="Freeform 138"/>
              <p:cNvSpPr>
                <a:spLocks/>
              </p:cNvSpPr>
              <p:nvPr/>
            </p:nvSpPr>
            <p:spPr bwMode="auto">
              <a:xfrm>
                <a:off x="2605" y="2588"/>
                <a:ext cx="549" cy="463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48" y="160"/>
                  </a:cxn>
                  <a:cxn ang="0">
                    <a:pos x="96" y="160"/>
                  </a:cxn>
                  <a:cxn ang="0">
                    <a:pos x="144" y="160"/>
                  </a:cxn>
                  <a:cxn ang="0">
                    <a:pos x="192" y="122"/>
                  </a:cxn>
                  <a:cxn ang="0">
                    <a:pos x="176" y="54"/>
                  </a:cxn>
                  <a:cxn ang="0">
                    <a:pos x="132" y="26"/>
                  </a:cxn>
                  <a:cxn ang="0">
                    <a:pos x="108" y="6"/>
                  </a:cxn>
                  <a:cxn ang="0">
                    <a:pos x="80" y="2"/>
                  </a:cxn>
                  <a:cxn ang="0">
                    <a:pos x="80" y="18"/>
                  </a:cxn>
                  <a:cxn ang="0">
                    <a:pos x="68" y="30"/>
                  </a:cxn>
                  <a:cxn ang="0">
                    <a:pos x="48" y="30"/>
                  </a:cxn>
                  <a:cxn ang="0">
                    <a:pos x="36" y="50"/>
                  </a:cxn>
                  <a:cxn ang="0">
                    <a:pos x="44" y="82"/>
                  </a:cxn>
                  <a:cxn ang="0">
                    <a:pos x="8" y="86"/>
                  </a:cxn>
                  <a:cxn ang="0">
                    <a:pos x="0" y="112"/>
                  </a:cxn>
                </a:cxnLst>
                <a:rect l="0" t="0" r="r" b="b"/>
                <a:pathLst>
                  <a:path w="197" h="168">
                    <a:moveTo>
                      <a:pt x="0" y="112"/>
                    </a:moveTo>
                    <a:cubicBezTo>
                      <a:pt x="0" y="120"/>
                      <a:pt x="32" y="152"/>
                      <a:pt x="48" y="160"/>
                    </a:cubicBezTo>
                    <a:cubicBezTo>
                      <a:pt x="64" y="168"/>
                      <a:pt x="80" y="160"/>
                      <a:pt x="96" y="160"/>
                    </a:cubicBezTo>
                    <a:cubicBezTo>
                      <a:pt x="112" y="160"/>
                      <a:pt x="128" y="166"/>
                      <a:pt x="144" y="160"/>
                    </a:cubicBezTo>
                    <a:cubicBezTo>
                      <a:pt x="160" y="154"/>
                      <a:pt x="187" y="140"/>
                      <a:pt x="192" y="122"/>
                    </a:cubicBezTo>
                    <a:cubicBezTo>
                      <a:pt x="197" y="104"/>
                      <a:pt x="186" y="70"/>
                      <a:pt x="176" y="54"/>
                    </a:cubicBezTo>
                    <a:cubicBezTo>
                      <a:pt x="166" y="38"/>
                      <a:pt x="143" y="34"/>
                      <a:pt x="132" y="26"/>
                    </a:cubicBezTo>
                    <a:cubicBezTo>
                      <a:pt x="121" y="18"/>
                      <a:pt x="117" y="10"/>
                      <a:pt x="108" y="6"/>
                    </a:cubicBezTo>
                    <a:cubicBezTo>
                      <a:pt x="99" y="2"/>
                      <a:pt x="85" y="0"/>
                      <a:pt x="80" y="2"/>
                    </a:cubicBezTo>
                    <a:cubicBezTo>
                      <a:pt x="75" y="4"/>
                      <a:pt x="82" y="13"/>
                      <a:pt x="80" y="18"/>
                    </a:cubicBezTo>
                    <a:cubicBezTo>
                      <a:pt x="78" y="23"/>
                      <a:pt x="73" y="28"/>
                      <a:pt x="68" y="30"/>
                    </a:cubicBezTo>
                    <a:cubicBezTo>
                      <a:pt x="63" y="32"/>
                      <a:pt x="53" y="27"/>
                      <a:pt x="48" y="30"/>
                    </a:cubicBezTo>
                    <a:cubicBezTo>
                      <a:pt x="43" y="33"/>
                      <a:pt x="37" y="41"/>
                      <a:pt x="36" y="50"/>
                    </a:cubicBezTo>
                    <a:cubicBezTo>
                      <a:pt x="35" y="59"/>
                      <a:pt x="49" y="76"/>
                      <a:pt x="44" y="82"/>
                    </a:cubicBezTo>
                    <a:cubicBezTo>
                      <a:pt x="39" y="88"/>
                      <a:pt x="15" y="81"/>
                      <a:pt x="8" y="86"/>
                    </a:cubicBezTo>
                    <a:cubicBezTo>
                      <a:pt x="1" y="91"/>
                      <a:pt x="2" y="107"/>
                      <a:pt x="0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CCFF"/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47" name="Freeform 139"/>
              <p:cNvSpPr>
                <a:spLocks/>
              </p:cNvSpPr>
              <p:nvPr/>
            </p:nvSpPr>
            <p:spPr bwMode="auto">
              <a:xfrm>
                <a:off x="3407" y="2742"/>
                <a:ext cx="1089" cy="29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42"/>
                  </a:cxn>
                  <a:cxn ang="0">
                    <a:pos x="104" y="34"/>
                  </a:cxn>
                  <a:cxn ang="0">
                    <a:pos x="192" y="8"/>
                  </a:cxn>
                  <a:cxn ang="0">
                    <a:pos x="336" y="8"/>
                  </a:cxn>
                  <a:cxn ang="0">
                    <a:pos x="384" y="56"/>
                  </a:cxn>
                  <a:cxn ang="0">
                    <a:pos x="292" y="66"/>
                  </a:cxn>
                  <a:cxn ang="0">
                    <a:pos x="188" y="66"/>
                  </a:cxn>
                  <a:cxn ang="0">
                    <a:pos x="48" y="104"/>
                  </a:cxn>
                  <a:cxn ang="0">
                    <a:pos x="28" y="62"/>
                  </a:cxn>
                  <a:cxn ang="0">
                    <a:pos x="0" y="22"/>
                  </a:cxn>
                </a:cxnLst>
                <a:rect l="0" t="0" r="r" b="b"/>
                <a:pathLst>
                  <a:path w="391" h="105">
                    <a:moveTo>
                      <a:pt x="0" y="22"/>
                    </a:moveTo>
                    <a:cubicBezTo>
                      <a:pt x="9" y="18"/>
                      <a:pt x="47" y="40"/>
                      <a:pt x="64" y="42"/>
                    </a:cubicBezTo>
                    <a:cubicBezTo>
                      <a:pt x="81" y="44"/>
                      <a:pt x="83" y="40"/>
                      <a:pt x="104" y="34"/>
                    </a:cubicBezTo>
                    <a:cubicBezTo>
                      <a:pt x="125" y="28"/>
                      <a:pt x="153" y="12"/>
                      <a:pt x="192" y="8"/>
                    </a:cubicBezTo>
                    <a:cubicBezTo>
                      <a:pt x="231" y="4"/>
                      <a:pt x="304" y="0"/>
                      <a:pt x="336" y="8"/>
                    </a:cubicBezTo>
                    <a:cubicBezTo>
                      <a:pt x="368" y="16"/>
                      <a:pt x="391" y="46"/>
                      <a:pt x="384" y="56"/>
                    </a:cubicBezTo>
                    <a:cubicBezTo>
                      <a:pt x="377" y="66"/>
                      <a:pt x="325" y="64"/>
                      <a:pt x="292" y="66"/>
                    </a:cubicBezTo>
                    <a:cubicBezTo>
                      <a:pt x="259" y="68"/>
                      <a:pt x="229" y="60"/>
                      <a:pt x="188" y="66"/>
                    </a:cubicBezTo>
                    <a:cubicBezTo>
                      <a:pt x="147" y="72"/>
                      <a:pt x="75" y="105"/>
                      <a:pt x="48" y="104"/>
                    </a:cubicBezTo>
                    <a:cubicBezTo>
                      <a:pt x="21" y="103"/>
                      <a:pt x="36" y="76"/>
                      <a:pt x="28" y="62"/>
                    </a:cubicBezTo>
                    <a:cubicBezTo>
                      <a:pt x="20" y="48"/>
                      <a:pt x="6" y="30"/>
                      <a:pt x="0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48" name="Freeform 140"/>
              <p:cNvSpPr>
                <a:spLocks/>
              </p:cNvSpPr>
              <p:nvPr/>
            </p:nvSpPr>
            <p:spPr bwMode="auto">
              <a:xfrm>
                <a:off x="3104" y="2387"/>
                <a:ext cx="854" cy="752"/>
              </a:xfrm>
              <a:custGeom>
                <a:avLst/>
                <a:gdLst/>
                <a:ahLst/>
                <a:cxnLst>
                  <a:cxn ang="0">
                    <a:pos x="13" y="59"/>
                  </a:cxn>
                  <a:cxn ang="0">
                    <a:pos x="65" y="55"/>
                  </a:cxn>
                  <a:cxn ang="0">
                    <a:pos x="113" y="79"/>
                  </a:cxn>
                  <a:cxn ang="0">
                    <a:pos x="177" y="71"/>
                  </a:cxn>
                  <a:cxn ang="0">
                    <a:pos x="185" y="39"/>
                  </a:cxn>
                  <a:cxn ang="0">
                    <a:pos x="285" y="11"/>
                  </a:cxn>
                  <a:cxn ang="0">
                    <a:pos x="305" y="107"/>
                  </a:cxn>
                  <a:cxn ang="0">
                    <a:pos x="297" y="135"/>
                  </a:cxn>
                  <a:cxn ang="0">
                    <a:pos x="245" y="155"/>
                  </a:cxn>
                  <a:cxn ang="0">
                    <a:pos x="165" y="163"/>
                  </a:cxn>
                  <a:cxn ang="0">
                    <a:pos x="109" y="151"/>
                  </a:cxn>
                  <a:cxn ang="0">
                    <a:pos x="81" y="107"/>
                  </a:cxn>
                  <a:cxn ang="0">
                    <a:pos x="157" y="223"/>
                  </a:cxn>
                  <a:cxn ang="0">
                    <a:pos x="89" y="259"/>
                  </a:cxn>
                  <a:cxn ang="0">
                    <a:pos x="13" y="137"/>
                  </a:cxn>
                  <a:cxn ang="0">
                    <a:pos x="13" y="59"/>
                  </a:cxn>
                </a:cxnLst>
                <a:rect l="0" t="0" r="r" b="b"/>
                <a:pathLst>
                  <a:path w="307" h="273">
                    <a:moveTo>
                      <a:pt x="13" y="59"/>
                    </a:moveTo>
                    <a:cubicBezTo>
                      <a:pt x="22" y="45"/>
                      <a:pt x="48" y="52"/>
                      <a:pt x="65" y="55"/>
                    </a:cubicBezTo>
                    <a:cubicBezTo>
                      <a:pt x="82" y="58"/>
                      <a:pt x="94" y="76"/>
                      <a:pt x="113" y="79"/>
                    </a:cubicBezTo>
                    <a:cubicBezTo>
                      <a:pt x="132" y="82"/>
                      <a:pt x="165" y="78"/>
                      <a:pt x="177" y="71"/>
                    </a:cubicBezTo>
                    <a:cubicBezTo>
                      <a:pt x="189" y="64"/>
                      <a:pt x="167" y="49"/>
                      <a:pt x="185" y="39"/>
                    </a:cubicBezTo>
                    <a:cubicBezTo>
                      <a:pt x="203" y="29"/>
                      <a:pt x="265" y="0"/>
                      <a:pt x="285" y="11"/>
                    </a:cubicBezTo>
                    <a:cubicBezTo>
                      <a:pt x="305" y="22"/>
                      <a:pt x="303" y="86"/>
                      <a:pt x="305" y="107"/>
                    </a:cubicBezTo>
                    <a:cubicBezTo>
                      <a:pt x="307" y="128"/>
                      <a:pt x="307" y="127"/>
                      <a:pt x="297" y="135"/>
                    </a:cubicBezTo>
                    <a:cubicBezTo>
                      <a:pt x="287" y="143"/>
                      <a:pt x="267" y="150"/>
                      <a:pt x="245" y="155"/>
                    </a:cubicBezTo>
                    <a:cubicBezTo>
                      <a:pt x="223" y="160"/>
                      <a:pt x="188" y="164"/>
                      <a:pt x="165" y="163"/>
                    </a:cubicBezTo>
                    <a:cubicBezTo>
                      <a:pt x="142" y="162"/>
                      <a:pt x="123" y="160"/>
                      <a:pt x="109" y="151"/>
                    </a:cubicBezTo>
                    <a:cubicBezTo>
                      <a:pt x="95" y="142"/>
                      <a:pt x="73" y="95"/>
                      <a:pt x="81" y="107"/>
                    </a:cubicBezTo>
                    <a:cubicBezTo>
                      <a:pt x="89" y="119"/>
                      <a:pt x="156" y="198"/>
                      <a:pt x="157" y="223"/>
                    </a:cubicBezTo>
                    <a:cubicBezTo>
                      <a:pt x="158" y="248"/>
                      <a:pt x="113" y="273"/>
                      <a:pt x="89" y="259"/>
                    </a:cubicBezTo>
                    <a:cubicBezTo>
                      <a:pt x="65" y="245"/>
                      <a:pt x="26" y="170"/>
                      <a:pt x="13" y="137"/>
                    </a:cubicBezTo>
                    <a:cubicBezTo>
                      <a:pt x="0" y="104"/>
                      <a:pt x="6" y="71"/>
                      <a:pt x="13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49" name="Freeform 141" descr="Широкий диагональный 1"/>
              <p:cNvSpPr>
                <a:spLocks/>
              </p:cNvSpPr>
              <p:nvPr/>
            </p:nvSpPr>
            <p:spPr bwMode="auto">
              <a:xfrm>
                <a:off x="3407" y="1795"/>
                <a:ext cx="471" cy="715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100" y="48"/>
                  </a:cxn>
                  <a:cxn ang="0">
                    <a:pos x="317" y="445"/>
                  </a:cxn>
                  <a:cxn ang="0">
                    <a:pos x="468" y="589"/>
                  </a:cxn>
                  <a:cxn ang="0">
                    <a:pos x="333" y="621"/>
                  </a:cxn>
                  <a:cxn ang="0">
                    <a:pos x="167" y="699"/>
                  </a:cxn>
                  <a:cxn ang="0">
                    <a:pos x="111" y="523"/>
                  </a:cxn>
                  <a:cxn ang="0">
                    <a:pos x="134" y="440"/>
                  </a:cxn>
                  <a:cxn ang="0">
                    <a:pos x="156" y="313"/>
                  </a:cxn>
                  <a:cxn ang="0">
                    <a:pos x="56" y="159"/>
                  </a:cxn>
                  <a:cxn ang="0">
                    <a:pos x="0" y="159"/>
                  </a:cxn>
                </a:cxnLst>
                <a:rect l="0" t="0" r="r" b="b"/>
                <a:pathLst>
                  <a:path w="471" h="715">
                    <a:moveTo>
                      <a:pt x="0" y="159"/>
                    </a:moveTo>
                    <a:cubicBezTo>
                      <a:pt x="8" y="131"/>
                      <a:pt x="47" y="0"/>
                      <a:pt x="100" y="48"/>
                    </a:cubicBezTo>
                    <a:cubicBezTo>
                      <a:pt x="153" y="96"/>
                      <a:pt x="256" y="355"/>
                      <a:pt x="317" y="445"/>
                    </a:cubicBezTo>
                    <a:cubicBezTo>
                      <a:pt x="378" y="535"/>
                      <a:pt x="465" y="560"/>
                      <a:pt x="468" y="589"/>
                    </a:cubicBezTo>
                    <a:cubicBezTo>
                      <a:pt x="471" y="618"/>
                      <a:pt x="383" y="603"/>
                      <a:pt x="333" y="621"/>
                    </a:cubicBezTo>
                    <a:cubicBezTo>
                      <a:pt x="283" y="639"/>
                      <a:pt x="204" y="715"/>
                      <a:pt x="167" y="699"/>
                    </a:cubicBezTo>
                    <a:cubicBezTo>
                      <a:pt x="130" y="683"/>
                      <a:pt x="117" y="567"/>
                      <a:pt x="111" y="523"/>
                    </a:cubicBezTo>
                    <a:cubicBezTo>
                      <a:pt x="106" y="479"/>
                      <a:pt x="125" y="476"/>
                      <a:pt x="134" y="440"/>
                    </a:cubicBezTo>
                    <a:cubicBezTo>
                      <a:pt x="142" y="404"/>
                      <a:pt x="170" y="360"/>
                      <a:pt x="156" y="313"/>
                    </a:cubicBezTo>
                    <a:cubicBezTo>
                      <a:pt x="142" y="266"/>
                      <a:pt x="81" y="184"/>
                      <a:pt x="56" y="159"/>
                    </a:cubicBezTo>
                    <a:cubicBezTo>
                      <a:pt x="31" y="134"/>
                      <a:pt x="11" y="159"/>
                      <a:pt x="0" y="159"/>
                    </a:cubicBezTo>
                    <a:close/>
                  </a:path>
                </a:pathLst>
              </a:custGeom>
              <a:pattFill prst="wdDnDiag">
                <a:fgClr>
                  <a:srgbClr val="FF0000"/>
                </a:fgClr>
                <a:bgClr>
                  <a:srgbClr val="0099CC"/>
                </a:bgClr>
              </a:patt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0" name="Freeform 142"/>
              <p:cNvSpPr>
                <a:spLocks/>
              </p:cNvSpPr>
              <p:nvPr/>
            </p:nvSpPr>
            <p:spPr bwMode="auto">
              <a:xfrm>
                <a:off x="3016" y="1481"/>
                <a:ext cx="487" cy="506"/>
              </a:xfrm>
              <a:custGeom>
                <a:avLst/>
                <a:gdLst/>
                <a:ahLst/>
                <a:cxnLst>
                  <a:cxn ang="0">
                    <a:pos x="200" y="207"/>
                  </a:cxn>
                  <a:cxn ang="0">
                    <a:pos x="120" y="351"/>
                  </a:cxn>
                  <a:cxn ang="0">
                    <a:pos x="128" y="479"/>
                  </a:cxn>
                  <a:cxn ang="0">
                    <a:pos x="248" y="503"/>
                  </a:cxn>
                  <a:cxn ang="0">
                    <a:pos x="336" y="463"/>
                  </a:cxn>
                  <a:cxn ang="0">
                    <a:pos x="448" y="359"/>
                  </a:cxn>
                  <a:cxn ang="0">
                    <a:pos x="440" y="295"/>
                  </a:cxn>
                  <a:cxn ang="0">
                    <a:pos x="472" y="231"/>
                  </a:cxn>
                  <a:cxn ang="0">
                    <a:pos x="480" y="151"/>
                  </a:cxn>
                  <a:cxn ang="0">
                    <a:pos x="432" y="63"/>
                  </a:cxn>
                  <a:cxn ang="0">
                    <a:pos x="344" y="7"/>
                  </a:cxn>
                  <a:cxn ang="0">
                    <a:pos x="192" y="23"/>
                  </a:cxn>
                  <a:cxn ang="0">
                    <a:pos x="192" y="55"/>
                  </a:cxn>
                  <a:cxn ang="0">
                    <a:pos x="152" y="103"/>
                  </a:cxn>
                  <a:cxn ang="0">
                    <a:pos x="96" y="143"/>
                  </a:cxn>
                  <a:cxn ang="0">
                    <a:pos x="32" y="175"/>
                  </a:cxn>
                  <a:cxn ang="0">
                    <a:pos x="0" y="239"/>
                  </a:cxn>
                  <a:cxn ang="0">
                    <a:pos x="32" y="287"/>
                  </a:cxn>
                  <a:cxn ang="0">
                    <a:pos x="112" y="287"/>
                  </a:cxn>
                  <a:cxn ang="0">
                    <a:pos x="152" y="247"/>
                  </a:cxn>
                  <a:cxn ang="0">
                    <a:pos x="200" y="199"/>
                  </a:cxn>
                </a:cxnLst>
                <a:rect l="0" t="0" r="r" b="b"/>
                <a:pathLst>
                  <a:path w="487" h="506">
                    <a:moveTo>
                      <a:pt x="200" y="207"/>
                    </a:moveTo>
                    <a:cubicBezTo>
                      <a:pt x="187" y="231"/>
                      <a:pt x="132" y="306"/>
                      <a:pt x="120" y="351"/>
                    </a:cubicBezTo>
                    <a:cubicBezTo>
                      <a:pt x="108" y="396"/>
                      <a:pt x="107" y="454"/>
                      <a:pt x="128" y="479"/>
                    </a:cubicBezTo>
                    <a:cubicBezTo>
                      <a:pt x="149" y="504"/>
                      <a:pt x="213" y="506"/>
                      <a:pt x="248" y="503"/>
                    </a:cubicBezTo>
                    <a:cubicBezTo>
                      <a:pt x="283" y="500"/>
                      <a:pt x="303" y="487"/>
                      <a:pt x="336" y="463"/>
                    </a:cubicBezTo>
                    <a:cubicBezTo>
                      <a:pt x="369" y="439"/>
                      <a:pt x="431" y="387"/>
                      <a:pt x="448" y="359"/>
                    </a:cubicBezTo>
                    <a:cubicBezTo>
                      <a:pt x="465" y="331"/>
                      <a:pt x="436" y="316"/>
                      <a:pt x="440" y="295"/>
                    </a:cubicBezTo>
                    <a:cubicBezTo>
                      <a:pt x="444" y="274"/>
                      <a:pt x="465" y="255"/>
                      <a:pt x="472" y="231"/>
                    </a:cubicBezTo>
                    <a:cubicBezTo>
                      <a:pt x="479" y="207"/>
                      <a:pt x="487" y="179"/>
                      <a:pt x="480" y="151"/>
                    </a:cubicBezTo>
                    <a:cubicBezTo>
                      <a:pt x="473" y="123"/>
                      <a:pt x="455" y="87"/>
                      <a:pt x="432" y="63"/>
                    </a:cubicBezTo>
                    <a:cubicBezTo>
                      <a:pt x="409" y="39"/>
                      <a:pt x="384" y="14"/>
                      <a:pt x="344" y="7"/>
                    </a:cubicBezTo>
                    <a:cubicBezTo>
                      <a:pt x="304" y="0"/>
                      <a:pt x="217" y="15"/>
                      <a:pt x="192" y="23"/>
                    </a:cubicBezTo>
                    <a:cubicBezTo>
                      <a:pt x="167" y="31"/>
                      <a:pt x="199" y="42"/>
                      <a:pt x="192" y="55"/>
                    </a:cubicBezTo>
                    <a:cubicBezTo>
                      <a:pt x="185" y="68"/>
                      <a:pt x="168" y="88"/>
                      <a:pt x="152" y="103"/>
                    </a:cubicBezTo>
                    <a:cubicBezTo>
                      <a:pt x="136" y="118"/>
                      <a:pt x="116" y="131"/>
                      <a:pt x="96" y="143"/>
                    </a:cubicBezTo>
                    <a:cubicBezTo>
                      <a:pt x="76" y="155"/>
                      <a:pt x="48" y="159"/>
                      <a:pt x="32" y="175"/>
                    </a:cubicBezTo>
                    <a:cubicBezTo>
                      <a:pt x="16" y="191"/>
                      <a:pt x="0" y="220"/>
                      <a:pt x="0" y="239"/>
                    </a:cubicBezTo>
                    <a:cubicBezTo>
                      <a:pt x="0" y="258"/>
                      <a:pt x="13" y="279"/>
                      <a:pt x="32" y="287"/>
                    </a:cubicBezTo>
                    <a:cubicBezTo>
                      <a:pt x="51" y="295"/>
                      <a:pt x="92" y="294"/>
                      <a:pt x="112" y="287"/>
                    </a:cubicBezTo>
                    <a:cubicBezTo>
                      <a:pt x="132" y="280"/>
                      <a:pt x="137" y="262"/>
                      <a:pt x="152" y="247"/>
                    </a:cubicBezTo>
                    <a:cubicBezTo>
                      <a:pt x="167" y="232"/>
                      <a:pt x="192" y="207"/>
                      <a:pt x="200" y="199"/>
                    </a:cubicBezTo>
                  </a:path>
                </a:pathLst>
              </a:custGeom>
              <a:gradFill rotWithShape="1">
                <a:gsLst>
                  <a:gs pos="0">
                    <a:srgbClr val="FFA953"/>
                  </a:gs>
                  <a:gs pos="100000">
                    <a:srgbClr val="FFCF9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1" name="Freeform 143"/>
              <p:cNvSpPr>
                <a:spLocks/>
              </p:cNvSpPr>
              <p:nvPr/>
            </p:nvSpPr>
            <p:spPr bwMode="auto">
              <a:xfrm>
                <a:off x="3152" y="1800"/>
                <a:ext cx="137" cy="57"/>
              </a:xfrm>
              <a:custGeom>
                <a:avLst/>
                <a:gdLst/>
                <a:ahLst/>
                <a:cxnLst>
                  <a:cxn ang="0">
                    <a:pos x="16" y="24"/>
                  </a:cxn>
                  <a:cxn ang="0">
                    <a:pos x="8" y="0"/>
                  </a:cxn>
                  <a:cxn ang="0">
                    <a:pos x="64" y="24"/>
                  </a:cxn>
                  <a:cxn ang="0">
                    <a:pos x="112" y="8"/>
                  </a:cxn>
                  <a:cxn ang="0">
                    <a:pos x="128" y="16"/>
                  </a:cxn>
                  <a:cxn ang="0">
                    <a:pos x="56" y="56"/>
                  </a:cxn>
                  <a:cxn ang="0">
                    <a:pos x="16" y="24"/>
                  </a:cxn>
                </a:cxnLst>
                <a:rect l="0" t="0" r="r" b="b"/>
                <a:pathLst>
                  <a:path w="137" h="57">
                    <a:moveTo>
                      <a:pt x="16" y="24"/>
                    </a:moveTo>
                    <a:cubicBezTo>
                      <a:pt x="7" y="12"/>
                      <a:pt x="0" y="0"/>
                      <a:pt x="8" y="0"/>
                    </a:cubicBezTo>
                    <a:cubicBezTo>
                      <a:pt x="16" y="0"/>
                      <a:pt x="47" y="23"/>
                      <a:pt x="64" y="24"/>
                    </a:cubicBezTo>
                    <a:cubicBezTo>
                      <a:pt x="81" y="25"/>
                      <a:pt x="101" y="9"/>
                      <a:pt x="112" y="8"/>
                    </a:cubicBezTo>
                    <a:cubicBezTo>
                      <a:pt x="123" y="7"/>
                      <a:pt x="137" y="8"/>
                      <a:pt x="128" y="16"/>
                    </a:cubicBezTo>
                    <a:cubicBezTo>
                      <a:pt x="119" y="24"/>
                      <a:pt x="75" y="55"/>
                      <a:pt x="56" y="56"/>
                    </a:cubicBezTo>
                    <a:cubicBezTo>
                      <a:pt x="37" y="57"/>
                      <a:pt x="24" y="31"/>
                      <a:pt x="16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2" name="Freeform 144"/>
              <p:cNvSpPr>
                <a:spLocks/>
              </p:cNvSpPr>
              <p:nvPr/>
            </p:nvSpPr>
            <p:spPr bwMode="auto">
              <a:xfrm>
                <a:off x="3088" y="1517"/>
                <a:ext cx="432" cy="267"/>
              </a:xfrm>
              <a:custGeom>
                <a:avLst/>
                <a:gdLst/>
                <a:ahLst/>
                <a:cxnLst>
                  <a:cxn ang="0">
                    <a:pos x="336" y="243"/>
                  </a:cxn>
                  <a:cxn ang="0">
                    <a:pos x="376" y="219"/>
                  </a:cxn>
                  <a:cxn ang="0">
                    <a:pos x="408" y="155"/>
                  </a:cxn>
                  <a:cxn ang="0">
                    <a:pos x="384" y="123"/>
                  </a:cxn>
                  <a:cxn ang="0">
                    <a:pos x="304" y="83"/>
                  </a:cxn>
                  <a:cxn ang="0">
                    <a:pos x="256" y="131"/>
                  </a:cxn>
                  <a:cxn ang="0">
                    <a:pos x="200" y="139"/>
                  </a:cxn>
                  <a:cxn ang="0">
                    <a:pos x="128" y="75"/>
                  </a:cxn>
                  <a:cxn ang="0">
                    <a:pos x="16" y="99"/>
                  </a:cxn>
                  <a:cxn ang="0">
                    <a:pos x="32" y="11"/>
                  </a:cxn>
                  <a:cxn ang="0">
                    <a:pos x="128" y="35"/>
                  </a:cxn>
                  <a:cxn ang="0">
                    <a:pos x="272" y="19"/>
                  </a:cxn>
                  <a:cxn ang="0">
                    <a:pos x="320" y="59"/>
                  </a:cxn>
                  <a:cxn ang="0">
                    <a:pos x="416" y="115"/>
                  </a:cxn>
                  <a:cxn ang="0">
                    <a:pos x="416" y="211"/>
                  </a:cxn>
                  <a:cxn ang="0">
                    <a:pos x="368" y="259"/>
                  </a:cxn>
                  <a:cxn ang="0">
                    <a:pos x="320" y="259"/>
                  </a:cxn>
                </a:cxnLst>
                <a:rect l="0" t="0" r="r" b="b"/>
                <a:pathLst>
                  <a:path w="432" h="267">
                    <a:moveTo>
                      <a:pt x="336" y="243"/>
                    </a:moveTo>
                    <a:cubicBezTo>
                      <a:pt x="343" y="239"/>
                      <a:pt x="364" y="234"/>
                      <a:pt x="376" y="219"/>
                    </a:cubicBezTo>
                    <a:cubicBezTo>
                      <a:pt x="388" y="204"/>
                      <a:pt x="407" y="171"/>
                      <a:pt x="408" y="155"/>
                    </a:cubicBezTo>
                    <a:cubicBezTo>
                      <a:pt x="409" y="139"/>
                      <a:pt x="401" y="135"/>
                      <a:pt x="384" y="123"/>
                    </a:cubicBezTo>
                    <a:cubicBezTo>
                      <a:pt x="367" y="111"/>
                      <a:pt x="325" y="82"/>
                      <a:pt x="304" y="83"/>
                    </a:cubicBezTo>
                    <a:cubicBezTo>
                      <a:pt x="283" y="84"/>
                      <a:pt x="273" y="122"/>
                      <a:pt x="256" y="131"/>
                    </a:cubicBezTo>
                    <a:cubicBezTo>
                      <a:pt x="239" y="140"/>
                      <a:pt x="221" y="148"/>
                      <a:pt x="200" y="139"/>
                    </a:cubicBezTo>
                    <a:cubicBezTo>
                      <a:pt x="179" y="130"/>
                      <a:pt x="159" y="82"/>
                      <a:pt x="128" y="75"/>
                    </a:cubicBezTo>
                    <a:cubicBezTo>
                      <a:pt x="97" y="68"/>
                      <a:pt x="32" y="110"/>
                      <a:pt x="16" y="99"/>
                    </a:cubicBezTo>
                    <a:cubicBezTo>
                      <a:pt x="0" y="88"/>
                      <a:pt x="13" y="22"/>
                      <a:pt x="32" y="11"/>
                    </a:cubicBezTo>
                    <a:cubicBezTo>
                      <a:pt x="51" y="0"/>
                      <a:pt x="88" y="34"/>
                      <a:pt x="128" y="35"/>
                    </a:cubicBezTo>
                    <a:cubicBezTo>
                      <a:pt x="168" y="36"/>
                      <a:pt x="240" y="15"/>
                      <a:pt x="272" y="19"/>
                    </a:cubicBezTo>
                    <a:cubicBezTo>
                      <a:pt x="304" y="23"/>
                      <a:pt x="296" y="43"/>
                      <a:pt x="320" y="59"/>
                    </a:cubicBezTo>
                    <a:cubicBezTo>
                      <a:pt x="344" y="75"/>
                      <a:pt x="400" y="90"/>
                      <a:pt x="416" y="115"/>
                    </a:cubicBezTo>
                    <a:cubicBezTo>
                      <a:pt x="432" y="140"/>
                      <a:pt x="424" y="187"/>
                      <a:pt x="416" y="211"/>
                    </a:cubicBezTo>
                    <a:cubicBezTo>
                      <a:pt x="408" y="235"/>
                      <a:pt x="384" y="251"/>
                      <a:pt x="368" y="259"/>
                    </a:cubicBezTo>
                    <a:cubicBezTo>
                      <a:pt x="352" y="267"/>
                      <a:pt x="336" y="263"/>
                      <a:pt x="320" y="259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99CC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3" name="Freeform 145"/>
              <p:cNvSpPr>
                <a:spLocks/>
              </p:cNvSpPr>
              <p:nvPr/>
            </p:nvSpPr>
            <p:spPr bwMode="auto">
              <a:xfrm>
                <a:off x="2547" y="1984"/>
                <a:ext cx="713" cy="413"/>
              </a:xfrm>
              <a:custGeom>
                <a:avLst/>
                <a:gdLst/>
                <a:ahLst/>
                <a:cxnLst>
                  <a:cxn ang="0">
                    <a:pos x="693" y="0"/>
                  </a:cxn>
                  <a:cxn ang="0">
                    <a:pos x="605" y="136"/>
                  </a:cxn>
                  <a:cxn ang="0">
                    <a:pos x="525" y="224"/>
                  </a:cxn>
                  <a:cxn ang="0">
                    <a:pos x="429" y="288"/>
                  </a:cxn>
                  <a:cxn ang="0">
                    <a:pos x="389" y="304"/>
                  </a:cxn>
                  <a:cxn ang="0">
                    <a:pos x="189" y="272"/>
                  </a:cxn>
                  <a:cxn ang="0">
                    <a:pos x="113" y="216"/>
                  </a:cxn>
                  <a:cxn ang="0">
                    <a:pos x="57" y="248"/>
                  </a:cxn>
                  <a:cxn ang="0">
                    <a:pos x="21" y="296"/>
                  </a:cxn>
                  <a:cxn ang="0">
                    <a:pos x="5" y="344"/>
                  </a:cxn>
                  <a:cxn ang="0">
                    <a:pos x="13" y="368"/>
                  </a:cxn>
                  <a:cxn ang="0">
                    <a:pos x="85" y="376"/>
                  </a:cxn>
                  <a:cxn ang="0">
                    <a:pos x="101" y="400"/>
                  </a:cxn>
                  <a:cxn ang="0">
                    <a:pos x="133" y="352"/>
                  </a:cxn>
                  <a:cxn ang="0">
                    <a:pos x="189" y="368"/>
                  </a:cxn>
                  <a:cxn ang="0">
                    <a:pos x="237" y="368"/>
                  </a:cxn>
                  <a:cxn ang="0">
                    <a:pos x="381" y="392"/>
                  </a:cxn>
                  <a:cxn ang="0">
                    <a:pos x="429" y="408"/>
                  </a:cxn>
                  <a:cxn ang="0">
                    <a:pos x="469" y="408"/>
                  </a:cxn>
                  <a:cxn ang="0">
                    <a:pos x="557" y="376"/>
                  </a:cxn>
                  <a:cxn ang="0">
                    <a:pos x="649" y="312"/>
                  </a:cxn>
                  <a:cxn ang="0">
                    <a:pos x="705" y="256"/>
                  </a:cxn>
                  <a:cxn ang="0">
                    <a:pos x="697" y="160"/>
                  </a:cxn>
                </a:cxnLst>
                <a:rect l="0" t="0" r="r" b="b"/>
                <a:pathLst>
                  <a:path w="713" h="413">
                    <a:moveTo>
                      <a:pt x="693" y="0"/>
                    </a:moveTo>
                    <a:cubicBezTo>
                      <a:pt x="678" y="23"/>
                      <a:pt x="633" y="99"/>
                      <a:pt x="605" y="136"/>
                    </a:cubicBezTo>
                    <a:cubicBezTo>
                      <a:pt x="577" y="173"/>
                      <a:pt x="554" y="199"/>
                      <a:pt x="525" y="224"/>
                    </a:cubicBezTo>
                    <a:cubicBezTo>
                      <a:pt x="496" y="249"/>
                      <a:pt x="452" y="275"/>
                      <a:pt x="429" y="288"/>
                    </a:cubicBezTo>
                    <a:cubicBezTo>
                      <a:pt x="406" y="301"/>
                      <a:pt x="429" y="307"/>
                      <a:pt x="389" y="304"/>
                    </a:cubicBezTo>
                    <a:cubicBezTo>
                      <a:pt x="349" y="301"/>
                      <a:pt x="235" y="287"/>
                      <a:pt x="189" y="272"/>
                    </a:cubicBezTo>
                    <a:cubicBezTo>
                      <a:pt x="143" y="257"/>
                      <a:pt x="135" y="220"/>
                      <a:pt x="113" y="216"/>
                    </a:cubicBezTo>
                    <a:cubicBezTo>
                      <a:pt x="91" y="212"/>
                      <a:pt x="72" y="235"/>
                      <a:pt x="57" y="248"/>
                    </a:cubicBezTo>
                    <a:cubicBezTo>
                      <a:pt x="42" y="261"/>
                      <a:pt x="30" y="280"/>
                      <a:pt x="21" y="296"/>
                    </a:cubicBezTo>
                    <a:cubicBezTo>
                      <a:pt x="12" y="312"/>
                      <a:pt x="6" y="332"/>
                      <a:pt x="5" y="344"/>
                    </a:cubicBezTo>
                    <a:cubicBezTo>
                      <a:pt x="4" y="356"/>
                      <a:pt x="0" y="363"/>
                      <a:pt x="13" y="368"/>
                    </a:cubicBezTo>
                    <a:cubicBezTo>
                      <a:pt x="26" y="373"/>
                      <a:pt x="70" y="371"/>
                      <a:pt x="85" y="376"/>
                    </a:cubicBezTo>
                    <a:cubicBezTo>
                      <a:pt x="100" y="381"/>
                      <a:pt x="93" y="404"/>
                      <a:pt x="101" y="400"/>
                    </a:cubicBezTo>
                    <a:cubicBezTo>
                      <a:pt x="109" y="396"/>
                      <a:pt x="118" y="357"/>
                      <a:pt x="133" y="352"/>
                    </a:cubicBezTo>
                    <a:cubicBezTo>
                      <a:pt x="148" y="347"/>
                      <a:pt x="172" y="365"/>
                      <a:pt x="189" y="368"/>
                    </a:cubicBezTo>
                    <a:cubicBezTo>
                      <a:pt x="206" y="371"/>
                      <a:pt x="205" y="364"/>
                      <a:pt x="237" y="368"/>
                    </a:cubicBezTo>
                    <a:cubicBezTo>
                      <a:pt x="269" y="372"/>
                      <a:pt x="349" y="385"/>
                      <a:pt x="381" y="392"/>
                    </a:cubicBezTo>
                    <a:cubicBezTo>
                      <a:pt x="413" y="399"/>
                      <a:pt x="414" y="405"/>
                      <a:pt x="429" y="408"/>
                    </a:cubicBezTo>
                    <a:cubicBezTo>
                      <a:pt x="444" y="411"/>
                      <a:pt x="448" y="413"/>
                      <a:pt x="469" y="408"/>
                    </a:cubicBezTo>
                    <a:cubicBezTo>
                      <a:pt x="490" y="403"/>
                      <a:pt x="527" y="392"/>
                      <a:pt x="557" y="376"/>
                    </a:cubicBezTo>
                    <a:cubicBezTo>
                      <a:pt x="587" y="360"/>
                      <a:pt x="624" y="332"/>
                      <a:pt x="649" y="312"/>
                    </a:cubicBezTo>
                    <a:cubicBezTo>
                      <a:pt x="674" y="292"/>
                      <a:pt x="697" y="281"/>
                      <a:pt x="705" y="256"/>
                    </a:cubicBezTo>
                    <a:cubicBezTo>
                      <a:pt x="713" y="231"/>
                      <a:pt x="699" y="180"/>
                      <a:pt x="697" y="160"/>
                    </a:cubicBezTo>
                  </a:path>
                </a:pathLst>
              </a:custGeom>
              <a:gradFill rotWithShape="1">
                <a:gsLst>
                  <a:gs pos="0">
                    <a:srgbClr val="CDC800"/>
                  </a:gs>
                  <a:gs pos="100000">
                    <a:srgbClr val="FFA95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4" name="Freeform 146"/>
              <p:cNvSpPr>
                <a:spLocks/>
              </p:cNvSpPr>
              <p:nvPr/>
            </p:nvSpPr>
            <p:spPr bwMode="auto">
              <a:xfrm>
                <a:off x="2632" y="2135"/>
                <a:ext cx="564" cy="469"/>
              </a:xfrm>
              <a:custGeom>
                <a:avLst/>
                <a:gdLst/>
                <a:ahLst/>
                <a:cxnLst>
                  <a:cxn ang="0">
                    <a:pos x="64" y="417"/>
                  </a:cxn>
                  <a:cxn ang="0">
                    <a:pos x="56" y="433"/>
                  </a:cxn>
                  <a:cxn ang="0">
                    <a:pos x="104" y="433"/>
                  </a:cxn>
                  <a:cxn ang="0">
                    <a:pos x="232" y="217"/>
                  </a:cxn>
                  <a:cxn ang="0">
                    <a:pos x="296" y="121"/>
                  </a:cxn>
                  <a:cxn ang="0">
                    <a:pos x="392" y="121"/>
                  </a:cxn>
                  <a:cxn ang="0">
                    <a:pos x="512" y="289"/>
                  </a:cxn>
                  <a:cxn ang="0">
                    <a:pos x="552" y="225"/>
                  </a:cxn>
                  <a:cxn ang="0">
                    <a:pos x="440" y="73"/>
                  </a:cxn>
                  <a:cxn ang="0">
                    <a:pos x="344" y="25"/>
                  </a:cxn>
                  <a:cxn ang="0">
                    <a:pos x="248" y="73"/>
                  </a:cxn>
                  <a:cxn ang="0">
                    <a:pos x="200" y="121"/>
                  </a:cxn>
                  <a:cxn ang="0">
                    <a:pos x="168" y="209"/>
                  </a:cxn>
                  <a:cxn ang="0">
                    <a:pos x="152" y="265"/>
                  </a:cxn>
                  <a:cxn ang="0">
                    <a:pos x="56" y="409"/>
                  </a:cxn>
                  <a:cxn ang="0">
                    <a:pos x="8" y="361"/>
                  </a:cxn>
                  <a:cxn ang="0">
                    <a:pos x="104" y="233"/>
                  </a:cxn>
                  <a:cxn ang="0">
                    <a:pos x="152" y="73"/>
                  </a:cxn>
                  <a:cxn ang="0">
                    <a:pos x="112" y="73"/>
                  </a:cxn>
                  <a:cxn ang="0">
                    <a:pos x="88" y="113"/>
                  </a:cxn>
                  <a:cxn ang="0">
                    <a:pos x="8" y="81"/>
                  </a:cxn>
                  <a:cxn ang="0">
                    <a:pos x="64" y="33"/>
                  </a:cxn>
                  <a:cxn ang="0">
                    <a:pos x="128" y="1"/>
                  </a:cxn>
                  <a:cxn ang="0">
                    <a:pos x="200" y="25"/>
                  </a:cxn>
                  <a:cxn ang="0">
                    <a:pos x="248" y="73"/>
                  </a:cxn>
                </a:cxnLst>
                <a:rect l="0" t="0" r="r" b="b"/>
                <a:pathLst>
                  <a:path w="564" h="469">
                    <a:moveTo>
                      <a:pt x="64" y="417"/>
                    </a:moveTo>
                    <a:cubicBezTo>
                      <a:pt x="63" y="421"/>
                      <a:pt x="49" y="430"/>
                      <a:pt x="56" y="433"/>
                    </a:cubicBezTo>
                    <a:cubicBezTo>
                      <a:pt x="63" y="436"/>
                      <a:pt x="75" y="469"/>
                      <a:pt x="104" y="433"/>
                    </a:cubicBezTo>
                    <a:cubicBezTo>
                      <a:pt x="133" y="397"/>
                      <a:pt x="200" y="269"/>
                      <a:pt x="232" y="217"/>
                    </a:cubicBezTo>
                    <a:cubicBezTo>
                      <a:pt x="264" y="165"/>
                      <a:pt x="270" y="137"/>
                      <a:pt x="296" y="121"/>
                    </a:cubicBezTo>
                    <a:cubicBezTo>
                      <a:pt x="322" y="105"/>
                      <a:pt x="356" y="93"/>
                      <a:pt x="392" y="121"/>
                    </a:cubicBezTo>
                    <a:cubicBezTo>
                      <a:pt x="428" y="149"/>
                      <a:pt x="485" y="272"/>
                      <a:pt x="512" y="289"/>
                    </a:cubicBezTo>
                    <a:cubicBezTo>
                      <a:pt x="539" y="306"/>
                      <a:pt x="564" y="261"/>
                      <a:pt x="552" y="225"/>
                    </a:cubicBezTo>
                    <a:cubicBezTo>
                      <a:pt x="540" y="189"/>
                      <a:pt x="475" y="106"/>
                      <a:pt x="440" y="73"/>
                    </a:cubicBezTo>
                    <a:cubicBezTo>
                      <a:pt x="405" y="40"/>
                      <a:pt x="376" y="25"/>
                      <a:pt x="344" y="25"/>
                    </a:cubicBezTo>
                    <a:cubicBezTo>
                      <a:pt x="312" y="25"/>
                      <a:pt x="272" y="57"/>
                      <a:pt x="248" y="73"/>
                    </a:cubicBezTo>
                    <a:cubicBezTo>
                      <a:pt x="224" y="89"/>
                      <a:pt x="213" y="98"/>
                      <a:pt x="200" y="121"/>
                    </a:cubicBezTo>
                    <a:cubicBezTo>
                      <a:pt x="187" y="144"/>
                      <a:pt x="176" y="185"/>
                      <a:pt x="168" y="209"/>
                    </a:cubicBezTo>
                    <a:cubicBezTo>
                      <a:pt x="160" y="233"/>
                      <a:pt x="171" y="232"/>
                      <a:pt x="152" y="265"/>
                    </a:cubicBezTo>
                    <a:cubicBezTo>
                      <a:pt x="133" y="298"/>
                      <a:pt x="80" y="393"/>
                      <a:pt x="56" y="409"/>
                    </a:cubicBezTo>
                    <a:cubicBezTo>
                      <a:pt x="32" y="425"/>
                      <a:pt x="0" y="390"/>
                      <a:pt x="8" y="361"/>
                    </a:cubicBezTo>
                    <a:cubicBezTo>
                      <a:pt x="16" y="332"/>
                      <a:pt x="80" y="281"/>
                      <a:pt x="104" y="233"/>
                    </a:cubicBezTo>
                    <a:cubicBezTo>
                      <a:pt x="128" y="185"/>
                      <a:pt x="151" y="100"/>
                      <a:pt x="152" y="73"/>
                    </a:cubicBezTo>
                    <a:cubicBezTo>
                      <a:pt x="153" y="46"/>
                      <a:pt x="123" y="66"/>
                      <a:pt x="112" y="73"/>
                    </a:cubicBezTo>
                    <a:cubicBezTo>
                      <a:pt x="101" y="80"/>
                      <a:pt x="105" y="112"/>
                      <a:pt x="88" y="113"/>
                    </a:cubicBezTo>
                    <a:cubicBezTo>
                      <a:pt x="71" y="114"/>
                      <a:pt x="12" y="94"/>
                      <a:pt x="8" y="81"/>
                    </a:cubicBezTo>
                    <a:cubicBezTo>
                      <a:pt x="4" y="68"/>
                      <a:pt x="44" y="46"/>
                      <a:pt x="64" y="33"/>
                    </a:cubicBezTo>
                    <a:cubicBezTo>
                      <a:pt x="84" y="20"/>
                      <a:pt x="105" y="2"/>
                      <a:pt x="128" y="1"/>
                    </a:cubicBezTo>
                    <a:cubicBezTo>
                      <a:pt x="151" y="0"/>
                      <a:pt x="180" y="13"/>
                      <a:pt x="200" y="25"/>
                    </a:cubicBezTo>
                    <a:cubicBezTo>
                      <a:pt x="220" y="37"/>
                      <a:pt x="236" y="53"/>
                      <a:pt x="248" y="73"/>
                    </a:cubicBezTo>
                  </a:path>
                </a:pathLst>
              </a:custGeom>
              <a:solidFill>
                <a:srgbClr val="0099CC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5" name="Freeform 147"/>
              <p:cNvSpPr>
                <a:spLocks/>
              </p:cNvSpPr>
              <p:nvPr/>
            </p:nvSpPr>
            <p:spPr bwMode="auto">
              <a:xfrm>
                <a:off x="2480" y="2424"/>
                <a:ext cx="352" cy="239"/>
              </a:xfrm>
              <a:custGeom>
                <a:avLst/>
                <a:gdLst/>
                <a:ahLst/>
                <a:cxnLst>
                  <a:cxn ang="0">
                    <a:pos x="304" y="168"/>
                  </a:cxn>
                  <a:cxn ang="0">
                    <a:pos x="64" y="24"/>
                  </a:cxn>
                  <a:cxn ang="0">
                    <a:pos x="16" y="24"/>
                  </a:cxn>
                  <a:cxn ang="0">
                    <a:pos x="8" y="64"/>
                  </a:cxn>
                  <a:cxn ang="0">
                    <a:pos x="64" y="96"/>
                  </a:cxn>
                  <a:cxn ang="0">
                    <a:pos x="128" y="96"/>
                  </a:cxn>
                  <a:cxn ang="0">
                    <a:pos x="160" y="152"/>
                  </a:cxn>
                  <a:cxn ang="0">
                    <a:pos x="304" y="232"/>
                  </a:cxn>
                  <a:cxn ang="0">
                    <a:pos x="352" y="192"/>
                  </a:cxn>
                  <a:cxn ang="0">
                    <a:pos x="304" y="168"/>
                  </a:cxn>
                </a:cxnLst>
                <a:rect l="0" t="0" r="r" b="b"/>
                <a:pathLst>
                  <a:path w="352" h="239">
                    <a:moveTo>
                      <a:pt x="304" y="168"/>
                    </a:moveTo>
                    <a:cubicBezTo>
                      <a:pt x="264" y="136"/>
                      <a:pt x="112" y="48"/>
                      <a:pt x="64" y="24"/>
                    </a:cubicBezTo>
                    <a:cubicBezTo>
                      <a:pt x="16" y="0"/>
                      <a:pt x="25" y="17"/>
                      <a:pt x="16" y="24"/>
                    </a:cubicBezTo>
                    <a:cubicBezTo>
                      <a:pt x="7" y="31"/>
                      <a:pt x="0" y="52"/>
                      <a:pt x="8" y="64"/>
                    </a:cubicBezTo>
                    <a:cubicBezTo>
                      <a:pt x="16" y="76"/>
                      <a:pt x="44" y="91"/>
                      <a:pt x="64" y="96"/>
                    </a:cubicBezTo>
                    <a:cubicBezTo>
                      <a:pt x="84" y="101"/>
                      <a:pt x="112" y="87"/>
                      <a:pt x="128" y="96"/>
                    </a:cubicBezTo>
                    <a:cubicBezTo>
                      <a:pt x="144" y="105"/>
                      <a:pt x="131" y="129"/>
                      <a:pt x="160" y="152"/>
                    </a:cubicBezTo>
                    <a:cubicBezTo>
                      <a:pt x="189" y="175"/>
                      <a:pt x="272" y="225"/>
                      <a:pt x="304" y="232"/>
                    </a:cubicBezTo>
                    <a:cubicBezTo>
                      <a:pt x="336" y="239"/>
                      <a:pt x="352" y="203"/>
                      <a:pt x="352" y="192"/>
                    </a:cubicBezTo>
                    <a:cubicBezTo>
                      <a:pt x="352" y="181"/>
                      <a:pt x="314" y="173"/>
                      <a:pt x="304" y="168"/>
                    </a:cubicBezTo>
                    <a:close/>
                  </a:path>
                </a:pathLst>
              </a:custGeom>
              <a:solidFill>
                <a:srgbClr val="0099CC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6" name="Freeform 148"/>
              <p:cNvSpPr>
                <a:spLocks/>
              </p:cNvSpPr>
              <p:nvPr/>
            </p:nvSpPr>
            <p:spPr bwMode="auto">
              <a:xfrm>
                <a:off x="2481" y="2592"/>
                <a:ext cx="304" cy="388"/>
              </a:xfrm>
              <a:custGeom>
                <a:avLst/>
                <a:gdLst/>
                <a:ahLst/>
                <a:cxnLst>
                  <a:cxn ang="0">
                    <a:pos x="207" y="48"/>
                  </a:cxn>
                  <a:cxn ang="0">
                    <a:pos x="23" y="336"/>
                  </a:cxn>
                  <a:cxn ang="0">
                    <a:pos x="71" y="360"/>
                  </a:cxn>
                  <a:cxn ang="0">
                    <a:pos x="151" y="224"/>
                  </a:cxn>
                  <a:cxn ang="0">
                    <a:pos x="191" y="224"/>
                  </a:cxn>
                  <a:cxn ang="0">
                    <a:pos x="239" y="216"/>
                  </a:cxn>
                  <a:cxn ang="0">
                    <a:pos x="223" y="168"/>
                  </a:cxn>
                  <a:cxn ang="0">
                    <a:pos x="215" y="128"/>
                  </a:cxn>
                  <a:cxn ang="0">
                    <a:pos x="303" y="48"/>
                  </a:cxn>
                  <a:cxn ang="0">
                    <a:pos x="207" y="48"/>
                  </a:cxn>
                </a:cxnLst>
                <a:rect l="0" t="0" r="r" b="b"/>
                <a:pathLst>
                  <a:path w="304" h="388">
                    <a:moveTo>
                      <a:pt x="207" y="48"/>
                    </a:moveTo>
                    <a:cubicBezTo>
                      <a:pt x="160" y="96"/>
                      <a:pt x="46" y="284"/>
                      <a:pt x="23" y="336"/>
                    </a:cubicBezTo>
                    <a:cubicBezTo>
                      <a:pt x="0" y="388"/>
                      <a:pt x="50" y="379"/>
                      <a:pt x="71" y="360"/>
                    </a:cubicBezTo>
                    <a:cubicBezTo>
                      <a:pt x="92" y="341"/>
                      <a:pt x="131" y="247"/>
                      <a:pt x="151" y="224"/>
                    </a:cubicBezTo>
                    <a:cubicBezTo>
                      <a:pt x="171" y="201"/>
                      <a:pt x="176" y="225"/>
                      <a:pt x="191" y="224"/>
                    </a:cubicBezTo>
                    <a:cubicBezTo>
                      <a:pt x="206" y="223"/>
                      <a:pt x="234" y="225"/>
                      <a:pt x="239" y="216"/>
                    </a:cubicBezTo>
                    <a:cubicBezTo>
                      <a:pt x="244" y="207"/>
                      <a:pt x="227" y="183"/>
                      <a:pt x="223" y="168"/>
                    </a:cubicBezTo>
                    <a:cubicBezTo>
                      <a:pt x="219" y="153"/>
                      <a:pt x="202" y="148"/>
                      <a:pt x="215" y="128"/>
                    </a:cubicBezTo>
                    <a:cubicBezTo>
                      <a:pt x="228" y="108"/>
                      <a:pt x="304" y="61"/>
                      <a:pt x="303" y="48"/>
                    </a:cubicBezTo>
                    <a:cubicBezTo>
                      <a:pt x="302" y="35"/>
                      <a:pt x="247" y="0"/>
                      <a:pt x="207" y="48"/>
                    </a:cubicBezTo>
                    <a:close/>
                  </a:path>
                </a:pathLst>
              </a:custGeom>
              <a:solidFill>
                <a:srgbClr val="0099CC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7" name="Freeform 149"/>
              <p:cNvSpPr>
                <a:spLocks/>
              </p:cNvSpPr>
              <p:nvPr/>
            </p:nvSpPr>
            <p:spPr bwMode="auto">
              <a:xfrm>
                <a:off x="2160" y="2763"/>
                <a:ext cx="587" cy="545"/>
              </a:xfrm>
              <a:custGeom>
                <a:avLst/>
                <a:gdLst/>
                <a:ahLst/>
                <a:cxnLst>
                  <a:cxn ang="0">
                    <a:pos x="64" y="37"/>
                  </a:cxn>
                  <a:cxn ang="0">
                    <a:pos x="288" y="13"/>
                  </a:cxn>
                  <a:cxn ang="0">
                    <a:pos x="480" y="117"/>
                  </a:cxn>
                  <a:cxn ang="0">
                    <a:pos x="568" y="325"/>
                  </a:cxn>
                  <a:cxn ang="0">
                    <a:pos x="576" y="501"/>
                  </a:cxn>
                  <a:cxn ang="0">
                    <a:pos x="504" y="533"/>
                  </a:cxn>
                  <a:cxn ang="0">
                    <a:pos x="504" y="429"/>
                  </a:cxn>
                  <a:cxn ang="0">
                    <a:pos x="456" y="261"/>
                  </a:cxn>
                  <a:cxn ang="0">
                    <a:pos x="384" y="165"/>
                  </a:cxn>
                  <a:cxn ang="0">
                    <a:pos x="328" y="133"/>
                  </a:cxn>
                  <a:cxn ang="0">
                    <a:pos x="216" y="117"/>
                  </a:cxn>
                  <a:cxn ang="0">
                    <a:pos x="64" y="141"/>
                  </a:cxn>
                  <a:cxn ang="0">
                    <a:pos x="0" y="69"/>
                  </a:cxn>
                  <a:cxn ang="0">
                    <a:pos x="64" y="45"/>
                  </a:cxn>
                </a:cxnLst>
                <a:rect l="0" t="0" r="r" b="b"/>
                <a:pathLst>
                  <a:path w="587" h="545">
                    <a:moveTo>
                      <a:pt x="64" y="37"/>
                    </a:moveTo>
                    <a:cubicBezTo>
                      <a:pt x="101" y="34"/>
                      <a:pt x="219" y="0"/>
                      <a:pt x="288" y="13"/>
                    </a:cubicBezTo>
                    <a:cubicBezTo>
                      <a:pt x="357" y="26"/>
                      <a:pt x="433" y="65"/>
                      <a:pt x="480" y="117"/>
                    </a:cubicBezTo>
                    <a:cubicBezTo>
                      <a:pt x="527" y="169"/>
                      <a:pt x="552" y="261"/>
                      <a:pt x="568" y="325"/>
                    </a:cubicBezTo>
                    <a:cubicBezTo>
                      <a:pt x="584" y="389"/>
                      <a:pt x="587" y="466"/>
                      <a:pt x="576" y="501"/>
                    </a:cubicBezTo>
                    <a:cubicBezTo>
                      <a:pt x="565" y="536"/>
                      <a:pt x="516" y="545"/>
                      <a:pt x="504" y="533"/>
                    </a:cubicBezTo>
                    <a:cubicBezTo>
                      <a:pt x="492" y="521"/>
                      <a:pt x="512" y="474"/>
                      <a:pt x="504" y="429"/>
                    </a:cubicBezTo>
                    <a:cubicBezTo>
                      <a:pt x="496" y="384"/>
                      <a:pt x="476" y="305"/>
                      <a:pt x="456" y="261"/>
                    </a:cubicBezTo>
                    <a:cubicBezTo>
                      <a:pt x="436" y="217"/>
                      <a:pt x="405" y="186"/>
                      <a:pt x="384" y="165"/>
                    </a:cubicBezTo>
                    <a:cubicBezTo>
                      <a:pt x="363" y="144"/>
                      <a:pt x="356" y="141"/>
                      <a:pt x="328" y="133"/>
                    </a:cubicBezTo>
                    <a:cubicBezTo>
                      <a:pt x="300" y="125"/>
                      <a:pt x="260" y="116"/>
                      <a:pt x="216" y="117"/>
                    </a:cubicBezTo>
                    <a:cubicBezTo>
                      <a:pt x="172" y="118"/>
                      <a:pt x="100" y="149"/>
                      <a:pt x="64" y="141"/>
                    </a:cubicBezTo>
                    <a:cubicBezTo>
                      <a:pt x="28" y="133"/>
                      <a:pt x="0" y="85"/>
                      <a:pt x="0" y="69"/>
                    </a:cubicBezTo>
                    <a:cubicBezTo>
                      <a:pt x="0" y="53"/>
                      <a:pt x="51" y="50"/>
                      <a:pt x="64" y="45"/>
                    </a:cubicBezTo>
                  </a:path>
                </a:pathLst>
              </a:custGeom>
              <a:solidFill>
                <a:srgbClr val="0099CC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8" name="Freeform 150"/>
              <p:cNvSpPr>
                <a:spLocks/>
              </p:cNvSpPr>
              <p:nvPr/>
            </p:nvSpPr>
            <p:spPr bwMode="auto">
              <a:xfrm>
                <a:off x="2384" y="2485"/>
                <a:ext cx="333" cy="255"/>
              </a:xfrm>
              <a:custGeom>
                <a:avLst/>
                <a:gdLst/>
                <a:ahLst/>
                <a:cxnLst>
                  <a:cxn ang="0">
                    <a:pos x="112" y="11"/>
                  </a:cxn>
                  <a:cxn ang="0">
                    <a:pos x="72" y="59"/>
                  </a:cxn>
                  <a:cxn ang="0">
                    <a:pos x="16" y="107"/>
                  </a:cxn>
                  <a:cxn ang="0">
                    <a:pos x="16" y="203"/>
                  </a:cxn>
                  <a:cxn ang="0">
                    <a:pos x="112" y="251"/>
                  </a:cxn>
                  <a:cxn ang="0">
                    <a:pos x="184" y="227"/>
                  </a:cxn>
                  <a:cxn ang="0">
                    <a:pos x="208" y="235"/>
                  </a:cxn>
                  <a:cxn ang="0">
                    <a:pos x="288" y="187"/>
                  </a:cxn>
                  <a:cxn ang="0">
                    <a:pos x="304" y="123"/>
                  </a:cxn>
                  <a:cxn ang="0">
                    <a:pos x="112" y="11"/>
                  </a:cxn>
                </a:cxnLst>
                <a:rect l="0" t="0" r="r" b="b"/>
                <a:pathLst>
                  <a:path w="333" h="255">
                    <a:moveTo>
                      <a:pt x="112" y="11"/>
                    </a:moveTo>
                    <a:cubicBezTo>
                      <a:pt x="74" y="0"/>
                      <a:pt x="88" y="43"/>
                      <a:pt x="72" y="59"/>
                    </a:cubicBezTo>
                    <a:cubicBezTo>
                      <a:pt x="56" y="75"/>
                      <a:pt x="25" y="83"/>
                      <a:pt x="16" y="107"/>
                    </a:cubicBezTo>
                    <a:cubicBezTo>
                      <a:pt x="7" y="131"/>
                      <a:pt x="0" y="179"/>
                      <a:pt x="16" y="203"/>
                    </a:cubicBezTo>
                    <a:cubicBezTo>
                      <a:pt x="32" y="227"/>
                      <a:pt x="84" y="247"/>
                      <a:pt x="112" y="251"/>
                    </a:cubicBezTo>
                    <a:cubicBezTo>
                      <a:pt x="140" y="255"/>
                      <a:pt x="168" y="230"/>
                      <a:pt x="184" y="227"/>
                    </a:cubicBezTo>
                    <a:cubicBezTo>
                      <a:pt x="200" y="224"/>
                      <a:pt x="191" y="242"/>
                      <a:pt x="208" y="235"/>
                    </a:cubicBezTo>
                    <a:cubicBezTo>
                      <a:pt x="225" y="228"/>
                      <a:pt x="272" y="206"/>
                      <a:pt x="288" y="187"/>
                    </a:cubicBezTo>
                    <a:cubicBezTo>
                      <a:pt x="304" y="168"/>
                      <a:pt x="333" y="152"/>
                      <a:pt x="304" y="123"/>
                    </a:cubicBezTo>
                    <a:cubicBezTo>
                      <a:pt x="275" y="94"/>
                      <a:pt x="153" y="26"/>
                      <a:pt x="112" y="11"/>
                    </a:cubicBezTo>
                    <a:close/>
                  </a:path>
                </a:pathLst>
              </a:custGeom>
              <a:solidFill>
                <a:srgbClr val="0099CC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9" name="Oval 151"/>
              <p:cNvSpPr>
                <a:spLocks noChangeArrowheads="1"/>
              </p:cNvSpPr>
              <p:nvPr/>
            </p:nvSpPr>
            <p:spPr bwMode="auto">
              <a:xfrm rot="2129515">
                <a:off x="2463" y="2497"/>
                <a:ext cx="139" cy="265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60" name="Freeform 152"/>
              <p:cNvSpPr>
                <a:spLocks/>
              </p:cNvSpPr>
              <p:nvPr/>
            </p:nvSpPr>
            <p:spPr bwMode="auto">
              <a:xfrm>
                <a:off x="3120" y="3024"/>
                <a:ext cx="706" cy="375"/>
              </a:xfrm>
              <a:custGeom>
                <a:avLst/>
                <a:gdLst/>
                <a:ahLst/>
                <a:cxnLst>
                  <a:cxn ang="0">
                    <a:pos x="247" y="96"/>
                  </a:cxn>
                  <a:cxn ang="0">
                    <a:pos x="63" y="112"/>
                  </a:cxn>
                  <a:cxn ang="0">
                    <a:pos x="23" y="232"/>
                  </a:cxn>
                  <a:cxn ang="0">
                    <a:pos x="199" y="360"/>
                  </a:cxn>
                  <a:cxn ang="0">
                    <a:pos x="439" y="320"/>
                  </a:cxn>
                  <a:cxn ang="0">
                    <a:pos x="639" y="288"/>
                  </a:cxn>
                  <a:cxn ang="0">
                    <a:pos x="703" y="192"/>
                  </a:cxn>
                  <a:cxn ang="0">
                    <a:pos x="655" y="40"/>
                  </a:cxn>
                  <a:cxn ang="0">
                    <a:pos x="543" y="8"/>
                  </a:cxn>
                  <a:cxn ang="0">
                    <a:pos x="439" y="0"/>
                  </a:cxn>
                </a:cxnLst>
                <a:rect l="0" t="0" r="r" b="b"/>
                <a:pathLst>
                  <a:path w="706" h="375">
                    <a:moveTo>
                      <a:pt x="247" y="96"/>
                    </a:moveTo>
                    <a:cubicBezTo>
                      <a:pt x="216" y="99"/>
                      <a:pt x="100" y="89"/>
                      <a:pt x="63" y="112"/>
                    </a:cubicBezTo>
                    <a:cubicBezTo>
                      <a:pt x="26" y="135"/>
                      <a:pt x="0" y="191"/>
                      <a:pt x="23" y="232"/>
                    </a:cubicBezTo>
                    <a:cubicBezTo>
                      <a:pt x="46" y="273"/>
                      <a:pt x="130" y="345"/>
                      <a:pt x="199" y="360"/>
                    </a:cubicBezTo>
                    <a:cubicBezTo>
                      <a:pt x="268" y="375"/>
                      <a:pt x="366" y="332"/>
                      <a:pt x="439" y="320"/>
                    </a:cubicBezTo>
                    <a:cubicBezTo>
                      <a:pt x="512" y="308"/>
                      <a:pt x="595" y="309"/>
                      <a:pt x="639" y="288"/>
                    </a:cubicBezTo>
                    <a:cubicBezTo>
                      <a:pt x="683" y="267"/>
                      <a:pt x="700" y="233"/>
                      <a:pt x="703" y="192"/>
                    </a:cubicBezTo>
                    <a:cubicBezTo>
                      <a:pt x="706" y="151"/>
                      <a:pt x="682" y="71"/>
                      <a:pt x="655" y="40"/>
                    </a:cubicBezTo>
                    <a:cubicBezTo>
                      <a:pt x="628" y="9"/>
                      <a:pt x="579" y="15"/>
                      <a:pt x="543" y="8"/>
                    </a:cubicBezTo>
                    <a:cubicBezTo>
                      <a:pt x="507" y="1"/>
                      <a:pt x="461" y="2"/>
                      <a:pt x="439" y="0"/>
                    </a:cubicBez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1" name="Freeform 153"/>
              <p:cNvSpPr>
                <a:spLocks/>
              </p:cNvSpPr>
              <p:nvPr/>
            </p:nvSpPr>
            <p:spPr bwMode="auto">
              <a:xfrm>
                <a:off x="3240" y="3024"/>
                <a:ext cx="460" cy="349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360" y="144"/>
                  </a:cxn>
                  <a:cxn ang="0">
                    <a:pos x="456" y="240"/>
                  </a:cxn>
                  <a:cxn ang="0">
                    <a:pos x="336" y="312"/>
                  </a:cxn>
                  <a:cxn ang="0">
                    <a:pos x="312" y="256"/>
                  </a:cxn>
                  <a:cxn ang="0">
                    <a:pos x="264" y="336"/>
                  </a:cxn>
                  <a:cxn ang="0">
                    <a:pos x="120" y="336"/>
                  </a:cxn>
                  <a:cxn ang="0">
                    <a:pos x="24" y="336"/>
                  </a:cxn>
                  <a:cxn ang="0">
                    <a:pos x="24" y="288"/>
                  </a:cxn>
                  <a:cxn ang="0">
                    <a:pos x="168" y="240"/>
                  </a:cxn>
                  <a:cxn ang="0">
                    <a:pos x="216" y="192"/>
                  </a:cxn>
                  <a:cxn ang="0">
                    <a:pos x="176" y="96"/>
                  </a:cxn>
                  <a:cxn ang="0">
                    <a:pos x="264" y="48"/>
                  </a:cxn>
                </a:cxnLst>
                <a:rect l="0" t="0" r="r" b="b"/>
                <a:pathLst>
                  <a:path w="460" h="349">
                    <a:moveTo>
                      <a:pt x="264" y="0"/>
                    </a:moveTo>
                    <a:cubicBezTo>
                      <a:pt x="296" y="52"/>
                      <a:pt x="328" y="104"/>
                      <a:pt x="360" y="144"/>
                    </a:cubicBezTo>
                    <a:cubicBezTo>
                      <a:pt x="392" y="184"/>
                      <a:pt x="460" y="212"/>
                      <a:pt x="456" y="240"/>
                    </a:cubicBezTo>
                    <a:cubicBezTo>
                      <a:pt x="452" y="268"/>
                      <a:pt x="360" y="309"/>
                      <a:pt x="336" y="312"/>
                    </a:cubicBezTo>
                    <a:cubicBezTo>
                      <a:pt x="312" y="315"/>
                      <a:pt x="324" y="252"/>
                      <a:pt x="312" y="256"/>
                    </a:cubicBezTo>
                    <a:cubicBezTo>
                      <a:pt x="300" y="260"/>
                      <a:pt x="296" y="323"/>
                      <a:pt x="264" y="336"/>
                    </a:cubicBezTo>
                    <a:cubicBezTo>
                      <a:pt x="232" y="349"/>
                      <a:pt x="160" y="336"/>
                      <a:pt x="120" y="336"/>
                    </a:cubicBezTo>
                    <a:cubicBezTo>
                      <a:pt x="80" y="336"/>
                      <a:pt x="40" y="344"/>
                      <a:pt x="24" y="336"/>
                    </a:cubicBezTo>
                    <a:cubicBezTo>
                      <a:pt x="8" y="328"/>
                      <a:pt x="0" y="304"/>
                      <a:pt x="24" y="288"/>
                    </a:cubicBezTo>
                    <a:cubicBezTo>
                      <a:pt x="48" y="272"/>
                      <a:pt x="136" y="256"/>
                      <a:pt x="168" y="240"/>
                    </a:cubicBezTo>
                    <a:cubicBezTo>
                      <a:pt x="200" y="224"/>
                      <a:pt x="215" y="216"/>
                      <a:pt x="216" y="192"/>
                    </a:cubicBezTo>
                    <a:cubicBezTo>
                      <a:pt x="217" y="168"/>
                      <a:pt x="168" y="120"/>
                      <a:pt x="176" y="96"/>
                    </a:cubicBezTo>
                    <a:cubicBezTo>
                      <a:pt x="184" y="72"/>
                      <a:pt x="246" y="58"/>
                      <a:pt x="264" y="48"/>
                    </a:cubicBezTo>
                  </a:path>
                </a:pathLst>
              </a:custGeom>
              <a:solidFill>
                <a:schemeClr val="tx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2" name="Freeform 154"/>
              <p:cNvSpPr>
                <a:spLocks/>
              </p:cNvSpPr>
              <p:nvPr/>
            </p:nvSpPr>
            <p:spPr bwMode="auto">
              <a:xfrm>
                <a:off x="3648" y="2912"/>
                <a:ext cx="776" cy="2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288" y="16"/>
                  </a:cxn>
                  <a:cxn ang="0">
                    <a:pos x="672" y="16"/>
                  </a:cxn>
                  <a:cxn ang="0">
                    <a:pos x="768" y="16"/>
                  </a:cxn>
                  <a:cxn ang="0">
                    <a:pos x="720" y="64"/>
                  </a:cxn>
                  <a:cxn ang="0">
                    <a:pos x="736" y="96"/>
                  </a:cxn>
                  <a:cxn ang="0">
                    <a:pos x="544" y="120"/>
                  </a:cxn>
                  <a:cxn ang="0">
                    <a:pos x="400" y="104"/>
                  </a:cxn>
                  <a:cxn ang="0">
                    <a:pos x="224" y="104"/>
                  </a:cxn>
                  <a:cxn ang="0">
                    <a:pos x="144" y="208"/>
                  </a:cxn>
                  <a:cxn ang="0">
                    <a:pos x="104" y="128"/>
                  </a:cxn>
                  <a:cxn ang="0">
                    <a:pos x="0" y="112"/>
                  </a:cxn>
                </a:cxnLst>
                <a:rect l="0" t="0" r="r" b="b"/>
                <a:pathLst>
                  <a:path w="776" h="212">
                    <a:moveTo>
                      <a:pt x="0" y="112"/>
                    </a:moveTo>
                    <a:cubicBezTo>
                      <a:pt x="43" y="89"/>
                      <a:pt x="176" y="32"/>
                      <a:pt x="288" y="16"/>
                    </a:cubicBezTo>
                    <a:cubicBezTo>
                      <a:pt x="400" y="0"/>
                      <a:pt x="592" y="16"/>
                      <a:pt x="672" y="16"/>
                    </a:cubicBezTo>
                    <a:cubicBezTo>
                      <a:pt x="752" y="16"/>
                      <a:pt x="760" y="8"/>
                      <a:pt x="768" y="16"/>
                    </a:cubicBezTo>
                    <a:cubicBezTo>
                      <a:pt x="776" y="24"/>
                      <a:pt x="725" y="51"/>
                      <a:pt x="720" y="64"/>
                    </a:cubicBezTo>
                    <a:cubicBezTo>
                      <a:pt x="715" y="77"/>
                      <a:pt x="765" y="87"/>
                      <a:pt x="736" y="96"/>
                    </a:cubicBezTo>
                    <a:cubicBezTo>
                      <a:pt x="707" y="105"/>
                      <a:pt x="600" y="119"/>
                      <a:pt x="544" y="120"/>
                    </a:cubicBezTo>
                    <a:cubicBezTo>
                      <a:pt x="488" y="121"/>
                      <a:pt x="453" y="107"/>
                      <a:pt x="400" y="104"/>
                    </a:cubicBezTo>
                    <a:cubicBezTo>
                      <a:pt x="347" y="101"/>
                      <a:pt x="267" y="87"/>
                      <a:pt x="224" y="104"/>
                    </a:cubicBezTo>
                    <a:cubicBezTo>
                      <a:pt x="181" y="121"/>
                      <a:pt x="164" y="204"/>
                      <a:pt x="144" y="208"/>
                    </a:cubicBezTo>
                    <a:cubicBezTo>
                      <a:pt x="124" y="212"/>
                      <a:pt x="128" y="144"/>
                      <a:pt x="104" y="128"/>
                    </a:cubicBezTo>
                    <a:cubicBezTo>
                      <a:pt x="80" y="112"/>
                      <a:pt x="22" y="115"/>
                      <a:pt x="0" y="112"/>
                    </a:cubicBezTo>
                    <a:close/>
                  </a:path>
                </a:pathLst>
              </a:custGeom>
              <a:solidFill>
                <a:srgbClr val="0099CC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3" name="Freeform 155" descr="Широкий диагональный 1"/>
              <p:cNvSpPr>
                <a:spLocks/>
              </p:cNvSpPr>
              <p:nvPr/>
            </p:nvSpPr>
            <p:spPr bwMode="auto">
              <a:xfrm>
                <a:off x="3210" y="1860"/>
                <a:ext cx="390" cy="764"/>
              </a:xfrm>
              <a:custGeom>
                <a:avLst/>
                <a:gdLst/>
                <a:ahLst/>
                <a:cxnLst>
                  <a:cxn ang="0">
                    <a:pos x="238" y="220"/>
                  </a:cxn>
                  <a:cxn ang="0">
                    <a:pos x="222" y="20"/>
                  </a:cxn>
                  <a:cxn ang="0">
                    <a:pos x="122" y="100"/>
                  </a:cxn>
                  <a:cxn ang="0">
                    <a:pos x="86" y="124"/>
                  </a:cxn>
                  <a:cxn ang="0">
                    <a:pos x="6" y="156"/>
                  </a:cxn>
                  <a:cxn ang="0">
                    <a:pos x="50" y="388"/>
                  </a:cxn>
                  <a:cxn ang="0">
                    <a:pos x="178" y="708"/>
                  </a:cxn>
                  <a:cxn ang="0">
                    <a:pos x="186" y="724"/>
                  </a:cxn>
                  <a:cxn ang="0">
                    <a:pos x="218" y="740"/>
                  </a:cxn>
                  <a:cxn ang="0">
                    <a:pos x="94" y="684"/>
                  </a:cxn>
                  <a:cxn ang="0">
                    <a:pos x="206" y="740"/>
                  </a:cxn>
                  <a:cxn ang="0">
                    <a:pos x="342" y="732"/>
                  </a:cxn>
                  <a:cxn ang="0">
                    <a:pos x="390" y="684"/>
                  </a:cxn>
                  <a:cxn ang="0">
                    <a:pos x="342" y="588"/>
                  </a:cxn>
                  <a:cxn ang="0">
                    <a:pos x="238" y="220"/>
                  </a:cxn>
                </a:cxnLst>
                <a:rect l="0" t="0" r="r" b="b"/>
                <a:pathLst>
                  <a:path w="390" h="764">
                    <a:moveTo>
                      <a:pt x="238" y="220"/>
                    </a:moveTo>
                    <a:cubicBezTo>
                      <a:pt x="218" y="125"/>
                      <a:pt x="241" y="40"/>
                      <a:pt x="222" y="20"/>
                    </a:cubicBezTo>
                    <a:cubicBezTo>
                      <a:pt x="203" y="0"/>
                      <a:pt x="145" y="83"/>
                      <a:pt x="122" y="100"/>
                    </a:cubicBezTo>
                    <a:cubicBezTo>
                      <a:pt x="99" y="117"/>
                      <a:pt x="105" y="115"/>
                      <a:pt x="86" y="124"/>
                    </a:cubicBezTo>
                    <a:cubicBezTo>
                      <a:pt x="67" y="133"/>
                      <a:pt x="12" y="112"/>
                      <a:pt x="6" y="156"/>
                    </a:cubicBezTo>
                    <a:cubicBezTo>
                      <a:pt x="0" y="200"/>
                      <a:pt x="21" y="296"/>
                      <a:pt x="50" y="388"/>
                    </a:cubicBezTo>
                    <a:cubicBezTo>
                      <a:pt x="79" y="480"/>
                      <a:pt x="155" y="652"/>
                      <a:pt x="178" y="708"/>
                    </a:cubicBezTo>
                    <a:cubicBezTo>
                      <a:pt x="201" y="764"/>
                      <a:pt x="179" y="719"/>
                      <a:pt x="186" y="724"/>
                    </a:cubicBezTo>
                    <a:cubicBezTo>
                      <a:pt x="193" y="729"/>
                      <a:pt x="233" y="747"/>
                      <a:pt x="218" y="740"/>
                    </a:cubicBezTo>
                    <a:cubicBezTo>
                      <a:pt x="203" y="733"/>
                      <a:pt x="96" y="684"/>
                      <a:pt x="94" y="684"/>
                    </a:cubicBezTo>
                    <a:cubicBezTo>
                      <a:pt x="92" y="684"/>
                      <a:pt x="165" y="732"/>
                      <a:pt x="206" y="740"/>
                    </a:cubicBezTo>
                    <a:cubicBezTo>
                      <a:pt x="247" y="748"/>
                      <a:pt x="311" y="741"/>
                      <a:pt x="342" y="732"/>
                    </a:cubicBezTo>
                    <a:cubicBezTo>
                      <a:pt x="373" y="723"/>
                      <a:pt x="390" y="708"/>
                      <a:pt x="390" y="684"/>
                    </a:cubicBezTo>
                    <a:cubicBezTo>
                      <a:pt x="390" y="660"/>
                      <a:pt x="367" y="665"/>
                      <a:pt x="342" y="588"/>
                    </a:cubicBezTo>
                    <a:cubicBezTo>
                      <a:pt x="317" y="511"/>
                      <a:pt x="258" y="315"/>
                      <a:pt x="238" y="220"/>
                    </a:cubicBezTo>
                    <a:close/>
                  </a:path>
                </a:pathLst>
              </a:custGeom>
              <a:pattFill prst="wdDnDiag">
                <a:fgClr>
                  <a:srgbClr val="FF0000"/>
                </a:fgClr>
                <a:bgClr>
                  <a:srgbClr val="0099CC"/>
                </a:bgClr>
              </a:patt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4" name="Freeform 156"/>
              <p:cNvSpPr>
                <a:spLocks/>
              </p:cNvSpPr>
              <p:nvPr/>
            </p:nvSpPr>
            <p:spPr bwMode="auto">
              <a:xfrm>
                <a:off x="3096" y="1951"/>
                <a:ext cx="473" cy="602"/>
              </a:xfrm>
              <a:custGeom>
                <a:avLst/>
                <a:gdLst/>
                <a:ahLst/>
                <a:cxnLst>
                  <a:cxn ang="0">
                    <a:pos x="280" y="137"/>
                  </a:cxn>
                  <a:cxn ang="0">
                    <a:pos x="264" y="353"/>
                  </a:cxn>
                  <a:cxn ang="0">
                    <a:pos x="296" y="481"/>
                  </a:cxn>
                  <a:cxn ang="0">
                    <a:pos x="264" y="497"/>
                  </a:cxn>
                  <a:cxn ang="0">
                    <a:pos x="216" y="449"/>
                  </a:cxn>
                  <a:cxn ang="0">
                    <a:pos x="168" y="401"/>
                  </a:cxn>
                  <a:cxn ang="0">
                    <a:pos x="120" y="385"/>
                  </a:cxn>
                  <a:cxn ang="0">
                    <a:pos x="12" y="425"/>
                  </a:cxn>
                  <a:cxn ang="0">
                    <a:pos x="48" y="505"/>
                  </a:cxn>
                  <a:cxn ang="0">
                    <a:pos x="72" y="545"/>
                  </a:cxn>
                  <a:cxn ang="0">
                    <a:pos x="120" y="553"/>
                  </a:cxn>
                  <a:cxn ang="0">
                    <a:pos x="184" y="529"/>
                  </a:cxn>
                  <a:cxn ang="0">
                    <a:pos x="264" y="593"/>
                  </a:cxn>
                  <a:cxn ang="0">
                    <a:pos x="368" y="585"/>
                  </a:cxn>
                  <a:cxn ang="0">
                    <a:pos x="448" y="521"/>
                  </a:cxn>
                  <a:cxn ang="0">
                    <a:pos x="416" y="377"/>
                  </a:cxn>
                  <a:cxn ang="0">
                    <a:pos x="448" y="273"/>
                  </a:cxn>
                  <a:cxn ang="0">
                    <a:pos x="456" y="129"/>
                  </a:cxn>
                  <a:cxn ang="0">
                    <a:pos x="344" y="1"/>
                  </a:cxn>
                  <a:cxn ang="0">
                    <a:pos x="280" y="137"/>
                  </a:cxn>
                </a:cxnLst>
                <a:rect l="0" t="0" r="r" b="b"/>
                <a:pathLst>
                  <a:path w="473" h="602">
                    <a:moveTo>
                      <a:pt x="280" y="137"/>
                    </a:moveTo>
                    <a:cubicBezTo>
                      <a:pt x="267" y="196"/>
                      <a:pt x="261" y="296"/>
                      <a:pt x="264" y="353"/>
                    </a:cubicBezTo>
                    <a:cubicBezTo>
                      <a:pt x="267" y="410"/>
                      <a:pt x="296" y="457"/>
                      <a:pt x="296" y="481"/>
                    </a:cubicBezTo>
                    <a:cubicBezTo>
                      <a:pt x="296" y="505"/>
                      <a:pt x="277" y="502"/>
                      <a:pt x="264" y="497"/>
                    </a:cubicBezTo>
                    <a:cubicBezTo>
                      <a:pt x="251" y="492"/>
                      <a:pt x="232" y="465"/>
                      <a:pt x="216" y="449"/>
                    </a:cubicBezTo>
                    <a:cubicBezTo>
                      <a:pt x="200" y="433"/>
                      <a:pt x="184" y="412"/>
                      <a:pt x="168" y="401"/>
                    </a:cubicBezTo>
                    <a:cubicBezTo>
                      <a:pt x="152" y="390"/>
                      <a:pt x="146" y="381"/>
                      <a:pt x="120" y="385"/>
                    </a:cubicBezTo>
                    <a:cubicBezTo>
                      <a:pt x="94" y="389"/>
                      <a:pt x="24" y="405"/>
                      <a:pt x="12" y="425"/>
                    </a:cubicBezTo>
                    <a:cubicBezTo>
                      <a:pt x="0" y="445"/>
                      <a:pt x="38" y="485"/>
                      <a:pt x="48" y="505"/>
                    </a:cubicBezTo>
                    <a:cubicBezTo>
                      <a:pt x="58" y="525"/>
                      <a:pt x="60" y="537"/>
                      <a:pt x="72" y="545"/>
                    </a:cubicBezTo>
                    <a:cubicBezTo>
                      <a:pt x="84" y="553"/>
                      <a:pt x="101" y="556"/>
                      <a:pt x="120" y="553"/>
                    </a:cubicBezTo>
                    <a:cubicBezTo>
                      <a:pt x="139" y="550"/>
                      <a:pt x="160" y="522"/>
                      <a:pt x="184" y="529"/>
                    </a:cubicBezTo>
                    <a:cubicBezTo>
                      <a:pt x="208" y="536"/>
                      <a:pt x="233" y="584"/>
                      <a:pt x="264" y="593"/>
                    </a:cubicBezTo>
                    <a:cubicBezTo>
                      <a:pt x="295" y="602"/>
                      <a:pt x="337" y="597"/>
                      <a:pt x="368" y="585"/>
                    </a:cubicBezTo>
                    <a:cubicBezTo>
                      <a:pt x="399" y="573"/>
                      <a:pt x="440" y="556"/>
                      <a:pt x="448" y="521"/>
                    </a:cubicBezTo>
                    <a:cubicBezTo>
                      <a:pt x="456" y="486"/>
                      <a:pt x="416" y="418"/>
                      <a:pt x="416" y="377"/>
                    </a:cubicBezTo>
                    <a:cubicBezTo>
                      <a:pt x="416" y="336"/>
                      <a:pt x="441" y="314"/>
                      <a:pt x="448" y="273"/>
                    </a:cubicBezTo>
                    <a:cubicBezTo>
                      <a:pt x="455" y="232"/>
                      <a:pt x="473" y="174"/>
                      <a:pt x="456" y="129"/>
                    </a:cubicBezTo>
                    <a:cubicBezTo>
                      <a:pt x="439" y="84"/>
                      <a:pt x="373" y="0"/>
                      <a:pt x="344" y="1"/>
                    </a:cubicBezTo>
                    <a:cubicBezTo>
                      <a:pt x="315" y="2"/>
                      <a:pt x="293" y="78"/>
                      <a:pt x="280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9F00"/>
                  </a:gs>
                  <a:gs pos="100000">
                    <a:srgbClr val="FFA95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" name="Group 157"/>
              <p:cNvGrpSpPr>
                <a:grpSpLocks/>
              </p:cNvGrpSpPr>
              <p:nvPr/>
            </p:nvGrpSpPr>
            <p:grpSpPr bwMode="auto">
              <a:xfrm>
                <a:off x="3168" y="1296"/>
                <a:ext cx="528" cy="288"/>
                <a:chOff x="1955" y="1357"/>
                <a:chExt cx="333" cy="180"/>
              </a:xfrm>
            </p:grpSpPr>
            <p:grpSp>
              <p:nvGrpSpPr>
                <p:cNvPr id="23" name="Group 158"/>
                <p:cNvGrpSpPr>
                  <a:grpSpLocks/>
                </p:cNvGrpSpPr>
                <p:nvPr/>
              </p:nvGrpSpPr>
              <p:grpSpPr bwMode="auto">
                <a:xfrm>
                  <a:off x="1955" y="1357"/>
                  <a:ext cx="333" cy="180"/>
                  <a:chOff x="5161" y="3181"/>
                  <a:chExt cx="257" cy="140"/>
                </a:xfrm>
              </p:grpSpPr>
              <p:sp>
                <p:nvSpPr>
                  <p:cNvPr id="17567" name="Freeform 159"/>
                  <p:cNvSpPr>
                    <a:spLocks/>
                  </p:cNvSpPr>
                  <p:nvPr/>
                </p:nvSpPr>
                <p:spPr bwMode="auto">
                  <a:xfrm>
                    <a:off x="5161" y="3181"/>
                    <a:ext cx="170" cy="123"/>
                  </a:xfrm>
                  <a:custGeom>
                    <a:avLst/>
                    <a:gdLst/>
                    <a:ahLst/>
                    <a:cxnLst>
                      <a:cxn ang="0">
                        <a:pos x="8" y="95"/>
                      </a:cxn>
                      <a:cxn ang="0">
                        <a:pos x="62" y="113"/>
                      </a:cxn>
                      <a:cxn ang="0">
                        <a:pos x="140" y="119"/>
                      </a:cxn>
                      <a:cxn ang="0">
                        <a:pos x="158" y="113"/>
                      </a:cxn>
                      <a:cxn ang="0">
                        <a:pos x="164" y="59"/>
                      </a:cxn>
                      <a:cxn ang="0">
                        <a:pos x="122" y="11"/>
                      </a:cxn>
                      <a:cxn ang="0">
                        <a:pos x="56" y="5"/>
                      </a:cxn>
                      <a:cxn ang="0">
                        <a:pos x="20" y="41"/>
                      </a:cxn>
                      <a:cxn ang="0">
                        <a:pos x="2" y="59"/>
                      </a:cxn>
                      <a:cxn ang="0">
                        <a:pos x="8" y="95"/>
                      </a:cxn>
                    </a:cxnLst>
                    <a:rect l="0" t="0" r="r" b="b"/>
                    <a:pathLst>
                      <a:path w="170" h="123">
                        <a:moveTo>
                          <a:pt x="8" y="95"/>
                        </a:moveTo>
                        <a:cubicBezTo>
                          <a:pt x="15" y="104"/>
                          <a:pt x="40" y="109"/>
                          <a:pt x="62" y="113"/>
                        </a:cubicBezTo>
                        <a:cubicBezTo>
                          <a:pt x="84" y="117"/>
                          <a:pt x="124" y="119"/>
                          <a:pt x="140" y="119"/>
                        </a:cubicBezTo>
                        <a:cubicBezTo>
                          <a:pt x="156" y="119"/>
                          <a:pt x="154" y="123"/>
                          <a:pt x="158" y="113"/>
                        </a:cubicBezTo>
                        <a:cubicBezTo>
                          <a:pt x="162" y="103"/>
                          <a:pt x="170" y="76"/>
                          <a:pt x="164" y="59"/>
                        </a:cubicBezTo>
                        <a:cubicBezTo>
                          <a:pt x="158" y="42"/>
                          <a:pt x="140" y="20"/>
                          <a:pt x="122" y="11"/>
                        </a:cubicBezTo>
                        <a:cubicBezTo>
                          <a:pt x="104" y="2"/>
                          <a:pt x="73" y="0"/>
                          <a:pt x="56" y="5"/>
                        </a:cubicBezTo>
                        <a:cubicBezTo>
                          <a:pt x="39" y="10"/>
                          <a:pt x="29" y="32"/>
                          <a:pt x="20" y="41"/>
                        </a:cubicBezTo>
                        <a:cubicBezTo>
                          <a:pt x="11" y="50"/>
                          <a:pt x="4" y="50"/>
                          <a:pt x="2" y="59"/>
                        </a:cubicBezTo>
                        <a:cubicBezTo>
                          <a:pt x="0" y="68"/>
                          <a:pt x="7" y="88"/>
                          <a:pt x="8" y="95"/>
                        </a:cubicBezTo>
                        <a:close/>
                      </a:path>
                    </a:pathLst>
                  </a:custGeom>
                  <a:solidFill>
                    <a:srgbClr val="0099CC"/>
                  </a:solidFill>
                  <a:ln w="317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68" name="Freeform 160"/>
                  <p:cNvSpPr>
                    <a:spLocks/>
                  </p:cNvSpPr>
                  <p:nvPr/>
                </p:nvSpPr>
                <p:spPr bwMode="auto">
                  <a:xfrm>
                    <a:off x="5313" y="3234"/>
                    <a:ext cx="105" cy="87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84" y="36"/>
                      </a:cxn>
                      <a:cxn ang="0">
                        <a:pos x="102" y="66"/>
                      </a:cxn>
                      <a:cxn ang="0">
                        <a:pos x="66" y="84"/>
                      </a:cxn>
                      <a:cxn ang="0">
                        <a:pos x="42" y="84"/>
                      </a:cxn>
                      <a:cxn ang="0">
                        <a:pos x="0" y="66"/>
                      </a:cxn>
                    </a:cxnLst>
                    <a:rect l="0" t="0" r="r" b="b"/>
                    <a:pathLst>
                      <a:path w="105" h="87">
                        <a:moveTo>
                          <a:pt x="12" y="0"/>
                        </a:moveTo>
                        <a:cubicBezTo>
                          <a:pt x="40" y="12"/>
                          <a:pt x="69" y="25"/>
                          <a:pt x="84" y="36"/>
                        </a:cubicBezTo>
                        <a:cubicBezTo>
                          <a:pt x="99" y="47"/>
                          <a:pt x="105" y="58"/>
                          <a:pt x="102" y="66"/>
                        </a:cubicBezTo>
                        <a:cubicBezTo>
                          <a:pt x="99" y="74"/>
                          <a:pt x="76" y="81"/>
                          <a:pt x="66" y="84"/>
                        </a:cubicBezTo>
                        <a:cubicBezTo>
                          <a:pt x="56" y="87"/>
                          <a:pt x="53" y="87"/>
                          <a:pt x="42" y="84"/>
                        </a:cubicBezTo>
                        <a:cubicBezTo>
                          <a:pt x="31" y="81"/>
                          <a:pt x="15" y="73"/>
                          <a:pt x="0" y="66"/>
                        </a:cubicBezTo>
                      </a:path>
                    </a:pathLst>
                  </a:custGeom>
                  <a:solidFill>
                    <a:srgbClr val="0099CC"/>
                  </a:solidFill>
                  <a:ln w="317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569" name="Freeform 161"/>
                <p:cNvSpPr>
                  <a:spLocks/>
                </p:cNvSpPr>
                <p:nvPr/>
              </p:nvSpPr>
              <p:spPr bwMode="auto">
                <a:xfrm rot="-2021949">
                  <a:off x="2182" y="1433"/>
                  <a:ext cx="47" cy="94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2"/>
                    </a:cxn>
                    <a:cxn ang="0">
                      <a:pos x="12" y="30"/>
                    </a:cxn>
                    <a:cxn ang="0">
                      <a:pos x="24" y="48"/>
                    </a:cxn>
                    <a:cxn ang="0">
                      <a:pos x="24" y="84"/>
                    </a:cxn>
                    <a:cxn ang="0">
                      <a:pos x="24" y="102"/>
                    </a:cxn>
                    <a:cxn ang="0">
                      <a:pos x="42" y="114"/>
                    </a:cxn>
                    <a:cxn ang="0">
                      <a:pos x="60" y="96"/>
                    </a:cxn>
                    <a:cxn ang="0">
                      <a:pos x="48" y="36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60" h="114">
                      <a:moveTo>
                        <a:pt x="24" y="0"/>
                      </a:moveTo>
                      <a:lnTo>
                        <a:pt x="0" y="12"/>
                      </a:lnTo>
                      <a:lnTo>
                        <a:pt x="12" y="30"/>
                      </a:lnTo>
                      <a:lnTo>
                        <a:pt x="24" y="48"/>
                      </a:lnTo>
                      <a:lnTo>
                        <a:pt x="24" y="84"/>
                      </a:lnTo>
                      <a:lnTo>
                        <a:pt x="24" y="102"/>
                      </a:lnTo>
                      <a:lnTo>
                        <a:pt x="42" y="114"/>
                      </a:lnTo>
                      <a:lnTo>
                        <a:pt x="60" y="96"/>
                      </a:lnTo>
                      <a:lnTo>
                        <a:pt x="48" y="3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70" name="AutoShape 162"/>
                <p:cNvSpPr>
                  <a:spLocks noChangeArrowheads="1"/>
                </p:cNvSpPr>
                <p:nvPr/>
              </p:nvSpPr>
              <p:spPr bwMode="auto">
                <a:xfrm>
                  <a:off x="1964" y="1402"/>
                  <a:ext cx="222" cy="78"/>
                </a:xfrm>
                <a:prstGeom prst="star8">
                  <a:avLst>
                    <a:gd name="adj" fmla="val 14417"/>
                  </a:avLst>
                </a:prstGeom>
                <a:solidFill>
                  <a:srgbClr val="FF0000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7571" name="Freeform 163"/>
              <p:cNvSpPr>
                <a:spLocks/>
              </p:cNvSpPr>
              <p:nvPr/>
            </p:nvSpPr>
            <p:spPr bwMode="auto">
              <a:xfrm>
                <a:off x="2864" y="2483"/>
                <a:ext cx="353" cy="461"/>
              </a:xfrm>
              <a:custGeom>
                <a:avLst/>
                <a:gdLst/>
                <a:ahLst/>
                <a:cxnLst>
                  <a:cxn ang="0">
                    <a:pos x="252" y="53"/>
                  </a:cxn>
                  <a:cxn ang="0">
                    <a:pos x="164" y="29"/>
                  </a:cxn>
                  <a:cxn ang="0">
                    <a:pos x="112" y="13"/>
                  </a:cxn>
                  <a:cxn ang="0">
                    <a:pos x="16" y="61"/>
                  </a:cxn>
                  <a:cxn ang="0">
                    <a:pos x="16" y="109"/>
                  </a:cxn>
                  <a:cxn ang="0">
                    <a:pos x="76" y="141"/>
                  </a:cxn>
                  <a:cxn ang="0">
                    <a:pos x="160" y="205"/>
                  </a:cxn>
                  <a:cxn ang="0">
                    <a:pos x="260" y="301"/>
                  </a:cxn>
                  <a:cxn ang="0">
                    <a:pos x="284" y="437"/>
                  </a:cxn>
                  <a:cxn ang="0">
                    <a:pos x="348" y="445"/>
                  </a:cxn>
                  <a:cxn ang="0">
                    <a:pos x="316" y="365"/>
                  </a:cxn>
                  <a:cxn ang="0">
                    <a:pos x="260" y="245"/>
                  </a:cxn>
                  <a:cxn ang="0">
                    <a:pos x="256" y="109"/>
                  </a:cxn>
                  <a:cxn ang="0">
                    <a:pos x="208" y="13"/>
                  </a:cxn>
                  <a:cxn ang="0">
                    <a:pos x="204" y="29"/>
                  </a:cxn>
                  <a:cxn ang="0">
                    <a:pos x="252" y="53"/>
                  </a:cxn>
                </a:cxnLst>
                <a:rect l="0" t="0" r="r" b="b"/>
                <a:pathLst>
                  <a:path w="353" h="461">
                    <a:moveTo>
                      <a:pt x="252" y="53"/>
                    </a:moveTo>
                    <a:cubicBezTo>
                      <a:pt x="245" y="56"/>
                      <a:pt x="187" y="36"/>
                      <a:pt x="164" y="29"/>
                    </a:cubicBezTo>
                    <a:cubicBezTo>
                      <a:pt x="141" y="22"/>
                      <a:pt x="137" y="8"/>
                      <a:pt x="112" y="13"/>
                    </a:cubicBezTo>
                    <a:cubicBezTo>
                      <a:pt x="87" y="18"/>
                      <a:pt x="32" y="45"/>
                      <a:pt x="16" y="61"/>
                    </a:cubicBezTo>
                    <a:cubicBezTo>
                      <a:pt x="0" y="77"/>
                      <a:pt x="6" y="96"/>
                      <a:pt x="16" y="109"/>
                    </a:cubicBezTo>
                    <a:cubicBezTo>
                      <a:pt x="26" y="122"/>
                      <a:pt x="52" y="125"/>
                      <a:pt x="76" y="141"/>
                    </a:cubicBezTo>
                    <a:cubicBezTo>
                      <a:pt x="100" y="157"/>
                      <a:pt x="129" y="178"/>
                      <a:pt x="160" y="205"/>
                    </a:cubicBezTo>
                    <a:cubicBezTo>
                      <a:pt x="191" y="232"/>
                      <a:pt x="239" y="262"/>
                      <a:pt x="260" y="301"/>
                    </a:cubicBezTo>
                    <a:cubicBezTo>
                      <a:pt x="281" y="340"/>
                      <a:pt x="269" y="413"/>
                      <a:pt x="284" y="437"/>
                    </a:cubicBezTo>
                    <a:cubicBezTo>
                      <a:pt x="299" y="461"/>
                      <a:pt x="343" y="457"/>
                      <a:pt x="348" y="445"/>
                    </a:cubicBezTo>
                    <a:cubicBezTo>
                      <a:pt x="353" y="433"/>
                      <a:pt x="331" y="398"/>
                      <a:pt x="316" y="365"/>
                    </a:cubicBezTo>
                    <a:cubicBezTo>
                      <a:pt x="301" y="332"/>
                      <a:pt x="270" y="288"/>
                      <a:pt x="260" y="245"/>
                    </a:cubicBezTo>
                    <a:cubicBezTo>
                      <a:pt x="250" y="202"/>
                      <a:pt x="265" y="148"/>
                      <a:pt x="256" y="109"/>
                    </a:cubicBezTo>
                    <a:cubicBezTo>
                      <a:pt x="247" y="70"/>
                      <a:pt x="217" y="26"/>
                      <a:pt x="208" y="13"/>
                    </a:cubicBezTo>
                    <a:cubicBezTo>
                      <a:pt x="199" y="0"/>
                      <a:pt x="197" y="22"/>
                      <a:pt x="204" y="29"/>
                    </a:cubicBezTo>
                    <a:cubicBezTo>
                      <a:pt x="211" y="36"/>
                      <a:pt x="242" y="48"/>
                      <a:pt x="252" y="53"/>
                    </a:cubicBezTo>
                    <a:close/>
                  </a:path>
                </a:pathLst>
              </a:custGeom>
              <a:solidFill>
                <a:srgbClr val="336699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72" name="Freeform 164"/>
              <p:cNvSpPr>
                <a:spLocks/>
              </p:cNvSpPr>
              <p:nvPr/>
            </p:nvSpPr>
            <p:spPr bwMode="auto">
              <a:xfrm>
                <a:off x="3552" y="2352"/>
                <a:ext cx="364" cy="18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20"/>
                  </a:cxn>
                  <a:cxn ang="0">
                    <a:pos x="144" y="48"/>
                  </a:cxn>
                  <a:cxn ang="0">
                    <a:pos x="288" y="0"/>
                  </a:cxn>
                  <a:cxn ang="0">
                    <a:pos x="348" y="48"/>
                  </a:cxn>
                  <a:cxn ang="0">
                    <a:pos x="192" y="96"/>
                  </a:cxn>
                  <a:cxn ang="0">
                    <a:pos x="36" y="176"/>
                  </a:cxn>
                  <a:cxn ang="0">
                    <a:pos x="0" y="144"/>
                  </a:cxn>
                </a:cxnLst>
                <a:rect l="0" t="0" r="r" b="b"/>
                <a:pathLst>
                  <a:path w="364" h="184">
                    <a:moveTo>
                      <a:pt x="0" y="144"/>
                    </a:moveTo>
                    <a:cubicBezTo>
                      <a:pt x="5" y="132"/>
                      <a:pt x="4" y="136"/>
                      <a:pt x="28" y="120"/>
                    </a:cubicBezTo>
                    <a:cubicBezTo>
                      <a:pt x="52" y="104"/>
                      <a:pt x="101" y="68"/>
                      <a:pt x="144" y="48"/>
                    </a:cubicBezTo>
                    <a:cubicBezTo>
                      <a:pt x="187" y="28"/>
                      <a:pt x="254" y="0"/>
                      <a:pt x="288" y="0"/>
                    </a:cubicBezTo>
                    <a:cubicBezTo>
                      <a:pt x="322" y="0"/>
                      <a:pt x="364" y="32"/>
                      <a:pt x="348" y="48"/>
                    </a:cubicBezTo>
                    <a:cubicBezTo>
                      <a:pt x="332" y="64"/>
                      <a:pt x="244" y="75"/>
                      <a:pt x="192" y="96"/>
                    </a:cubicBezTo>
                    <a:cubicBezTo>
                      <a:pt x="140" y="117"/>
                      <a:pt x="68" y="168"/>
                      <a:pt x="36" y="176"/>
                    </a:cubicBezTo>
                    <a:cubicBezTo>
                      <a:pt x="4" y="184"/>
                      <a:pt x="8" y="151"/>
                      <a:pt x="0" y="144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7239 0.23842 L -0.12274 0.41203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3" grpId="0"/>
      <p:bldP spid="502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1371600" y="5194300"/>
            <a:ext cx="776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</a:t>
            </a:r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846138" y="5181600"/>
            <a:ext cx="727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</a:t>
            </a: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12293" name="Freeform 41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2294" name="Freeform 42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2295" name="Freeform 43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2296" name="Freeform 44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2297" name="Freeform 45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2298" name="Freeform 46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2299" name="Freeform 47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2300" name="Freeform 48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</p:grp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7616825" y="2898775"/>
            <a:ext cx="731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Ь</a:t>
            </a:r>
          </a:p>
        </p:txBody>
      </p: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2044700" y="5207000"/>
            <a:ext cx="1831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РОБ</a:t>
            </a:r>
          </a:p>
        </p:txBody>
      </p:sp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7620000" y="2895600"/>
            <a:ext cx="731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Ь</a:t>
            </a:r>
          </a:p>
        </p:txBody>
      </p:sp>
      <p:pic>
        <p:nvPicPr>
          <p:cNvPr id="12304" name="Picture 16" descr="539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28600"/>
            <a:ext cx="3052763" cy="4953000"/>
          </a:xfrm>
          <a:prstGeom prst="rect">
            <a:avLst/>
          </a:prstGeom>
          <a:noFill/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990600"/>
            <a:ext cx="1866900" cy="3133725"/>
          </a:xfrm>
          <a:prstGeom prst="rect">
            <a:avLst/>
          </a:prstGeom>
          <a:noFill/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429000"/>
            <a:ext cx="357188" cy="523875"/>
          </a:xfrm>
          <a:prstGeom prst="rect">
            <a:avLst/>
          </a:prstGeom>
          <a:noFill/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867400" y="990600"/>
            <a:ext cx="738188" cy="523875"/>
            <a:chOff x="3696" y="624"/>
            <a:chExt cx="465" cy="330"/>
          </a:xfrm>
        </p:grpSpPr>
        <p:pic>
          <p:nvPicPr>
            <p:cNvPr id="12308" name="Picture 2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3696" y="624"/>
              <a:ext cx="225" cy="330"/>
            </a:xfrm>
            <a:prstGeom prst="rect">
              <a:avLst/>
            </a:prstGeom>
            <a:noFill/>
          </p:spPr>
        </p:pic>
        <p:pic>
          <p:nvPicPr>
            <p:cNvPr id="12309" name="Picture 2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3936" y="624"/>
              <a:ext cx="225" cy="330"/>
            </a:xfrm>
            <a:prstGeom prst="rect">
              <a:avLst/>
            </a:prstGeom>
            <a:noFill/>
          </p:spPr>
        </p:pic>
      </p:grp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3736975" y="5207000"/>
            <a:ext cx="1241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ОТ</a:t>
            </a:r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5003800" y="3657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12" name="Freeform 24"/>
          <p:cNvSpPr>
            <a:spLocks/>
          </p:cNvSpPr>
          <p:nvPr/>
        </p:nvSpPr>
        <p:spPr bwMode="auto">
          <a:xfrm>
            <a:off x="5041900" y="311150"/>
            <a:ext cx="219075" cy="19685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6" y="10"/>
              </a:cxn>
              <a:cxn ang="0">
                <a:pos x="38" y="2"/>
              </a:cxn>
              <a:cxn ang="0">
                <a:pos x="64" y="0"/>
              </a:cxn>
              <a:cxn ang="0">
                <a:pos x="86" y="0"/>
              </a:cxn>
              <a:cxn ang="0">
                <a:pos x="112" y="10"/>
              </a:cxn>
              <a:cxn ang="0">
                <a:pos x="134" y="28"/>
              </a:cxn>
              <a:cxn ang="0">
                <a:pos x="138" y="108"/>
              </a:cxn>
              <a:cxn ang="0">
                <a:pos x="104" y="124"/>
              </a:cxn>
              <a:cxn ang="0">
                <a:pos x="64" y="124"/>
              </a:cxn>
              <a:cxn ang="0">
                <a:pos x="22" y="114"/>
              </a:cxn>
              <a:cxn ang="0">
                <a:pos x="0" y="96"/>
              </a:cxn>
            </a:cxnLst>
            <a:rect l="0" t="0" r="r" b="b"/>
            <a:pathLst>
              <a:path w="138" h="124">
                <a:moveTo>
                  <a:pt x="0" y="96"/>
                </a:moveTo>
                <a:lnTo>
                  <a:pt x="16" y="10"/>
                </a:lnTo>
                <a:lnTo>
                  <a:pt x="38" y="2"/>
                </a:lnTo>
                <a:lnTo>
                  <a:pt x="64" y="0"/>
                </a:lnTo>
                <a:lnTo>
                  <a:pt x="86" y="0"/>
                </a:lnTo>
                <a:lnTo>
                  <a:pt x="112" y="10"/>
                </a:lnTo>
                <a:lnTo>
                  <a:pt x="134" y="28"/>
                </a:lnTo>
                <a:lnTo>
                  <a:pt x="138" y="108"/>
                </a:lnTo>
                <a:lnTo>
                  <a:pt x="104" y="124"/>
                </a:lnTo>
                <a:lnTo>
                  <a:pt x="64" y="124"/>
                </a:lnTo>
                <a:lnTo>
                  <a:pt x="22" y="114"/>
                </a:lnTo>
                <a:lnTo>
                  <a:pt x="0" y="9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50000">
                <a:srgbClr val="FF5D37"/>
              </a:gs>
              <a:gs pos="100000">
                <a:srgbClr val="FF0000"/>
              </a:gs>
            </a:gsLst>
            <a:lin ang="0" scaled="1"/>
          </a:gra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5" name="Freeform 27"/>
          <p:cNvSpPr>
            <a:spLocks/>
          </p:cNvSpPr>
          <p:nvPr/>
        </p:nvSpPr>
        <p:spPr bwMode="auto">
          <a:xfrm>
            <a:off x="5111750" y="333375"/>
            <a:ext cx="73025" cy="168275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6" y="0"/>
              </a:cxn>
              <a:cxn ang="0">
                <a:pos x="46" y="8"/>
              </a:cxn>
              <a:cxn ang="0">
                <a:pos x="40" y="106"/>
              </a:cxn>
            </a:cxnLst>
            <a:rect l="0" t="0" r="r" b="b"/>
            <a:pathLst>
              <a:path w="46" h="106">
                <a:moveTo>
                  <a:pt x="0" y="102"/>
                </a:moveTo>
                <a:lnTo>
                  <a:pt x="6" y="0"/>
                </a:lnTo>
                <a:lnTo>
                  <a:pt x="46" y="8"/>
                </a:lnTo>
                <a:lnTo>
                  <a:pt x="40" y="106"/>
                </a:lnTo>
              </a:path>
            </a:pathLst>
          </a:custGeom>
          <a:gradFill rotWithShape="1">
            <a:gsLst>
              <a:gs pos="0">
                <a:srgbClr val="FF0000"/>
              </a:gs>
              <a:gs pos="50000">
                <a:srgbClr val="CC0000"/>
              </a:gs>
              <a:gs pos="100000">
                <a:srgbClr val="FF0000"/>
              </a:gs>
            </a:gsLst>
            <a:lin ang="0" scaled="1"/>
          </a:gradFill>
          <a:ln w="63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3959 4.81481E-6 L 0.06771 0.00254 " pathEditMode="relative" rAng="0" ptsTypes="AAA">
                                      <p:cBhvr>
                                        <p:cTn id="76" dur="20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11267 0.30255 L -0.42847 0.33588 " pathEditMode="relative" rAng="0" ptsTypes="AAA">
                                      <p:cBhvr>
                                        <p:cTn id="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8" grpId="0"/>
      <p:bldP spid="50208" grpId="1"/>
      <p:bldP spid="50209" grpId="0"/>
      <p:bldP spid="50209" grpId="1"/>
      <p:bldP spid="2" grpId="0"/>
      <p:bldP spid="3" grpId="0"/>
      <p:bldP spid="4" grpId="0"/>
      <p:bldP spid="4" grpId="1"/>
      <p:bldP spid="12311" grpId="0" animBg="1"/>
      <p:bldP spid="12311" grpId="1" animBg="1"/>
      <p:bldP spid="12312" grpId="0" animBg="1"/>
      <p:bldP spid="12312" grpId="1" animBg="1"/>
      <p:bldP spid="12315" grpId="0" animBg="1"/>
      <p:bldP spid="123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371600"/>
            <a:ext cx="1912938" cy="3352800"/>
          </a:xfrm>
          <a:prstGeom prst="rect">
            <a:avLst/>
          </a:prstGeom>
          <a:noFill/>
        </p:spPr>
      </p:pic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3124200" y="5270500"/>
            <a:ext cx="1412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НА</a:t>
            </a:r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26629" name="Freeform 41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26630" name="Freeform 42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26631" name="Freeform 43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26632" name="Freeform 44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26633" name="Freeform 45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26634" name="Freeform 46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26635" name="Freeform 47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26636" name="Freeform 48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</p:grp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7086600" y="3657600"/>
            <a:ext cx="177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ЕЛЬ</a:t>
            </a:r>
          </a:p>
        </p:txBody>
      </p:sp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431800" y="5270500"/>
            <a:ext cx="2398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ЗНАМ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 rot="-635587">
            <a:off x="3871913" y="177800"/>
            <a:ext cx="1371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Е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3429000" y="1098550"/>
            <a:ext cx="220186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6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Т</a:t>
            </a:r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4114800" y="1219200"/>
            <a:ext cx="790575" cy="614363"/>
          </a:xfrm>
          <a:custGeom>
            <a:avLst/>
            <a:gdLst/>
            <a:ahLst/>
            <a:cxnLst>
              <a:cxn ang="0">
                <a:pos x="184" y="0"/>
              </a:cxn>
              <a:cxn ang="0">
                <a:pos x="104" y="96"/>
              </a:cxn>
              <a:cxn ang="0">
                <a:pos x="0" y="144"/>
              </a:cxn>
            </a:cxnLst>
            <a:rect l="0" t="0" r="r" b="b"/>
            <a:pathLst>
              <a:path w="184" h="144">
                <a:moveTo>
                  <a:pt x="184" y="0"/>
                </a:moveTo>
                <a:cubicBezTo>
                  <a:pt x="172" y="16"/>
                  <a:pt x="135" y="72"/>
                  <a:pt x="104" y="96"/>
                </a:cubicBezTo>
                <a:cubicBezTo>
                  <a:pt x="73" y="120"/>
                  <a:pt x="22" y="134"/>
                  <a:pt x="0" y="14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2" name="Freeform 18"/>
          <p:cNvSpPr>
            <a:spLocks/>
          </p:cNvSpPr>
          <p:nvPr/>
        </p:nvSpPr>
        <p:spPr bwMode="auto">
          <a:xfrm rot="18229926" flipH="1" flipV="1">
            <a:off x="3614738" y="1719262"/>
            <a:ext cx="515938" cy="430213"/>
          </a:xfrm>
          <a:custGeom>
            <a:avLst/>
            <a:gdLst/>
            <a:ahLst/>
            <a:cxnLst>
              <a:cxn ang="0">
                <a:pos x="10" y="1"/>
              </a:cxn>
              <a:cxn ang="0">
                <a:pos x="46" y="28"/>
              </a:cxn>
              <a:cxn ang="0">
                <a:pos x="72" y="73"/>
              </a:cxn>
              <a:cxn ang="0">
                <a:pos x="52" y="68"/>
              </a:cxn>
              <a:cxn ang="0">
                <a:pos x="7" y="35"/>
              </a:cxn>
              <a:cxn ang="0">
                <a:pos x="10" y="1"/>
              </a:cxn>
            </a:cxnLst>
            <a:rect l="0" t="0" r="r" b="b"/>
            <a:pathLst>
              <a:path w="73" h="80">
                <a:moveTo>
                  <a:pt x="10" y="1"/>
                </a:moveTo>
                <a:cubicBezTo>
                  <a:pt x="16" y="0"/>
                  <a:pt x="36" y="16"/>
                  <a:pt x="46" y="28"/>
                </a:cubicBezTo>
                <a:cubicBezTo>
                  <a:pt x="56" y="40"/>
                  <a:pt x="71" y="66"/>
                  <a:pt x="72" y="73"/>
                </a:cubicBezTo>
                <a:cubicBezTo>
                  <a:pt x="73" y="80"/>
                  <a:pt x="63" y="74"/>
                  <a:pt x="52" y="68"/>
                </a:cubicBezTo>
                <a:cubicBezTo>
                  <a:pt x="41" y="62"/>
                  <a:pt x="14" y="46"/>
                  <a:pt x="7" y="35"/>
                </a:cubicBezTo>
                <a:cubicBezTo>
                  <a:pt x="0" y="24"/>
                  <a:pt x="2" y="1"/>
                  <a:pt x="10" y="1"/>
                </a:cubicBezTo>
                <a:close/>
              </a:path>
            </a:pathLst>
          </a:custGeom>
          <a:solidFill>
            <a:srgbClr val="00FFFF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6643" name="Picture 19" descr="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FFF"/>
              </a:clrFrom>
              <a:clrTo>
                <a:srgbClr val="F5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201863"/>
            <a:ext cx="2133600" cy="2114550"/>
          </a:xfrm>
          <a:prstGeom prst="rect">
            <a:avLst/>
          </a:prstGeom>
          <a:noFill/>
        </p:spPr>
      </p:pic>
      <p:pic>
        <p:nvPicPr>
          <p:cNvPr id="26644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133600"/>
            <a:ext cx="355600" cy="523875"/>
          </a:xfrm>
          <a:prstGeom prst="rect">
            <a:avLst/>
          </a:prstGeom>
          <a:noFill/>
        </p:spPr>
      </p:pic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143375" y="495300"/>
            <a:ext cx="1787525" cy="2593975"/>
            <a:chOff x="2610" y="312"/>
            <a:chExt cx="1126" cy="1634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2610" y="1132"/>
              <a:ext cx="560" cy="814"/>
              <a:chOff x="2610" y="1132"/>
              <a:chExt cx="560" cy="814"/>
            </a:xfrm>
          </p:grpSpPr>
          <p:sp>
            <p:nvSpPr>
              <p:cNvPr id="26647" name="Freeform 23"/>
              <p:cNvSpPr>
                <a:spLocks/>
              </p:cNvSpPr>
              <p:nvPr/>
            </p:nvSpPr>
            <p:spPr bwMode="auto">
              <a:xfrm flipH="1">
                <a:off x="2805" y="1132"/>
                <a:ext cx="365" cy="6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100"/>
                  </a:cxn>
                  <a:cxn ang="0">
                    <a:pos x="79" y="224"/>
                  </a:cxn>
                </a:cxnLst>
                <a:rect l="0" t="0" r="r" b="b"/>
                <a:pathLst>
                  <a:path w="135" h="224">
                    <a:moveTo>
                      <a:pt x="0" y="0"/>
                    </a:moveTo>
                    <a:lnTo>
                      <a:pt x="135" y="100"/>
                    </a:lnTo>
                    <a:lnTo>
                      <a:pt x="79" y="22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8" name="Freeform 24"/>
              <p:cNvSpPr>
                <a:spLocks/>
              </p:cNvSpPr>
              <p:nvPr/>
            </p:nvSpPr>
            <p:spPr bwMode="auto">
              <a:xfrm rot="1777724" flipH="1">
                <a:off x="2610" y="1656"/>
                <a:ext cx="384" cy="290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46" y="28"/>
                  </a:cxn>
                  <a:cxn ang="0">
                    <a:pos x="72" y="73"/>
                  </a:cxn>
                  <a:cxn ang="0">
                    <a:pos x="52" y="68"/>
                  </a:cxn>
                  <a:cxn ang="0">
                    <a:pos x="7" y="35"/>
                  </a:cxn>
                  <a:cxn ang="0">
                    <a:pos x="10" y="1"/>
                  </a:cxn>
                </a:cxnLst>
                <a:rect l="0" t="0" r="r" b="b"/>
                <a:pathLst>
                  <a:path w="73" h="80">
                    <a:moveTo>
                      <a:pt x="10" y="1"/>
                    </a:moveTo>
                    <a:cubicBezTo>
                      <a:pt x="16" y="0"/>
                      <a:pt x="36" y="16"/>
                      <a:pt x="46" y="28"/>
                    </a:cubicBezTo>
                    <a:cubicBezTo>
                      <a:pt x="56" y="40"/>
                      <a:pt x="71" y="66"/>
                      <a:pt x="72" y="73"/>
                    </a:cubicBezTo>
                    <a:cubicBezTo>
                      <a:pt x="73" y="80"/>
                      <a:pt x="63" y="74"/>
                      <a:pt x="52" y="68"/>
                    </a:cubicBezTo>
                    <a:cubicBezTo>
                      <a:pt x="41" y="62"/>
                      <a:pt x="14" y="46"/>
                      <a:pt x="7" y="35"/>
                    </a:cubicBezTo>
                    <a:cubicBezTo>
                      <a:pt x="0" y="24"/>
                      <a:pt x="2" y="1"/>
                      <a:pt x="10" y="1"/>
                    </a:cubicBezTo>
                    <a:close/>
                  </a:path>
                </a:pathLst>
              </a:custGeom>
              <a:solidFill>
                <a:srgbClr val="00FF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 flipH="1" flipV="1">
              <a:off x="3176" y="312"/>
              <a:ext cx="560" cy="814"/>
              <a:chOff x="2610" y="1132"/>
              <a:chExt cx="560" cy="814"/>
            </a:xfrm>
          </p:grpSpPr>
          <p:sp>
            <p:nvSpPr>
              <p:cNvPr id="26650" name="Freeform 26"/>
              <p:cNvSpPr>
                <a:spLocks/>
              </p:cNvSpPr>
              <p:nvPr/>
            </p:nvSpPr>
            <p:spPr bwMode="auto">
              <a:xfrm flipH="1">
                <a:off x="2805" y="1132"/>
                <a:ext cx="365" cy="6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100"/>
                  </a:cxn>
                  <a:cxn ang="0">
                    <a:pos x="79" y="224"/>
                  </a:cxn>
                </a:cxnLst>
                <a:rect l="0" t="0" r="r" b="b"/>
                <a:pathLst>
                  <a:path w="135" h="224">
                    <a:moveTo>
                      <a:pt x="0" y="0"/>
                    </a:moveTo>
                    <a:lnTo>
                      <a:pt x="135" y="100"/>
                    </a:lnTo>
                    <a:lnTo>
                      <a:pt x="79" y="224"/>
                    </a:lnTo>
                  </a:path>
                </a:pathLst>
              </a:custGeom>
              <a:noFill/>
              <a:ln w="38100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1" name="Freeform 27"/>
              <p:cNvSpPr>
                <a:spLocks/>
              </p:cNvSpPr>
              <p:nvPr/>
            </p:nvSpPr>
            <p:spPr bwMode="auto">
              <a:xfrm rot="1777724" flipH="1">
                <a:off x="2610" y="1656"/>
                <a:ext cx="384" cy="290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46" y="28"/>
                  </a:cxn>
                  <a:cxn ang="0">
                    <a:pos x="72" y="73"/>
                  </a:cxn>
                  <a:cxn ang="0">
                    <a:pos x="52" y="68"/>
                  </a:cxn>
                  <a:cxn ang="0">
                    <a:pos x="7" y="35"/>
                  </a:cxn>
                  <a:cxn ang="0">
                    <a:pos x="10" y="1"/>
                  </a:cxn>
                </a:cxnLst>
                <a:rect l="0" t="0" r="r" b="b"/>
                <a:pathLst>
                  <a:path w="73" h="80">
                    <a:moveTo>
                      <a:pt x="10" y="1"/>
                    </a:moveTo>
                    <a:cubicBezTo>
                      <a:pt x="16" y="0"/>
                      <a:pt x="36" y="16"/>
                      <a:pt x="46" y="28"/>
                    </a:cubicBezTo>
                    <a:cubicBezTo>
                      <a:pt x="56" y="40"/>
                      <a:pt x="71" y="66"/>
                      <a:pt x="72" y="73"/>
                    </a:cubicBezTo>
                    <a:cubicBezTo>
                      <a:pt x="73" y="80"/>
                      <a:pt x="63" y="74"/>
                      <a:pt x="52" y="68"/>
                    </a:cubicBezTo>
                    <a:cubicBezTo>
                      <a:pt x="41" y="62"/>
                      <a:pt x="14" y="46"/>
                      <a:pt x="7" y="35"/>
                    </a:cubicBezTo>
                    <a:cubicBezTo>
                      <a:pt x="0" y="24"/>
                      <a:pt x="2" y="1"/>
                      <a:pt x="10" y="1"/>
                    </a:cubicBezTo>
                    <a:close/>
                  </a:path>
                </a:pathLst>
              </a:custGeom>
              <a:noFill/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2641600" y="5270500"/>
            <a:ext cx="731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Я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4279900" y="52705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Т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4114800" y="9906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Е</a:t>
            </a:r>
          </a:p>
        </p:txBody>
      </p:sp>
      <p:sp>
        <p:nvSpPr>
          <p:cNvPr id="31" name="Стрелка влево 30">
            <a:hlinkClick r:id="rId6" action="ppaction://hlinksldjump"/>
          </p:cNvPr>
          <p:cNvSpPr/>
          <p:nvPr/>
        </p:nvSpPr>
        <p:spPr>
          <a:xfrm>
            <a:off x="6500826" y="5429264"/>
            <a:ext cx="1643074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15 0.49306 L -0.16146 0.62408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15833 0.2 L -0.24566 0.23542 " pathEditMode="relative" rAng="0" ptsTypes="AAA">
                                      <p:cBhvr>
                                        <p:cTn id="63" dur="20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8" grpId="0"/>
      <p:bldP spid="50209" grpId="0"/>
      <p:bldP spid="50209" grpId="1"/>
      <p:bldP spid="2" grpId="0"/>
      <p:bldP spid="4" grpId="0"/>
      <p:bldP spid="4" grpId="1"/>
      <p:bldP spid="5" grpId="0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Танграм-древняя</a:t>
            </a:r>
            <a:r>
              <a:rPr lang="ru-RU" dirty="0" smtClean="0"/>
              <a:t> китайская игра.</a:t>
            </a:r>
            <a:endParaRPr lang="ru-RU" dirty="0"/>
          </a:p>
        </p:txBody>
      </p:sp>
      <p:pic>
        <p:nvPicPr>
          <p:cNvPr id="5" name="Содержимое 4" descr="TangramCu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113" y="1928802"/>
            <a:ext cx="5392762" cy="300038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94px-Tangram_054_Nevit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643050"/>
            <a:ext cx="3347675" cy="4800600"/>
          </a:xfrm>
        </p:spPr>
      </p:pic>
      <p:pic>
        <p:nvPicPr>
          <p:cNvPr id="5" name="Рисунок 4" descr="489px-Tangram_117_Nevit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71480"/>
            <a:ext cx="2657493" cy="2548802"/>
          </a:xfrm>
          <a:prstGeom prst="rect">
            <a:avLst/>
          </a:prstGeom>
        </p:spPr>
      </p:pic>
      <p:pic>
        <p:nvPicPr>
          <p:cNvPr id="6" name="Рисунок 5" descr="350px-Tangram_120_Nevit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500042"/>
            <a:ext cx="1976428" cy="3263930"/>
          </a:xfrm>
          <a:prstGeom prst="rect">
            <a:avLst/>
          </a:prstGeom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6357950" y="5786454"/>
            <a:ext cx="2071702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755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 классе при изучении темы «График функции </a:t>
            </a:r>
            <a:r>
              <a:rPr lang="ru-RU" dirty="0" err="1" smtClean="0"/>
              <a:t>y=ax²+bx+c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Задание.</a:t>
            </a:r>
          </a:p>
          <a:p>
            <a:r>
              <a:rPr lang="ru-RU" dirty="0" smtClean="0"/>
              <a:t>Выяснить  расположение ветвей графика квадратичной функции в прямоугольной системе координат в зависимости от коэффициента  а. </a:t>
            </a:r>
            <a:endParaRPr lang="ru-RU" dirty="0"/>
          </a:p>
        </p:txBody>
      </p:sp>
      <p:pic>
        <p:nvPicPr>
          <p:cNvPr id="5" name="Рисунок 4" descr="img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071942"/>
            <a:ext cx="3881446" cy="189913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Исследовательская работа</a:t>
            </a:r>
          </a:p>
          <a:p>
            <a:r>
              <a:rPr lang="ru-RU" dirty="0" smtClean="0"/>
              <a:t>Критическое мышление</a:t>
            </a:r>
          </a:p>
          <a:p>
            <a:r>
              <a:rPr lang="ru-RU" dirty="0" smtClean="0"/>
              <a:t>Самостоятельная работа</a:t>
            </a:r>
          </a:p>
          <a:p>
            <a:r>
              <a:rPr lang="ru-RU" dirty="0" smtClean="0"/>
              <a:t>Приемы : аналогия</a:t>
            </a:r>
          </a:p>
          <a:p>
            <a:r>
              <a:rPr lang="ru-RU" dirty="0" smtClean="0"/>
              <a:t>Сравнение и умение делать выводы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48" y="1000108"/>
            <a:ext cx="2500330" cy="2286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Овал 2"/>
          <p:cNvSpPr/>
          <p:nvPr/>
        </p:nvSpPr>
        <p:spPr>
          <a:xfrm>
            <a:off x="4857752" y="928670"/>
            <a:ext cx="2643206" cy="250033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214414" y="3929066"/>
            <a:ext cx="2857520" cy="2643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2" idx="1"/>
          </p:cNvCxnSpPr>
          <p:nvPr/>
        </p:nvCxnSpPr>
        <p:spPr>
          <a:xfrm rot="16200000" flipH="1">
            <a:off x="1064819" y="1350580"/>
            <a:ext cx="808229" cy="776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821637" y="1250141"/>
            <a:ext cx="928694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" idx="4"/>
          </p:cNvCxnSpPr>
          <p:nvPr/>
        </p:nvCxnSpPr>
        <p:spPr>
          <a:xfrm rot="16200000" flipH="1">
            <a:off x="1339430" y="2661041"/>
            <a:ext cx="1143008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3" idx="1"/>
          </p:cNvCxnSpPr>
          <p:nvPr/>
        </p:nvCxnSpPr>
        <p:spPr>
          <a:xfrm rot="16200000" flipH="1">
            <a:off x="5234378" y="1305297"/>
            <a:ext cx="919719" cy="898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143636" y="1428736"/>
            <a:ext cx="1071570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3" idx="4"/>
          </p:cNvCxnSpPr>
          <p:nvPr/>
        </p:nvCxnSpPr>
        <p:spPr>
          <a:xfrm rot="16200000" flipH="1">
            <a:off x="5554272" y="2803917"/>
            <a:ext cx="121444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1857356" y="4429132"/>
            <a:ext cx="128588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1643042" y="5214950"/>
            <a:ext cx="1000132" cy="898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643174" y="5214950"/>
            <a:ext cx="1285884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00166" y="128586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285984" y="22145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857224" y="207167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072066" y="207167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857884" y="121442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429388" y="22145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643042" y="471488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14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786050" y="442913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</a:t>
            </a:r>
            <a:endParaRPr lang="ru-RU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500298" y="578645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 useBgFill="1">
        <p:nvSpPr>
          <p:cNvPr id="36" name="Овал 35"/>
          <p:cNvSpPr/>
          <p:nvPr/>
        </p:nvSpPr>
        <p:spPr>
          <a:xfrm>
            <a:off x="5214942" y="4000504"/>
            <a:ext cx="2857520" cy="264320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>
            <a:stCxn id="36" idx="1"/>
          </p:cNvCxnSpPr>
          <p:nvPr/>
        </p:nvCxnSpPr>
        <p:spPr>
          <a:xfrm rot="16200000" flipH="1">
            <a:off x="5653442" y="4367566"/>
            <a:ext cx="970234" cy="1010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6500826" y="4429132"/>
            <a:ext cx="1071570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36" idx="4"/>
          </p:cNvCxnSpPr>
          <p:nvPr/>
        </p:nvCxnSpPr>
        <p:spPr>
          <a:xfrm rot="5400000">
            <a:off x="6000760" y="6000768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00694" y="521495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45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357950" y="450057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16" y="528638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Найди определенный принцип в указанных трех числах первого круга и найди отсутствующее число во втором круге.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3428992" y="1928802"/>
            <a:ext cx="1071570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C28C7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4214810" y="5072074"/>
            <a:ext cx="928694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В условиях реализации требований ФГОС наиболее актуальными становятся </a:t>
            </a:r>
            <a:r>
              <a:rPr lang="ru-RU" sz="3100" b="1" dirty="0">
                <a:hlinkClick r:id="rId2" action="ppaction://hlinksldjump"/>
              </a:rPr>
              <a:t>технологии</a:t>
            </a:r>
            <a:r>
              <a:rPr lang="ru-RU" sz="3100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FF00"/>
                </a:solidFill>
                <a:hlinkClick r:id="rId3" action="ppaction://hlinksldjump"/>
              </a:rPr>
              <a:t>Информационно – коммуникационная </a:t>
            </a:r>
            <a:r>
              <a:rPr lang="ru-RU" dirty="0" smtClean="0">
                <a:solidFill>
                  <a:srgbClr val="FFFF00"/>
                </a:solidFill>
                <a:hlinkClick r:id="rId3" action="ppaction://hlinksldjump"/>
              </a:rPr>
              <a:t>технология (использование </a:t>
            </a:r>
            <a:r>
              <a:rPr lang="ru-RU" dirty="0">
                <a:solidFill>
                  <a:srgbClr val="FFFF00"/>
                </a:solidFill>
                <a:hlinkClick r:id="rId3" action="ppaction://hlinksldjump"/>
              </a:rPr>
              <a:t>ИКТ на различных этапах обучения </a:t>
            </a:r>
            <a:r>
              <a:rPr lang="ru-RU" dirty="0" smtClean="0">
                <a:solidFill>
                  <a:srgbClr val="FFFF00"/>
                </a:solidFill>
                <a:hlinkClick r:id="rId3" action="ppaction://hlinksldjump"/>
              </a:rPr>
              <a:t>математике)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  <a:hlinkClick r:id="rId4" action="ppaction://hlinksldjump"/>
              </a:rPr>
              <a:t>Технология развития критического мышления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  <a:hlinkClick r:id="rId5" action="ppaction://hlinksldjump"/>
              </a:rPr>
              <a:t>Технология </a:t>
            </a:r>
            <a:r>
              <a:rPr lang="ru-RU" dirty="0">
                <a:solidFill>
                  <a:srgbClr val="FFFF00"/>
                </a:solidFill>
                <a:hlinkClick r:id="rId5" action="ppaction://hlinksldjump"/>
              </a:rPr>
              <a:t>развивающего </a:t>
            </a:r>
            <a:r>
              <a:rPr lang="ru-RU" dirty="0" smtClean="0">
                <a:solidFill>
                  <a:srgbClr val="FFFF00"/>
                </a:solidFill>
                <a:hlinkClick r:id="rId5" action="ppaction://hlinksldjump"/>
              </a:rPr>
              <a:t>обучения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  <a:hlinkClick r:id="rId6" action="ppaction://hlinksldjump"/>
              </a:rPr>
              <a:t>Игровые </a:t>
            </a:r>
            <a:r>
              <a:rPr lang="ru-RU" dirty="0" smtClean="0">
                <a:solidFill>
                  <a:srgbClr val="FFFF00"/>
                </a:solidFill>
                <a:hlinkClick r:id="rId6" action="ppaction://hlinksldjump"/>
              </a:rPr>
              <a:t>технологии</a:t>
            </a:r>
            <a:r>
              <a:rPr lang="ru-RU" dirty="0" smtClean="0">
                <a:solidFill>
                  <a:srgbClr val="FFFF00"/>
                </a:solidFill>
              </a:rPr>
              <a:t>  </a:t>
            </a:r>
          </a:p>
          <a:p>
            <a:r>
              <a:rPr lang="ru-RU" dirty="0" smtClean="0">
                <a:solidFill>
                  <a:srgbClr val="FFFF00"/>
                </a:solidFill>
                <a:hlinkClick r:id="rId7" action="ppaction://hlinksldjump"/>
              </a:rPr>
              <a:t>Технология проблемного обучения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 Проектная технология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Модульная технология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Технология мастерских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Кейс – технология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Технология интегрированного обучения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Педагогика сотрудничества. 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Технологии уровневой дифференциации 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Групповые технологии. 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Традиционные технологии (классно-урочная система)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534400" cy="7589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Перед вами треугольник. Ваша задача: цифры 1,2,3,4,5,6,7,8,9 расставить по сторонам треугольника так , чтобы на каждой стороне было 4 цифры, сумма которых равна 20.Кто быстрее это сделает.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714612" y="2357430"/>
            <a:ext cx="2857520" cy="292895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57620" y="2143116"/>
            <a:ext cx="50006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00298" y="5000636"/>
            <a:ext cx="50006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86380" y="5000636"/>
            <a:ext cx="428628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28992" y="3143248"/>
            <a:ext cx="500066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6248" y="3143248"/>
            <a:ext cx="500066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00364" y="4071942"/>
            <a:ext cx="50006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86314" y="4143380"/>
            <a:ext cx="500066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28992" y="5072074"/>
            <a:ext cx="50006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357686" y="5000636"/>
            <a:ext cx="50006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Сосчитай. Считай всех подряд по порядку первый попугай, первый удав, второй попугай и т.д.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500826" y="6000768"/>
            <a:ext cx="214314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357430"/>
            <a:ext cx="5563748" cy="323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ru-RU" sz="3600" smtClean="0">
                <a:latin typeface="Monotype Corsiva" pitchFamily="66" charset="0"/>
              </a:rPr>
              <a:t>Урок геометрии в 7 классе.</a:t>
            </a:r>
            <a:br>
              <a:rPr lang="ru-RU" sz="3600" smtClean="0">
                <a:latin typeface="Monotype Corsiva" pitchFamily="66" charset="0"/>
              </a:rPr>
            </a:br>
            <a:r>
              <a:rPr lang="ru-RU" sz="3600" smtClean="0">
                <a:latin typeface="Monotype Corsiva" pitchFamily="66" charset="0"/>
              </a:rPr>
              <a:t>Тема урока: «Сумма углов треугольника»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500" y="1857375"/>
          <a:ext cx="807249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3147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ученика</a:t>
                      </a:r>
                      <a:endParaRPr lang="ru-RU" dirty="0"/>
                    </a:p>
                  </a:txBody>
                  <a:tcPr/>
                </a:tc>
              </a:tr>
              <a:tr h="9230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Ученикам предлагается построить треугольник с углами 90, 120, и 60 градусов (практическое задание невыполнимо вообще).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Попытавшись его выполнить, учащиеся оказываются в затруднении.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71004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Создать ситуацию проблемы с  определением</a:t>
                      </a:r>
                      <a:r>
                        <a:rPr lang="ru-RU" sz="1800" baseline="0" dirty="0" smtClean="0"/>
                        <a:t> темы урока, какова же она будет?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Самостоятельно </a:t>
                      </a:r>
                      <a:r>
                        <a:rPr lang="ru-RU" sz="1800" baseline="0" dirty="0" smtClean="0"/>
                        <a:t> попытаться вывести тему урока из сложившейся затруднительной ситуации.</a:t>
                      </a:r>
                      <a:endParaRPr lang="ru-RU" sz="1800" dirty="0"/>
                    </a:p>
                  </a:txBody>
                  <a:tcPr/>
                </a:tc>
              </a:tr>
              <a:tr h="9230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Побуждающие вопросы к формированию гипотезы: чему же именно равна сумма углов треугольника?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Практическое решение поставленной проблемы. Столкновение различных мнений среди учащихся.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63" y="3286125"/>
          <a:ext cx="807249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91145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Следующая возникшая проблема, а как доказать, что сумма углов на самом деле равна 180°.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Среди учащихся происходит обсуждение данного</a:t>
                      </a:r>
                      <a:r>
                        <a:rPr lang="ru-RU" sz="1800" baseline="0" dirty="0" smtClean="0">
                          <a:latin typeface="+mn-lt"/>
                          <a:cs typeface="Times New Roman" pitchFamily="18" charset="0"/>
                        </a:rPr>
                        <a:t> вопроса. Выдвигаются различные мнения.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17317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Обратить</a:t>
                      </a:r>
                      <a:r>
                        <a:rPr lang="ru-RU" sz="1800" baseline="0" dirty="0" smtClean="0"/>
                        <a:t> внимание учащихся на то, что данная тема урока оформлена в геометрии как теорема и вместе с учащимися доказать ее, опираясь на некоторые  высказанные предположения 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Работа с учебником, конспектирование условия теоремы</a:t>
                      </a:r>
                      <a:r>
                        <a:rPr lang="ru-RU" sz="1800" baseline="0" dirty="0" smtClean="0"/>
                        <a:t> и  ее доказательства. Переход к практическому применению полученных знаний.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04" name="TextBox 3"/>
          <p:cNvSpPr txBox="1">
            <a:spLocks noChangeArrowheads="1"/>
          </p:cNvSpPr>
          <p:nvPr/>
        </p:nvSpPr>
        <p:spPr bwMode="auto">
          <a:xfrm>
            <a:off x="1285875" y="5929313"/>
            <a:ext cx="6715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Используя  технологию проблемного обучения усвоение данной темы про</a:t>
            </a:r>
            <a:r>
              <a:rPr lang="ru-RU" b="1"/>
              <a:t>йдет</a:t>
            </a:r>
            <a:r>
              <a:rPr lang="ru-RU" b="1">
                <a:latin typeface="Calibri" pitchFamily="34" charset="0"/>
              </a:rPr>
              <a:t> более успешно для  обучающихся.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3" y="142875"/>
          <a:ext cx="8072494" cy="30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220115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(использует побуждающий диалог)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Начертите треугольник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Замерьте углы транспортиром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Найдите сумму углов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Чему же равна сумма углов треугольника?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Значит, почему вы не смогли построить    первый треугольник?</a:t>
                      </a:r>
                    </a:p>
                    <a:p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(формулируют вопрос: почему не строится треугольник?)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Чертят треугольник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Замеряют  углы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 Находят сумму углов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 Она равна 180°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 Потому что сумма углов  не была равна 180°</a:t>
                      </a:r>
                    </a:p>
                    <a:p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072330" y="6215082"/>
            <a:ext cx="1500198" cy="4286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7200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EC28C7"/>
                </a:solidFill>
              </a:rPr>
              <a:t>По теме урока в 5 классе «Умножение десятичных дробей»</a:t>
            </a:r>
            <a:br>
              <a:rPr lang="ru-RU" dirty="0" smtClean="0">
                <a:solidFill>
                  <a:srgbClr val="EC28C7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Найди ошибку и объясни.     </a:t>
            </a:r>
            <a:r>
              <a:rPr lang="ru-RU" dirty="0" smtClean="0"/>
              <a:t>	</a:t>
            </a:r>
            <a:r>
              <a:rPr lang="ru-RU" dirty="0" smtClean="0">
                <a:solidFill>
                  <a:srgbClr val="00B0F0"/>
                </a:solidFill>
              </a:rPr>
              <a:t>35,47*12=42,564;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							123,2*20=2,4640;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							0,13*302=392,6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072198" y="6072206"/>
            <a:ext cx="1928826" cy="57150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159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l"/>
            </a:scene3d>
            <a:sp3d extrusionH="430200" prstMaterial="legacyMetal">
              <a:extrusionClr>
                <a:srgbClr val="FF0000"/>
              </a:extrusionClr>
            </a:sp3d>
          </a:bodyPr>
          <a:lstStyle/>
          <a:p>
            <a:pPr algn="ctr"/>
            <a:r>
              <a:rPr lang="ru-RU" sz="3600" kern="10" spc="720">
                <a:ln w="19050">
                  <a:round/>
                  <a:headEnd/>
                  <a:tailEnd/>
                </a:ln>
                <a:solidFill>
                  <a:srgbClr val="FF0000">
                    <a:alpha val="81000"/>
                  </a:srgbClr>
                </a:solidFill>
                <a:latin typeface="Impact"/>
              </a:rPr>
              <a:t>Вычислите устно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492500" y="1341438"/>
          <a:ext cx="2411413" cy="5184775"/>
        </p:xfrm>
        <a:graphic>
          <a:graphicData uri="http://schemas.openxmlformats.org/presentationml/2006/ole">
            <p:oleObj spid="_x0000_s2050" name="Формула" r:id="rId3" imgW="838080" imgH="1803240" progId="Equation.3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23850" y="1341438"/>
          <a:ext cx="1935163" cy="4886325"/>
        </p:xfrm>
        <a:graphic>
          <a:graphicData uri="http://schemas.openxmlformats.org/presentationml/2006/ole">
            <p:oleObj spid="_x0000_s2051" name="Формула" r:id="rId4" imgW="558720" imgH="1574640" progId="Equation.3">
              <p:embed/>
            </p:oleObj>
          </a:graphicData>
        </a:graphic>
      </p:graphicFrame>
      <p:pic>
        <p:nvPicPr>
          <p:cNvPr id="23557" name="Picture 5" descr="AG0001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4292600"/>
            <a:ext cx="2073275" cy="2160588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979613" y="134143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1,8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51050" y="206057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3,6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979613" y="2781300"/>
            <a:ext cx="792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4,0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051050" y="350043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6,0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979613" y="414972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7,5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124075" y="4868863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9,0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979613" y="566102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6,0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435600" y="1341438"/>
            <a:ext cx="1079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0,045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508625" y="2060575"/>
            <a:ext cx="1008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0,08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724525" y="3284538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0,0010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219700" y="2708275"/>
            <a:ext cx="1008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0,99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651500" y="39338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0,0088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724525" y="4652963"/>
            <a:ext cx="1223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0,105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5795963" y="5300663"/>
            <a:ext cx="1223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0,0082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5795963" y="594995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0,00060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/>
      <p:bldP spid="23561" grpId="0"/>
      <p:bldP spid="23562" grpId="0"/>
      <p:bldP spid="23563" grpId="0"/>
      <p:bldP spid="23564" grpId="0"/>
      <p:bldP spid="23565" grpId="0"/>
      <p:bldP spid="23566" grpId="0"/>
      <p:bldP spid="23567" grpId="0"/>
      <p:bldP spid="23568" grpId="0"/>
      <p:bldP spid="23569" grpId="0"/>
      <p:bldP spid="23570" grpId="0"/>
      <p:bldP spid="23571" grpId="0"/>
      <p:bldP spid="235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835150" y="2349500"/>
          <a:ext cx="4706938" cy="4706938"/>
        </p:xfrm>
        <a:graphic>
          <a:graphicData uri="http://schemas.openxmlformats.org/presentationml/2006/ole">
            <p:oleObj spid="_x0000_s3074" name="Формула" r:id="rId3" imgW="1346040" imgH="1346040" progId="Equation.3">
              <p:embed/>
            </p:oleObj>
          </a:graphicData>
        </a:graphic>
      </p:graphicFrame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76327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1200000" lon="0" rev="0"/>
              </a:camera>
              <a:lightRig rig="legacyFlat2" dir="b"/>
            </a:scene3d>
            <a:sp3d extrusionH="430200" prstMaterial="legacyMatte">
              <a:extrusionClr>
                <a:srgbClr val="7BDFCA"/>
              </a:extrusionClr>
            </a:sp3d>
          </a:bodyPr>
          <a:lstStyle/>
          <a:p>
            <a:pPr algn="ctr"/>
            <a:r>
              <a:rPr lang="ru-RU" sz="3600" kern="10" spc="-180" dirty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Вычислите удобным способом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148263" y="2205038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680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64163" y="3213100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0,3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516688" y="4149725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0,11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84888" y="5157788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1,3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/>
      <p:bldP spid="24581" grpId="0"/>
      <p:bldP spid="24582" grpId="0"/>
      <p:bldP spid="245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7772400" cy="935038"/>
          </a:xfrm>
        </p:spPr>
        <p:txBody>
          <a:bodyPr/>
          <a:lstStyle/>
          <a:p>
            <a:pPr algn="l"/>
            <a:r>
              <a:rPr lang="ru-RU"/>
              <a:t>               Известно что  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828675" y="1339850"/>
          <a:ext cx="6767513" cy="1296988"/>
        </p:xfrm>
        <a:graphic>
          <a:graphicData uri="http://schemas.openxmlformats.org/presentationml/2006/ole">
            <p:oleObj spid="_x0000_s4098" name="Формула" r:id="rId3" imgW="1193760" imgH="228600" progId="Equation.3">
              <p:embed/>
            </p:oleObj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92275" y="2781300"/>
            <a:ext cx="554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Чему равно: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763713" y="3427413"/>
          <a:ext cx="2303462" cy="711200"/>
        </p:xfrm>
        <a:graphic>
          <a:graphicData uri="http://schemas.openxmlformats.org/presentationml/2006/ole">
            <p:oleObj spid="_x0000_s4099" name="Формула" r:id="rId4" imgW="660240" imgH="203040" progId="Equation.3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1835150" y="4221163"/>
          <a:ext cx="2232025" cy="687387"/>
        </p:xfrm>
        <a:graphic>
          <a:graphicData uri="http://schemas.openxmlformats.org/presentationml/2006/ole">
            <p:oleObj spid="_x0000_s4100" name="Формула" r:id="rId5" imgW="660240" imgH="203040" progId="Equation.3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1793875" y="5013325"/>
          <a:ext cx="2373313" cy="654050"/>
        </p:xfrm>
        <a:graphic>
          <a:graphicData uri="http://schemas.openxmlformats.org/presentationml/2006/ole">
            <p:oleObj spid="_x0000_s4101" name="Формула" r:id="rId6" imgW="736560" imgH="203040" progId="Equation.3">
              <p:embed/>
            </p:oleObj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1835150" y="5830888"/>
          <a:ext cx="2160588" cy="692150"/>
        </p:xfrm>
        <a:graphic>
          <a:graphicData uri="http://schemas.openxmlformats.org/presentationml/2006/ole">
            <p:oleObj spid="_x0000_s4102" name="Формула" r:id="rId7" imgW="571320" imgH="203040" progId="Equation.3">
              <p:embed/>
            </p:oleObj>
          </a:graphicData>
        </a:graphic>
      </p:graphicFrame>
      <p:pic>
        <p:nvPicPr>
          <p:cNvPr id="25609" name="Picture 9" descr="AG00317_"/>
          <p:cNvPicPr>
            <a:picLocks noChangeAspect="1" noChangeArrowheads="1" noCrop="1"/>
          </p:cNvPicPr>
          <p:nvPr/>
        </p:nvPicPr>
        <p:blipFill>
          <a:blip r:embed="rId8">
            <a:lum bright="-12000" contrast="42000"/>
          </a:blip>
          <a:srcRect/>
          <a:stretch>
            <a:fillRect/>
          </a:stretch>
        </p:blipFill>
        <p:spPr bwMode="auto">
          <a:xfrm>
            <a:off x="7188200" y="4581525"/>
            <a:ext cx="1512888" cy="1943100"/>
          </a:xfrm>
          <a:prstGeom prst="rect">
            <a:avLst/>
          </a:prstGeom>
          <a:noFill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067175" y="3357563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800000"/>
                </a:solidFill>
                <a:latin typeface="Times New Roman" pitchFamily="18" charset="0"/>
              </a:rPr>
              <a:t>2,997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140200" y="4076700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800000"/>
                </a:solidFill>
                <a:latin typeface="Times New Roman" pitchFamily="18" charset="0"/>
              </a:rPr>
              <a:t>2,997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211638" y="4868863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800000"/>
                </a:solidFill>
                <a:latin typeface="Times New Roman" pitchFamily="18" charset="0"/>
              </a:rPr>
              <a:t>0,2997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211638" y="5734050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800000"/>
                </a:solidFill>
                <a:latin typeface="Times New Roman" pitchFamily="18" charset="0"/>
              </a:rPr>
              <a:t>29,97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2" grpId="0"/>
      <p:bldP spid="256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480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Поставьте в ответе запятую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55650" y="1341438"/>
            <a:ext cx="17287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</a:rPr>
              <a:t>314,2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1</a:t>
            </a:r>
            <a:endParaRPr lang="en-US" sz="2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</a:rPr>
              <a:t>            8</a:t>
            </a:r>
            <a:endParaRPr lang="ru-RU" sz="2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2 5 1 3 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6 8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971550" y="2276475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563938" y="14128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</a:t>
            </a:r>
            <a:r>
              <a:rPr lang="en-US" sz="2400" b="1">
                <a:latin typeface="Times New Roman" pitchFamily="18" charset="0"/>
              </a:rPr>
              <a:t>0</a:t>
            </a:r>
            <a:r>
              <a:rPr lang="ru-RU" sz="2400" b="1">
                <a:latin typeface="Times New Roman" pitchFamily="18" charset="0"/>
              </a:rPr>
              <a:t>,2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7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    X                         </a:t>
            </a:r>
            <a:r>
              <a:rPr lang="en-US" sz="2400" b="1">
                <a:latin typeface="Times New Roman" pitchFamily="18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    8 2 2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635375" y="24209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227763" y="1484313"/>
            <a:ext cx="22320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     </a:t>
            </a:r>
            <a:r>
              <a:rPr lang="en-US" sz="2400" b="1">
                <a:latin typeface="Times New Roman" pitchFamily="18" charset="0"/>
              </a:rPr>
              <a:t>5</a:t>
            </a:r>
            <a:r>
              <a:rPr lang="ru-RU" sz="2400" b="1">
                <a:latin typeface="Times New Roman" pitchFamily="18" charset="0"/>
              </a:rPr>
              <a:t>, </a:t>
            </a:r>
            <a:r>
              <a:rPr lang="en-US" sz="2400" b="1">
                <a:latin typeface="Times New Roman" pitchFamily="18" charset="0"/>
              </a:rPr>
              <a:t>1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4</a:t>
            </a:r>
            <a:endParaRPr lang="ru-RU" sz="2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 </a:t>
            </a:r>
            <a:r>
              <a:rPr lang="en-US" sz="1200" b="1">
                <a:latin typeface="Times New Roman" pitchFamily="18" charset="0"/>
              </a:rPr>
              <a:t>X</a:t>
            </a:r>
            <a:r>
              <a:rPr lang="ru-RU" sz="2400" b="1">
                <a:latin typeface="Times New Roman" pitchFamily="18" charset="0"/>
              </a:rPr>
              <a:t>            2,5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        2 5 7 0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+   1 0 2 8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      1 2   8 5 0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948488" y="2492375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6443663" y="3573463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971550" y="4221163"/>
            <a:ext cx="1800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 </a:t>
            </a:r>
            <a:r>
              <a:rPr lang="ru-RU" sz="2400" b="1">
                <a:latin typeface="Times New Roman" pitchFamily="18" charset="0"/>
              </a:rPr>
              <a:t>1, 0 2</a:t>
            </a:r>
          </a:p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   0,0 9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      9 1 8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331913" y="522922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851275" y="4365625"/>
            <a:ext cx="15128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</a:rPr>
              <a:t>0, 0 3 4</a:t>
            </a:r>
          </a:p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     0,0 5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        1 7 0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3995738" y="5373688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2" name="WordArt 14"/>
          <p:cNvSpPr>
            <a:spLocks noChangeArrowheads="1" noChangeShapeType="1" noTextEdit="1"/>
          </p:cNvSpPr>
          <p:nvPr/>
        </p:nvSpPr>
        <p:spPr bwMode="auto">
          <a:xfrm>
            <a:off x="1692275" y="2708275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</a:p>
        </p:txBody>
      </p:sp>
      <p:sp>
        <p:nvSpPr>
          <p:cNvPr id="27663" name="WordArt 15"/>
          <p:cNvSpPr>
            <a:spLocks noChangeArrowheads="1" noChangeShapeType="1" noTextEdit="1"/>
          </p:cNvSpPr>
          <p:nvPr/>
        </p:nvSpPr>
        <p:spPr bwMode="auto">
          <a:xfrm>
            <a:off x="3851275" y="5734050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</a:p>
        </p:txBody>
      </p: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1116013" y="5589588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</a:p>
        </p:txBody>
      </p:sp>
      <p:sp>
        <p:nvSpPr>
          <p:cNvPr id="27665" name="WordArt 17"/>
          <p:cNvSpPr>
            <a:spLocks noChangeArrowheads="1" noChangeShapeType="1" noTextEdit="1"/>
          </p:cNvSpPr>
          <p:nvPr/>
        </p:nvSpPr>
        <p:spPr bwMode="auto">
          <a:xfrm>
            <a:off x="7235825" y="3933825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</a:p>
        </p:txBody>
      </p:sp>
      <p:sp>
        <p:nvSpPr>
          <p:cNvPr id="27666" name="WordArt 18"/>
          <p:cNvSpPr>
            <a:spLocks noChangeArrowheads="1" noChangeShapeType="1" noTextEdit="1"/>
          </p:cNvSpPr>
          <p:nvPr/>
        </p:nvSpPr>
        <p:spPr bwMode="auto">
          <a:xfrm>
            <a:off x="3995738" y="2781300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</a:p>
        </p:txBody>
      </p:sp>
      <p:sp>
        <p:nvSpPr>
          <p:cNvPr id="27667" name="WordArt 19"/>
          <p:cNvSpPr>
            <a:spLocks noChangeArrowheads="1" noChangeShapeType="1" noTextEdit="1"/>
          </p:cNvSpPr>
          <p:nvPr/>
        </p:nvSpPr>
        <p:spPr bwMode="auto">
          <a:xfrm>
            <a:off x="3708400" y="2636838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668" name="WordArt 20"/>
          <p:cNvSpPr>
            <a:spLocks noChangeArrowheads="1" noChangeShapeType="1" noTextEdit="1"/>
          </p:cNvSpPr>
          <p:nvPr/>
        </p:nvSpPr>
        <p:spPr bwMode="auto">
          <a:xfrm>
            <a:off x="827088" y="5445125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669" name="WordArt 21"/>
          <p:cNvSpPr>
            <a:spLocks noChangeArrowheads="1" noChangeShapeType="1" noTextEdit="1"/>
          </p:cNvSpPr>
          <p:nvPr/>
        </p:nvSpPr>
        <p:spPr bwMode="auto">
          <a:xfrm>
            <a:off x="1258888" y="5445125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3995738" y="5589588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671" name="WordArt 23"/>
          <p:cNvSpPr>
            <a:spLocks noChangeArrowheads="1" noChangeShapeType="1" noTextEdit="1"/>
          </p:cNvSpPr>
          <p:nvPr/>
        </p:nvSpPr>
        <p:spPr bwMode="auto">
          <a:xfrm>
            <a:off x="4284663" y="5589588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672" name="WordArt 24"/>
          <p:cNvSpPr>
            <a:spLocks noChangeArrowheads="1" noChangeShapeType="1" noTextEdit="1"/>
          </p:cNvSpPr>
          <p:nvPr/>
        </p:nvSpPr>
        <p:spPr bwMode="auto">
          <a:xfrm>
            <a:off x="3563938" y="5589588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5" name="Стрелка влево 24">
            <a:hlinkClick r:id="rId2" action="ppaction://hlinksldjump"/>
          </p:cNvPr>
          <p:cNvSpPr/>
          <p:nvPr/>
        </p:nvSpPr>
        <p:spPr>
          <a:xfrm>
            <a:off x="6072198" y="5715016"/>
            <a:ext cx="1928826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animBg="1"/>
      <p:bldP spid="27663" grpId="0" animBg="1"/>
      <p:bldP spid="27664" grpId="0" animBg="1"/>
      <p:bldP spid="27665" grpId="0" animBg="1"/>
      <p:bldP spid="27666" grpId="0" animBg="1"/>
      <p:bldP spid="27667" grpId="0" animBg="1"/>
      <p:bldP spid="27668" grpId="0" animBg="1"/>
      <p:bldP spid="27669" grpId="0" animBg="1"/>
      <p:bldP spid="27670" grpId="0" animBg="1"/>
      <p:bldP spid="27671" grpId="0" animBg="1"/>
      <p:bldP spid="276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/>
            <a:r>
              <a:rPr lang="ru-RU" dirty="0" smtClean="0">
                <a:latin typeface="Arial" pitchFamily="34" charset="0"/>
              </a:rPr>
              <a:t>            </a:t>
            </a: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Алгебра</a:t>
            </a:r>
            <a:r>
              <a:rPr lang="ru-RU" dirty="0" smtClean="0">
                <a:latin typeface="Arial" pitchFamily="34" charset="0"/>
              </a:rPr>
              <a:t>          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8362950" cy="50006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Построить график функции</a:t>
            </a:r>
          </a:p>
          <a:p>
            <a:pPr>
              <a:buFont typeface="Arial" pitchFamily="34" charset="0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При каких значениях аргумента</a:t>
            </a:r>
          </a:p>
          <a:p>
            <a:pPr>
              <a:buFont typeface="Arial" pitchFamily="34" charset="0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выполняется неравенство у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&gt;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3?</a:t>
            </a:r>
          </a:p>
          <a:p>
            <a:pPr>
              <a:buFont typeface="Arial" pitchFamily="34" charset="0"/>
              <a:buNone/>
            </a:pPr>
            <a:r>
              <a:rPr lang="ru-RU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Решение.</a:t>
            </a:r>
          </a:p>
          <a:p>
            <a:pPr>
              <a:buFont typeface="Arial" pitchFamily="34" charset="0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Упростим функцию </a:t>
            </a:r>
          </a:p>
          <a:p>
            <a:pPr>
              <a:buFont typeface="Arial" pitchFamily="34" charset="0"/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 = х+3 – это прямая. Построим её.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799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3924300" y="3068638"/>
          <a:ext cx="1871663" cy="996950"/>
        </p:xfrm>
        <a:graphic>
          <a:graphicData uri="http://schemas.openxmlformats.org/presentationml/2006/ole">
            <p:oleObj spid="_x0000_s145410" name="Формула" r:id="rId4" imgW="787320" imgH="419040" progId="Equation.3">
              <p:embed/>
            </p:oleObj>
          </a:graphicData>
        </a:graphic>
      </p:graphicFrame>
      <p:pic>
        <p:nvPicPr>
          <p:cNvPr id="33796" name="Рисунок 8" descr="bm-quiz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15843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6300788" y="908050"/>
          <a:ext cx="2016125" cy="1214438"/>
        </p:xfrm>
        <a:graphic>
          <a:graphicData uri="http://schemas.openxmlformats.org/presentationml/2006/ole">
            <p:oleObj spid="_x0000_s145411" name="Формула" r:id="rId6" imgW="698500" imgH="419100" progId="Equation.3">
              <p:embed/>
            </p:oleObj>
          </a:graphicData>
        </a:graphic>
      </p:graphicFrame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5867400" y="3141663"/>
          <a:ext cx="2735263" cy="1008062"/>
        </p:xfrm>
        <a:graphic>
          <a:graphicData uri="http://schemas.openxmlformats.org/presentationml/2006/ole">
            <p:oleObj spid="_x0000_s145412" name="Формула" r:id="rId7" imgW="1308100" imgH="419100" progId="Equation.3">
              <p:embed/>
            </p:oleObj>
          </a:graphicData>
        </a:graphic>
      </p:graphicFrame>
      <p:graphicFrame>
        <p:nvGraphicFramePr>
          <p:cNvPr id="33823" name="Group 31"/>
          <p:cNvGraphicFramePr>
            <a:graphicFrameLocks noGrp="1"/>
          </p:cNvGraphicFramePr>
          <p:nvPr>
            <p:ph sz="quarter" idx="3"/>
          </p:nvPr>
        </p:nvGraphicFramePr>
        <p:xfrm>
          <a:off x="1908175" y="4868863"/>
          <a:ext cx="2665413" cy="103632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5163"/>
                <a:gridCol w="666750"/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7267604" cy="13230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EC28C7"/>
                </a:solidFill>
                <a:latin typeface="Monotype Corsiva" pitchFamily="66" charset="0"/>
              </a:rPr>
              <a:t>Информационно-коммуникационные технологии.</a:t>
            </a:r>
            <a:endParaRPr lang="ru-RU" dirty="0">
              <a:solidFill>
                <a:srgbClr val="EC28C7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Презентация к уроку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286512" y="5429264"/>
            <a:ext cx="2214578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artoon-Clipart-Free-06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000372"/>
            <a:ext cx="2981325" cy="333375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smtClean="0"/>
              <a:t>продолжение</a:t>
            </a:r>
          </a:p>
        </p:txBody>
      </p:sp>
      <p:sp>
        <p:nvSpPr>
          <p:cNvPr id="52234" name="Rectangle 10"/>
          <p:cNvSpPr>
            <a:spLocks noGrp="1"/>
          </p:cNvSpPr>
          <p:nvPr>
            <p:ph type="body" sz="half" idx="2"/>
          </p:nvPr>
        </p:nvSpPr>
        <p:spPr>
          <a:xfrm>
            <a:off x="5292725" y="476250"/>
            <a:ext cx="3394075" cy="564991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/>
              <a:t>Вспоминаем, что данная функция имеет вид:</a:t>
            </a:r>
          </a:p>
          <a:p>
            <a:pPr>
              <a:buFont typeface="Arial" pitchFamily="34" charset="0"/>
              <a:buNone/>
            </a:pPr>
            <a:endParaRPr lang="ru-RU" sz="2800" smtClean="0"/>
          </a:p>
          <a:p>
            <a:pPr>
              <a:buFont typeface="Arial" pitchFamily="34" charset="0"/>
              <a:buNone/>
            </a:pPr>
            <a:endParaRPr lang="ru-RU" sz="2800" smtClean="0"/>
          </a:p>
          <a:p>
            <a:pPr>
              <a:buFont typeface="Arial" pitchFamily="34" charset="0"/>
              <a:buNone/>
            </a:pPr>
            <a:endParaRPr lang="ru-RU" sz="800" smtClean="0"/>
          </a:p>
          <a:p>
            <a:pPr>
              <a:buFont typeface="Arial" pitchFamily="34" charset="0"/>
              <a:buNone/>
            </a:pPr>
            <a:r>
              <a:rPr lang="ru-RU" sz="2800" smtClean="0"/>
              <a:t>Значит  (х – 3)≠0, т.е.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  х≠3 и у≠6.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Неравенство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 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3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  выполняется при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    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х€ (0;3)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(3;+∞)</a:t>
            </a: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250825" y="476250"/>
          <a:ext cx="4968875" cy="4884738"/>
        </p:xfrm>
        <a:graphic>
          <a:graphicData uri="http://schemas.openxmlformats.org/presentationml/2006/ole">
            <p:oleObj spid="_x0000_s146434" name="GraphC" r:id="rId4" imgW="4762500" imgH="3457575" progId="">
              <p:embed/>
            </p:oleObj>
          </a:graphicData>
        </a:graphic>
      </p:graphicFrame>
      <p:sp>
        <p:nvSpPr>
          <p:cNvPr id="52235" name="Line 11"/>
          <p:cNvSpPr>
            <a:spLocks noChangeShapeType="1"/>
          </p:cNvSpPr>
          <p:nvPr/>
        </p:nvSpPr>
        <p:spPr bwMode="auto">
          <a:xfrm flipV="1">
            <a:off x="1547813" y="765175"/>
            <a:ext cx="2303462" cy="33115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2236" name="Object 12"/>
          <p:cNvGraphicFramePr>
            <a:graphicFrameLocks noChangeAspect="1"/>
          </p:cNvGraphicFramePr>
          <p:nvPr>
            <p:ph sz="half" idx="1"/>
          </p:nvPr>
        </p:nvGraphicFramePr>
        <p:xfrm>
          <a:off x="6227763" y="1916113"/>
          <a:ext cx="1728787" cy="1036637"/>
        </p:xfrm>
        <a:graphic>
          <a:graphicData uri="http://schemas.openxmlformats.org/presentationml/2006/ole">
            <p:oleObj spid="_x0000_s146435" name="Формула" r:id="rId5" imgW="698500" imgH="419100" progId="Equation.3">
              <p:embed/>
            </p:oleObj>
          </a:graphicData>
        </a:graphic>
      </p:graphicFrame>
      <p:sp>
        <p:nvSpPr>
          <p:cNvPr id="52238" name="Line 14"/>
          <p:cNvSpPr>
            <a:spLocks noChangeShapeType="1"/>
          </p:cNvSpPr>
          <p:nvPr/>
        </p:nvSpPr>
        <p:spPr bwMode="auto">
          <a:xfrm flipV="1">
            <a:off x="3348038" y="1484313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9" name="Oval 15"/>
          <p:cNvSpPr>
            <a:spLocks noChangeArrowheads="1"/>
          </p:cNvSpPr>
          <p:nvPr/>
        </p:nvSpPr>
        <p:spPr bwMode="auto">
          <a:xfrm>
            <a:off x="3276600" y="1484313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3276600" y="3141663"/>
            <a:ext cx="144463" cy="1444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V="1">
            <a:off x="2771775" y="765175"/>
            <a:ext cx="1079500" cy="15113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2771775" y="3141663"/>
            <a:ext cx="5048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3419475" y="3141663"/>
            <a:ext cx="15128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3419475" y="1268413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(3;6)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2268538" y="5661025"/>
            <a:ext cx="5111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3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Ответ:</a:t>
            </a:r>
            <a:r>
              <a:rPr lang="ru-RU" sz="3200" b="1"/>
              <a:t> </a:t>
            </a: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(0;3)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(3;+∞)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 animBg="1"/>
      <p:bldP spid="52238" grpId="0" animBg="1"/>
      <p:bldP spid="52239" grpId="0" animBg="1"/>
      <p:bldP spid="52240" grpId="0" animBg="1"/>
      <p:bldP spid="52241" grpId="0" animBg="1"/>
      <p:bldP spid="52242" grpId="0" animBg="1"/>
      <p:bldP spid="522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ФГОС СОО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10, 11 </a:t>
            </a:r>
            <a:r>
              <a:rPr lang="ru-RU" sz="3200" b="1" dirty="0" smtClean="0">
                <a:solidFill>
                  <a:srgbClr val="C00000"/>
                </a:solidFill>
              </a:rPr>
              <a:t>класс </a:t>
            </a:r>
          </a:p>
          <a:p>
            <a:r>
              <a:rPr lang="ru-RU" sz="2800" dirty="0" smtClean="0"/>
              <a:t>(УНИ, ГУМ и ЕСТ профиль) – базовый уровень изучения математики.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3 часа – алгебра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1,5 часа - геометрия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10, 11 </a:t>
            </a:r>
            <a:r>
              <a:rPr lang="ru-RU" sz="3200" b="1" dirty="0" smtClean="0">
                <a:solidFill>
                  <a:srgbClr val="C00000"/>
                </a:solidFill>
              </a:rPr>
              <a:t>класс</a:t>
            </a:r>
          </a:p>
          <a:p>
            <a:r>
              <a:rPr lang="ru-RU" sz="2800" dirty="0" smtClean="0"/>
              <a:t>(технологический профиль) – углубленный уровень изучения математики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5 часов – алгебра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 часа - геометрия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ФГОС СОО</a:t>
            </a:r>
            <a:br>
              <a:rPr lang="ru-RU" dirty="0" smtClean="0"/>
            </a:br>
            <a:r>
              <a:rPr lang="ru-RU" dirty="0" smtClean="0"/>
              <a:t>внеурочная занятость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3230" cy="45259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10Б класс</a:t>
            </a:r>
          </a:p>
          <a:p>
            <a:r>
              <a:rPr lang="ru-RU" dirty="0" smtClean="0"/>
              <a:t>Элективный курс «Методы решения олимпиадных задач» - 1ч в неделю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00430" y="1600200"/>
            <a:ext cx="518637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10А класс</a:t>
            </a:r>
          </a:p>
          <a:p>
            <a:r>
              <a:rPr lang="ru-RU" dirty="0" smtClean="0"/>
              <a:t>Элективный курс «Методы решения олимпиадных задач» - 1,5ч </a:t>
            </a:r>
            <a:r>
              <a:rPr lang="ru-RU" dirty="0" err="1" smtClean="0"/>
              <a:t>внеделю</a:t>
            </a:r>
            <a:endParaRPr lang="ru-RU" dirty="0" smtClean="0"/>
          </a:p>
          <a:p>
            <a:r>
              <a:rPr lang="ru-RU" dirty="0" err="1" smtClean="0"/>
              <a:t>Внеур</a:t>
            </a:r>
            <a:r>
              <a:rPr lang="ru-RU" dirty="0" smtClean="0"/>
              <a:t>. </a:t>
            </a:r>
            <a:r>
              <a:rPr lang="ru-RU" dirty="0" err="1" smtClean="0"/>
              <a:t>деят</a:t>
            </a:r>
            <a:r>
              <a:rPr lang="ru-RU" dirty="0" smtClean="0"/>
              <a:t>. «Технология учебно-исследовательской и проектной деятельности» - 1ч в неделю</a:t>
            </a:r>
          </a:p>
          <a:p>
            <a:r>
              <a:rPr lang="ru-RU" dirty="0" err="1" smtClean="0"/>
              <a:t>Внеур</a:t>
            </a:r>
            <a:r>
              <a:rPr lang="ru-RU" dirty="0" smtClean="0"/>
              <a:t>. </a:t>
            </a:r>
            <a:r>
              <a:rPr lang="ru-RU" dirty="0" err="1" smtClean="0"/>
              <a:t>деят</a:t>
            </a:r>
            <a:r>
              <a:rPr lang="ru-RU" dirty="0" smtClean="0"/>
              <a:t>. «Геометрические задачи на экзаменах» - 1ч в неделю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ФГОС СОО внеурочная занятость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Темы проектно-исследовательских работ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11 </a:t>
            </a:r>
            <a:r>
              <a:rPr lang="ru-RU" sz="3200" b="1" dirty="0" smtClean="0">
                <a:solidFill>
                  <a:srgbClr val="C00000"/>
                </a:solidFill>
              </a:rPr>
              <a:t>класс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Великое искусство и жизнь </a:t>
            </a:r>
            <a:r>
              <a:rPr lang="ru-RU" dirty="0" err="1" smtClean="0"/>
              <a:t>Джероламо</a:t>
            </a:r>
            <a:r>
              <a:rPr lang="ru-RU" dirty="0" smtClean="0"/>
              <a:t> </a:t>
            </a:r>
            <a:r>
              <a:rPr lang="ru-RU" dirty="0" err="1" smtClean="0"/>
              <a:t>Кардано</a:t>
            </a:r>
            <a:endParaRPr lang="ru-RU" dirty="0" smtClean="0"/>
          </a:p>
          <a:p>
            <a:r>
              <a:rPr lang="ru-RU" dirty="0" smtClean="0"/>
              <a:t>Геометрические модели в естествознании</a:t>
            </a:r>
          </a:p>
          <a:p>
            <a:r>
              <a:rPr lang="ru-RU" dirty="0" smtClean="0"/>
              <a:t>Графический подход к решению некоторых тригонометрических уравнений</a:t>
            </a:r>
          </a:p>
          <a:p>
            <a:r>
              <a:rPr lang="ru-RU" dirty="0" err="1" smtClean="0"/>
              <a:t>Диофантовы</a:t>
            </a:r>
            <a:r>
              <a:rPr lang="ru-RU" dirty="0" smtClean="0"/>
              <a:t> уравнения</a:t>
            </a:r>
          </a:p>
          <a:p>
            <a:r>
              <a:rPr lang="ru-RU" dirty="0" smtClean="0"/>
              <a:t>Загадки пирамиды</a:t>
            </a:r>
          </a:p>
          <a:p>
            <a:r>
              <a:rPr lang="ru-RU" dirty="0" smtClean="0"/>
              <a:t>Иррациональные алгебраические задачи</a:t>
            </a:r>
          </a:p>
          <a:p>
            <a:r>
              <a:rPr lang="ru-RU" dirty="0" smtClean="0"/>
              <a:t>Красивые задачи в математике</a:t>
            </a:r>
          </a:p>
          <a:p>
            <a:r>
              <a:rPr lang="ru-RU" dirty="0" smtClean="0"/>
              <a:t>К неравенству </a:t>
            </a:r>
            <a:r>
              <a:rPr lang="ru-RU" dirty="0" err="1" smtClean="0"/>
              <a:t>Митриновича</a:t>
            </a:r>
            <a:endParaRPr lang="ru-RU" dirty="0" smtClean="0"/>
          </a:p>
          <a:p>
            <a:r>
              <a:rPr lang="ru-RU" dirty="0" smtClean="0"/>
              <a:t>Комплексные и гиперкомплексные числа</a:t>
            </a:r>
          </a:p>
          <a:p>
            <a:r>
              <a:rPr lang="ru-RU" dirty="0" smtClean="0"/>
              <a:t>Нестандартные способы решения тригонометрических уравнений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ФГОС СОО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УМК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8115328" cy="550072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/>
              <a:t>Базовый уровень, алгебра</a:t>
            </a:r>
          </a:p>
          <a:p>
            <a:pPr lvl="0"/>
            <a:r>
              <a:rPr lang="ru-RU" dirty="0" smtClean="0"/>
              <a:t>Математика: алгебра и начала математического анализа, геометрия. Алгебра и начала математического анализа. 10-11 класс. Учебник для общеобразовательных организаций (базовый уровень). В 2ч./ А.Г. Мордкович, П.В. </a:t>
            </a:r>
            <a:r>
              <a:rPr lang="ru-RU" dirty="0" err="1" smtClean="0"/>
              <a:t>Семёнов.-М</a:t>
            </a:r>
            <a:r>
              <a:rPr lang="ru-RU" dirty="0" smtClean="0"/>
              <a:t>.: Мнемозина, 2018</a:t>
            </a:r>
          </a:p>
          <a:p>
            <a:pPr lvl="0"/>
            <a:r>
              <a:rPr lang="ru-RU" dirty="0" smtClean="0"/>
              <a:t>Математика: алгебра и начала математического анализа, геометрия. Алгебра и начала математического анализа. 10-11 класс. (базовый уровень): методическое пособие для учителя/ А.Г. Мордкович, П.В. </a:t>
            </a:r>
            <a:r>
              <a:rPr lang="ru-RU" dirty="0" err="1" smtClean="0"/>
              <a:t>Семёнов.-М</a:t>
            </a:r>
            <a:r>
              <a:rPr lang="ru-RU" dirty="0" smtClean="0"/>
              <a:t>.: Мнемозина, 2018</a:t>
            </a:r>
          </a:p>
          <a:p>
            <a:pPr lvl="0"/>
            <a:r>
              <a:rPr lang="ru-RU" dirty="0" smtClean="0"/>
              <a:t>Математика: алгебра и начала математического анализа, геометрия. Алгебра и начала математического анализа. 10 класс. Самостоятельные работы для учащихся общеобразовательных организаций (базовый уровень)./Л.А.Александрова; под ред. А.Г </a:t>
            </a:r>
            <a:r>
              <a:rPr lang="ru-RU" dirty="0" err="1" smtClean="0"/>
              <a:t>Мордковича.-М</a:t>
            </a:r>
            <a:r>
              <a:rPr lang="ru-RU" dirty="0" smtClean="0"/>
              <a:t>.: Мнемозина, 2018</a:t>
            </a:r>
          </a:p>
          <a:p>
            <a:pPr lvl="0"/>
            <a:r>
              <a:rPr lang="ru-RU" dirty="0" smtClean="0"/>
              <a:t>Математика: алгебра и начала математического анализа, геометрия. Алгебра и начала математического анализа. 10 класс. Контрольные работы для учащихся общеобразовательных организаций (базовый уровень)./В.И </a:t>
            </a:r>
            <a:r>
              <a:rPr lang="ru-RU" dirty="0" err="1" smtClean="0"/>
              <a:t>Глизбург</a:t>
            </a:r>
            <a:r>
              <a:rPr lang="ru-RU" dirty="0" smtClean="0"/>
              <a:t>; под ред. А.Г </a:t>
            </a:r>
            <a:r>
              <a:rPr lang="ru-RU" dirty="0" err="1" smtClean="0"/>
              <a:t>Мордковича.-М</a:t>
            </a:r>
            <a:r>
              <a:rPr lang="ru-RU" dirty="0" smtClean="0"/>
              <a:t>.: Мнемозина, 2018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ФГОС СОО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УМК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Базовый и углубленный уровни, геометрия</a:t>
            </a:r>
          </a:p>
          <a:p>
            <a:pPr lvl="0"/>
            <a:r>
              <a:rPr lang="ru-RU" dirty="0" err="1" smtClean="0"/>
              <a:t>Атанасян</a:t>
            </a:r>
            <a:r>
              <a:rPr lang="ru-RU" dirty="0" smtClean="0"/>
              <a:t> Л.С., Бутузов В.Ф., Кадомцев С.Б. и др. Геометрия 10-11 классы. Базовый и профильный уровни.- М.: Просвещение, 2018</a:t>
            </a:r>
          </a:p>
          <a:p>
            <a:pPr lvl="0"/>
            <a:r>
              <a:rPr lang="ru-RU" dirty="0" smtClean="0"/>
              <a:t>Авторская программа Л.С. </a:t>
            </a:r>
            <a:r>
              <a:rPr lang="ru-RU" dirty="0" err="1" smtClean="0"/>
              <a:t>Атанасяна</a:t>
            </a:r>
            <a:r>
              <a:rPr lang="ru-RU" dirty="0" smtClean="0"/>
              <a:t> Геометрия. Сборник примерных рабочих программ. 10-11 классы: учеб. пособие для </a:t>
            </a:r>
            <a:r>
              <a:rPr lang="ru-RU" dirty="0" err="1" smtClean="0"/>
              <a:t>общеобразоват</a:t>
            </a:r>
            <a:r>
              <a:rPr lang="ru-RU" dirty="0" smtClean="0"/>
              <a:t>. организаций: базовый и </a:t>
            </a:r>
            <a:r>
              <a:rPr lang="ru-RU" dirty="0" err="1" smtClean="0"/>
              <a:t>углубл</a:t>
            </a:r>
            <a:r>
              <a:rPr lang="ru-RU" dirty="0" smtClean="0"/>
              <a:t>. уровни/сост. Т.А. </a:t>
            </a:r>
            <a:r>
              <a:rPr lang="ru-RU" dirty="0" err="1" smtClean="0"/>
              <a:t>Бурмистрова</a:t>
            </a:r>
            <a:r>
              <a:rPr lang="ru-RU" dirty="0" smtClean="0"/>
              <a:t>.- М.: Просвещение, 2019</a:t>
            </a:r>
          </a:p>
          <a:p>
            <a:pPr lvl="0"/>
            <a:r>
              <a:rPr lang="ru-RU" dirty="0" smtClean="0"/>
              <a:t>Саакян С.М., Бутузов В.Ф. Изучение геометрии в 10-11 классах</a:t>
            </a:r>
            <a:r>
              <a:rPr lang="ru-RU" b="1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Зив Б.Г. Геометрия. Дидактические материалы. 10 класс. Базовый и профильный уровни.- М.: Просвещение, 2019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ФГОС СОО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УМК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8786874" cy="52864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/>
              <a:t>Углубленный уровень, алгебра</a:t>
            </a:r>
          </a:p>
          <a:p>
            <a:pPr lvl="0"/>
            <a:r>
              <a:rPr lang="ru-RU" dirty="0" smtClean="0"/>
              <a:t>Математика: алгебра и начала математического анализа, геометрия. Алгебра и начала математического анализа. 10 класс. Учебник для общеобразовательных организаций (базовый и углубленный уровни). В 2ч./ А.Г. Мордкович, П.В. </a:t>
            </a:r>
            <a:r>
              <a:rPr lang="ru-RU" dirty="0" err="1" smtClean="0"/>
              <a:t>Семёнов.-М</a:t>
            </a:r>
            <a:r>
              <a:rPr lang="ru-RU" dirty="0" smtClean="0"/>
              <a:t>.: Мнемозина, 2018</a:t>
            </a:r>
          </a:p>
          <a:p>
            <a:pPr lvl="0"/>
            <a:r>
              <a:rPr lang="ru-RU" dirty="0" smtClean="0"/>
              <a:t>Математика: алгебра и начала математического анализа, геометрия. Алгебра и начала математического анализа. 10 класс. (базовый и углубленный уровни): методическое пособие для учителя/ А.Г. Мордкович, П.В. </a:t>
            </a:r>
            <a:r>
              <a:rPr lang="ru-RU" dirty="0" err="1" smtClean="0"/>
              <a:t>Семёнов.-М</a:t>
            </a:r>
            <a:r>
              <a:rPr lang="ru-RU" dirty="0" smtClean="0"/>
              <a:t>.: Мнемозина, 2018</a:t>
            </a:r>
          </a:p>
          <a:p>
            <a:pPr lvl="0"/>
            <a:r>
              <a:rPr lang="ru-RU" dirty="0" smtClean="0"/>
              <a:t>Математика: алгебра и начала математического анализа, геометрия. Алгебра и начала математического анализа. 10 класс. Самостоятельные работы для учащихся общеобразовательных организаций (базовый и углубленный уровни)./Л.А.Александрова; под ред. А.Г </a:t>
            </a:r>
            <a:r>
              <a:rPr lang="ru-RU" dirty="0" err="1" smtClean="0"/>
              <a:t>Мордковича.-М</a:t>
            </a:r>
            <a:r>
              <a:rPr lang="ru-RU" dirty="0" smtClean="0"/>
              <a:t>.: Мнемозина, 2018</a:t>
            </a:r>
          </a:p>
          <a:p>
            <a:pPr lvl="0"/>
            <a:r>
              <a:rPr lang="ru-RU" dirty="0" smtClean="0"/>
              <a:t>Математика: алгебра и начала математического анализа, геометрия. Алгебра и начала математического анализа. 10 класс. Контрольные работы для учащихся общеобразовательных организаций (базовый и углубленный уровни)./В.И </a:t>
            </a:r>
            <a:r>
              <a:rPr lang="ru-RU" dirty="0" err="1" smtClean="0"/>
              <a:t>Глизбург</a:t>
            </a:r>
            <a:r>
              <a:rPr lang="ru-RU" dirty="0" smtClean="0"/>
              <a:t>; под ред. А.Г </a:t>
            </a:r>
            <a:r>
              <a:rPr lang="ru-RU" dirty="0" err="1" smtClean="0"/>
              <a:t>Мордковича.-М</a:t>
            </a:r>
            <a:r>
              <a:rPr lang="ru-RU" dirty="0" smtClean="0"/>
              <a:t>.: Мнемозина, 2018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ФГОС СОО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Изменения в программе по геометрии!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11 класс ФК ГОС</a:t>
            </a:r>
          </a:p>
          <a:p>
            <a:r>
              <a:rPr lang="ru-RU" dirty="0" smtClean="0"/>
              <a:t>1. Векторы в пространстве</a:t>
            </a:r>
          </a:p>
          <a:p>
            <a:r>
              <a:rPr lang="ru-RU" dirty="0" smtClean="0"/>
              <a:t>2. Метод координат в пространстве</a:t>
            </a:r>
          </a:p>
          <a:p>
            <a:r>
              <a:rPr lang="ru-RU" dirty="0" smtClean="0"/>
              <a:t>3. Цилиндр, конус и шар</a:t>
            </a:r>
          </a:p>
          <a:p>
            <a:r>
              <a:rPr lang="ru-RU" dirty="0" smtClean="0"/>
              <a:t>4. Объёмы тел</a:t>
            </a:r>
          </a:p>
          <a:p>
            <a:r>
              <a:rPr lang="ru-RU" dirty="0" smtClean="0"/>
              <a:t>5. Повторение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11 класс ФГОС</a:t>
            </a:r>
          </a:p>
          <a:p>
            <a:r>
              <a:rPr lang="ru-RU" dirty="0" smtClean="0"/>
              <a:t>1. Цилиндр, конус и шар</a:t>
            </a:r>
          </a:p>
          <a:p>
            <a:r>
              <a:rPr lang="ru-RU" dirty="0" smtClean="0"/>
              <a:t>2. Объёмы тел</a:t>
            </a:r>
          </a:p>
          <a:p>
            <a:r>
              <a:rPr lang="ru-RU" dirty="0" smtClean="0"/>
              <a:t>3. Векторы в пространстве</a:t>
            </a:r>
          </a:p>
          <a:p>
            <a:r>
              <a:rPr lang="ru-RU" dirty="0" smtClean="0"/>
              <a:t>4. Метод координат в пространстве. Движения</a:t>
            </a:r>
          </a:p>
          <a:p>
            <a:r>
              <a:rPr lang="ru-RU" dirty="0" smtClean="0"/>
              <a:t>5. Повторение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1214422"/>
            <a:ext cx="61786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  <a:b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animashki-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143248"/>
            <a:ext cx="3248025" cy="34480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785794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  </a:t>
            </a:r>
            <a:r>
              <a:rPr lang="ru-RU" sz="2400" b="1" i="1" dirty="0" smtClean="0">
                <a:solidFill>
                  <a:srgbClr val="FF0000"/>
                </a:solidFill>
              </a:rPr>
              <a:t>Критическое мышление</a:t>
            </a:r>
            <a:r>
              <a:rPr lang="ru-RU" b="1" i="1" dirty="0" smtClean="0"/>
              <a:t>– это способность анализировать информацию с помощью логики и личностно-психологического подхода, с тем, чтобы применять полученные результаты как к стандартным, так и нестандартным ситуациям, вопросам и проблемам. Этому процессу присуща открытость новым идеям.</a:t>
            </a:r>
            <a:endParaRPr lang="ru-RU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786578" y="5857892"/>
            <a:ext cx="1857388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как-задавать-вопросы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571744"/>
            <a:ext cx="4314825" cy="36385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829576" cy="100013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Gabriola" pitchFamily="82" charset="0"/>
                <a:cs typeface="FreesiaUPC" pitchFamily="34" charset="-34"/>
              </a:rPr>
              <a:t>Подборка  развивающих задач с использованием эвристических приемов.</a:t>
            </a:r>
            <a:endParaRPr lang="ru-RU" sz="5400" b="1" dirty="0">
              <a:solidFill>
                <a:srgbClr val="FF0000"/>
              </a:solidFill>
              <a:latin typeface="Gabriola" pitchFamily="82" charset="0"/>
              <a:cs typeface="FreesiaUPC" pitchFamily="34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hlinkClick r:id="rId2" action="ppaction://hlinksldjump"/>
              </a:rPr>
              <a:t>Аналогия.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Исключение лишнего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6572264" y="5500702"/>
            <a:ext cx="2071702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mages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3643313"/>
            <a:ext cx="2786082" cy="27736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4546" y="6215082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hlinkClick r:id="rId2" action="ppaction://hlinksldjump"/>
              </a:rPr>
              <a:t>Игра как отдельный этап урока</a:t>
            </a:r>
            <a:endParaRPr lang="ru-RU" dirty="0" smtClean="0"/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hlinkClick r:id="rId3" action="ppaction://hlinkpres?slideindex=1&amp;slidetitle="/>
              </a:rPr>
              <a:t>Игра как отдельный урок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6500826" y="5643578"/>
            <a:ext cx="1928826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07236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Franklin Gothic Demi" pitchFamily="34" charset="0"/>
              </a:rPr>
              <a:t>Тема </a:t>
            </a:r>
            <a:r>
              <a:rPr lang="ru-RU" sz="2000" b="1" i="1" dirty="0" smtClean="0">
                <a:solidFill>
                  <a:srgbClr val="FF0000"/>
                </a:solidFill>
                <a:latin typeface="Franklin Gothic Demi" pitchFamily="34" charset="0"/>
              </a:rPr>
              <a:t>«Единицы измерения длин и площадей»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Заглавными буквами выделены три слова. Подумайте, как связаны первые два из них и укажите в списке а) - г) четвертое слово, которое точно так же связано с третьим: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Franklin Gothic Demi" pitchFamily="34" charset="0"/>
              </a:rPr>
              <a:t>САНТИМЕТР - МИЛЛИМЕТР, ГЕКТАР - ?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Franklin Gothic Demi" pitchFamily="34" charset="0"/>
              </a:rPr>
              <a:t>а)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километр, </a:t>
            </a:r>
            <a:r>
              <a:rPr lang="ru-RU" sz="2000" dirty="0" smtClean="0">
                <a:solidFill>
                  <a:srgbClr val="FF0000"/>
                </a:solidFill>
                <a:latin typeface="Franklin Gothic Demi" pitchFamily="34" charset="0"/>
              </a:rPr>
              <a:t>б)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квадратный дециметр, </a:t>
            </a:r>
            <a:r>
              <a:rPr lang="ru-RU" sz="2000" dirty="0" smtClean="0">
                <a:solidFill>
                  <a:srgbClr val="FF0000"/>
                </a:solidFill>
                <a:latin typeface="Franklin Gothic Demi" pitchFamily="34" charset="0"/>
              </a:rPr>
              <a:t>в)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площадь, </a:t>
            </a:r>
            <a:r>
              <a:rPr lang="ru-RU" sz="2000" dirty="0" smtClean="0">
                <a:solidFill>
                  <a:srgbClr val="FF0000"/>
                </a:solidFill>
                <a:latin typeface="Franklin Gothic Demi" pitchFamily="34" charset="0"/>
              </a:rPr>
              <a:t>г)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метр.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latin typeface="Franklin Gothic Demi" pitchFamily="34" charset="0"/>
            </a:endParaRPr>
          </a:p>
          <a:p>
            <a:r>
              <a:rPr lang="ru-RU" sz="2000" i="1" dirty="0" smtClean="0">
                <a:solidFill>
                  <a:srgbClr val="0070C0"/>
                </a:solidFill>
                <a:latin typeface="Franklin Gothic Demi" pitchFamily="34" charset="0"/>
              </a:rPr>
              <a:t>Тема </a:t>
            </a:r>
            <a:r>
              <a:rPr lang="ru-RU" sz="2000" b="1" i="1" dirty="0" smtClean="0">
                <a:solidFill>
                  <a:srgbClr val="0070C0"/>
                </a:solidFill>
                <a:latin typeface="Franklin Gothic Demi" pitchFamily="34" charset="0"/>
              </a:rPr>
              <a:t>«Куб. Прямоугольный параллелепипед».</a:t>
            </a:r>
            <a:endParaRPr lang="ru-RU" sz="2000" b="1" dirty="0" smtClean="0">
              <a:solidFill>
                <a:srgbClr val="0070C0"/>
              </a:solidFill>
              <a:latin typeface="Franklin Gothic Demi" pitchFamily="34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Заглавными буквами выделены три слова. Подумайте, как связаны первые два из них и укажите в списке а) - г) четвертое слово, которое точно так же связано с третьим: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Franklin Gothic Demi" pitchFamily="34" charset="0"/>
              </a:rPr>
              <a:t>КВАДРАТ - ПРЯМОУГОЛЬНИК, КУБ - ?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</a:rPr>
              <a:t>а) </a:t>
            </a:r>
            <a:r>
              <a:rPr lang="ru-RU" sz="2000" dirty="0" smtClean="0">
                <a:solidFill>
                  <a:srgbClr val="FF0000"/>
                </a:solidFill>
                <a:latin typeface="Franklin Gothic Demi" pitchFamily="34" charset="0"/>
              </a:rPr>
              <a:t>прямоугольный параллелепипед,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</a:rPr>
              <a:t> б) </a:t>
            </a:r>
            <a:r>
              <a:rPr lang="ru-RU" sz="2000" dirty="0" smtClean="0">
                <a:solidFill>
                  <a:srgbClr val="FF0000"/>
                </a:solidFill>
                <a:latin typeface="Franklin Gothic Demi" pitchFamily="34" charset="0"/>
              </a:rPr>
              <a:t>шар,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</a:rPr>
              <a:t>в) </a:t>
            </a:r>
            <a:r>
              <a:rPr lang="ru-RU" sz="2000" dirty="0" smtClean="0">
                <a:solidFill>
                  <a:srgbClr val="FF0000"/>
                </a:solidFill>
                <a:latin typeface="Franklin Gothic Demi" pitchFamily="34" charset="0"/>
              </a:rPr>
              <a:t>ромб,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</a:rPr>
              <a:t>г) </a:t>
            </a:r>
            <a:r>
              <a:rPr lang="ru-RU" sz="2000" dirty="0" smtClean="0">
                <a:solidFill>
                  <a:srgbClr val="FF0000"/>
                </a:solidFill>
                <a:latin typeface="Franklin Gothic Demi" pitchFamily="34" charset="0"/>
              </a:rPr>
              <a:t>пирамида.</a:t>
            </a:r>
          </a:p>
          <a:p>
            <a:endParaRPr lang="ru-RU" dirty="0">
              <a:latin typeface="Franklin Gothic Demi" pitchFamily="34" charset="0"/>
            </a:endParaRPr>
          </a:p>
        </p:txBody>
      </p:sp>
      <p:sp>
        <p:nvSpPr>
          <p:cNvPr id="9" name="Стрелка влево 8">
            <a:hlinkClick r:id="rId2" action="ppaction://hlinksldjump"/>
          </p:cNvPr>
          <p:cNvSpPr/>
          <p:nvPr/>
        </p:nvSpPr>
        <p:spPr>
          <a:xfrm>
            <a:off x="6215074" y="5500702"/>
            <a:ext cx="2071702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6357966" cy="553997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Тема </a:t>
            </a:r>
            <a:r>
              <a:rPr lang="ru-RU" sz="2800" b="1" i="1" dirty="0" smtClean="0">
                <a:solidFill>
                  <a:srgbClr val="002060"/>
                </a:solidFill>
              </a:rPr>
              <a:t>“Натуральные числа и действия над ними”.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Исключите лишнее слово: </a:t>
            </a:r>
            <a:r>
              <a:rPr lang="ru-RU" sz="2800" dirty="0" smtClean="0">
                <a:solidFill>
                  <a:srgbClr val="EC28C7"/>
                </a:solidFill>
              </a:rPr>
              <a:t>СУММА, РАЗНОСТЬ, МНОЖИТЕЛЬ, ЧАСТНОЕ.</a:t>
            </a: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Тема </a:t>
            </a:r>
            <a:r>
              <a:rPr lang="ru-RU" sz="2800" b="1" i="1" dirty="0" smtClean="0">
                <a:solidFill>
                  <a:srgbClr val="002060"/>
                </a:solidFill>
              </a:rPr>
              <a:t>“Делимость натуральных чисел”.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Исключите лишнее слово</a:t>
            </a:r>
            <a:r>
              <a:rPr lang="ru-RU" sz="2800" dirty="0" smtClean="0"/>
              <a:t>: </a:t>
            </a:r>
            <a:r>
              <a:rPr lang="ru-RU" sz="2800" dirty="0" smtClean="0">
                <a:solidFill>
                  <a:srgbClr val="EC28C7"/>
                </a:solidFill>
              </a:rPr>
              <a:t>ДЕВЯТЬ, ДВЕНАДЦАТЬ, ВОСЕМЬ, ПЯТНАДЦАТЬ.</a:t>
            </a:r>
          </a:p>
          <a:p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572264" y="5929330"/>
            <a:ext cx="1928826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3028229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FF"/>
                </a:solidFill>
              </a:rPr>
              <a:t>Игра «Дешифровщик»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6962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Во второй половине </a:t>
            </a:r>
            <a:r>
              <a:rPr lang="en-US" sz="2800" smtClean="0"/>
              <a:t>XVII</a:t>
            </a:r>
            <a:r>
              <a:rPr lang="ru-RU" sz="2800" smtClean="0"/>
              <a:t> века в Неаполе сложился жанр, который называется оперой-сериа, что в переводе означает «серьёзная опера». В отличии от комической, оперу сериа принято считать оперой солистов, в ней нет хора и балета.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Если вы верно решите уравнения и верно выбери те правильные ответы, то узнаете, как звали основателя жанра оперы-сериа.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utoUpdateAnimBg="0"/>
      <p:bldP spid="165891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885</TotalTime>
  <Words>1814</Words>
  <PresentationFormat>Экран (4:3)</PresentationFormat>
  <Paragraphs>289</Paragraphs>
  <Slides>38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Бумажная</vt:lpstr>
      <vt:lpstr>Трек</vt:lpstr>
      <vt:lpstr>Поток</vt:lpstr>
      <vt:lpstr>Тема Office</vt:lpstr>
      <vt:lpstr>Официальная</vt:lpstr>
      <vt:lpstr>Справедливость</vt:lpstr>
      <vt:lpstr>Аспект</vt:lpstr>
      <vt:lpstr>1_Поток</vt:lpstr>
      <vt:lpstr>Апекс</vt:lpstr>
      <vt:lpstr>Формула</vt:lpstr>
      <vt:lpstr>GraphC</vt:lpstr>
      <vt:lpstr>Слайд 1</vt:lpstr>
      <vt:lpstr>В условиях реализации требований ФГОС наиболее актуальными становятся технологии: </vt:lpstr>
      <vt:lpstr>Информационно-коммуникационные технологии.</vt:lpstr>
      <vt:lpstr>Слайд 4</vt:lpstr>
      <vt:lpstr>Подборка  развивающих задач с использованием эвристических приемов.</vt:lpstr>
      <vt:lpstr>Игровые технологии</vt:lpstr>
      <vt:lpstr>Слайд 7</vt:lpstr>
      <vt:lpstr>Слайд 8</vt:lpstr>
      <vt:lpstr>Игра «Дешифровщик»</vt:lpstr>
      <vt:lpstr>Слайд 10</vt:lpstr>
      <vt:lpstr>Ребусы</vt:lpstr>
      <vt:lpstr>Слайд 12</vt:lpstr>
      <vt:lpstr>Слайд 13</vt:lpstr>
      <vt:lpstr>Слайд 14</vt:lpstr>
      <vt:lpstr>Танграм-древняя китайская игра.</vt:lpstr>
      <vt:lpstr>Слайд 16</vt:lpstr>
      <vt:lpstr>8 классе при изучении темы «График функции y=ax²+bx+c»</vt:lpstr>
      <vt:lpstr>Слайд 18</vt:lpstr>
      <vt:lpstr>Найди определенный принцип в указанных трех числах первого круга и найди отсутствующее число во втором круге.</vt:lpstr>
      <vt:lpstr>Перед вами треугольник. Ваша задача: цифры 1,2,3,4,5,6,7,8,9 расставить по сторонам треугольника так , чтобы на каждой стороне было 4 цифры, сумма которых равна 20.Кто быстрее это сделает.</vt:lpstr>
      <vt:lpstr>Сосчитай. Считай всех подряд по порядку первый попугай, первый удав, второй попугай и т.д.</vt:lpstr>
      <vt:lpstr>Урок геометрии в 7 классе. Тема урока: «Сумма углов треугольника»</vt:lpstr>
      <vt:lpstr>Слайд 23</vt:lpstr>
      <vt:lpstr>По теме урока в 5 классе «Умножение десятичных дробей» Найди ошибку и объясни.      35,47*12=42,564;        123,2*20=2,4640;        0,13*302=392,6 </vt:lpstr>
      <vt:lpstr>Слайд 25</vt:lpstr>
      <vt:lpstr>Слайд 26</vt:lpstr>
      <vt:lpstr>               Известно что  </vt:lpstr>
      <vt:lpstr>Слайд 28</vt:lpstr>
      <vt:lpstr>            Алгебра          </vt:lpstr>
      <vt:lpstr>продолжение</vt:lpstr>
      <vt:lpstr>ФГОС СОО</vt:lpstr>
      <vt:lpstr>ФГОС СОО внеурочная занятость</vt:lpstr>
      <vt:lpstr>ФГОС СОО внеурочная занятость Темы проектно-исследовательских работ  11 класс</vt:lpstr>
      <vt:lpstr>ФГОС СОО УМК</vt:lpstr>
      <vt:lpstr>ФГОС СОО УМК</vt:lpstr>
      <vt:lpstr>ФГОС СОО УМК</vt:lpstr>
      <vt:lpstr>ФГОС СОО Изменения в программе по геометрии!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условиях реализации требований ФГОС наиболее актуальными становятся технологии:</dc:title>
  <dc:creator>Admin</dc:creator>
  <cp:lastModifiedBy>12</cp:lastModifiedBy>
  <cp:revision>80</cp:revision>
  <dcterms:created xsi:type="dcterms:W3CDTF">2015-04-20T09:38:54Z</dcterms:created>
  <dcterms:modified xsi:type="dcterms:W3CDTF">2021-03-31T10:19:28Z</dcterms:modified>
</cp:coreProperties>
</file>