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4" r:id="rId4"/>
    <p:sldId id="265" r:id="rId5"/>
    <p:sldId id="266" r:id="rId6"/>
    <p:sldId id="267" r:id="rId7"/>
    <p:sldId id="257" r:id="rId8"/>
    <p:sldId id="259" r:id="rId9"/>
    <p:sldId id="261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E33CD0-FFB3-43E4-A7C6-BE915E696C2D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69CDFE-A3D7-40A2-B338-6A9B9B95F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940444"/>
          </a:xfrm>
        </p:spPr>
        <p:txBody>
          <a:bodyPr/>
          <a:lstStyle/>
          <a:p>
            <a:r>
              <a:rPr lang="ru-RU" b="1" dirty="0" smtClean="0"/>
              <a:t>Из опыта работы с детьми с ОВЗ в начальной школе.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Родионова Любовь Викторовна, учитель начальных классов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МБОУ </a:t>
            </a:r>
            <a:r>
              <a:rPr lang="ru-RU" dirty="0" smtClean="0"/>
              <a:t>СОШ №3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г.Бийска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 descr="C:\Users\x2\Desktop\фотографии\фото 4 кл\P01-09-16_11.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71942"/>
            <a:ext cx="4071934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265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/>
              <a:t>Воспитательная работа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вовлекать в воспитательную работу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 </a:t>
            </a:r>
            <a:r>
              <a:rPr lang="ru-RU" sz="4000" dirty="0" smtClean="0"/>
              <a:t>призывать к участию в классных и школьных мероприятиях),во внеурочную деятельность</a:t>
            </a:r>
            <a:r>
              <a:rPr lang="ru-RU" sz="4000" b="1" dirty="0" smtClean="0"/>
              <a:t>, </a:t>
            </a:r>
            <a:r>
              <a:rPr lang="ru-RU" sz="4000" dirty="0" smtClean="0"/>
              <a:t>дополнительное образование.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pic>
        <p:nvPicPr>
          <p:cNvPr id="1026" name="Picture 2" descr="C:\Users\люба\Desktop\1634564656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571876"/>
            <a:ext cx="2286000" cy="3048000"/>
          </a:xfrm>
          <a:prstGeom prst="rect">
            <a:avLst/>
          </a:prstGeom>
          <a:noFill/>
        </p:spPr>
      </p:pic>
      <p:pic>
        <p:nvPicPr>
          <p:cNvPr id="1027" name="Picture 3" descr="C:\Users\люба\Desktop\фото\Мой 1в\16401873824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14818"/>
            <a:ext cx="2786082" cy="2190752"/>
          </a:xfrm>
          <a:prstGeom prst="rect">
            <a:avLst/>
          </a:prstGeom>
          <a:noFill/>
        </p:spPr>
      </p:pic>
      <p:pic>
        <p:nvPicPr>
          <p:cNvPr id="1028" name="Picture 4" descr="C:\Users\люба\Desktop\фото\Мой 1в\164018742246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8100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979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Работа с родителями</a:t>
            </a:r>
            <a:br>
              <a:rPr lang="ru-RU" sz="3100" b="1" dirty="0" smtClean="0"/>
            </a:br>
            <a:r>
              <a:rPr lang="ru-RU" sz="3100" dirty="0" smtClean="0"/>
              <a:t>Наиболее эффективными среди форм индивидуального воздействия считаю: совместное обсуждение с родителями хода и результатов коррекционной работы; анализ возможных причин незначительного продвижения в работе и совместная выработка рекомендаций по преодолению негативных тенденций в развитии ребенка; индивидуальные практикумы по обучению родителей совместным формам деятельности с ребенком, носящие коррекционную направленность.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155076"/>
          </a:xfrm>
        </p:spPr>
        <p:txBody>
          <a:bodyPr/>
          <a:lstStyle/>
          <a:p>
            <a:r>
              <a:rPr lang="ru-RU" b="1" dirty="0" smtClean="0"/>
              <a:t>Инклюзивное образование</a:t>
            </a:r>
            <a:r>
              <a:rPr lang="ru-RU" dirty="0" smtClean="0"/>
              <a:t> – это процесс совместного воспитания и обучения лиц с ОВЗ и нормально развивающихся сверстников.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3693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Целью инклюзивного образования</a:t>
            </a:r>
            <a:r>
              <a:rPr lang="ru-RU" dirty="0" smtClean="0"/>
              <a:t> является преодоление социальных, физиологических и психологических барьеров на пути приобщения ребенка с ОВЗ к общему образованию, введение  его в культуру, приобщение к жизни в социуме.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66437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Инклюзивное образование призвано решить следующие задачи: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1.</a:t>
            </a:r>
            <a:r>
              <a:rPr lang="ru-RU" sz="2800" dirty="0" smtClean="0"/>
              <a:t>Создание адаптивной образовательной среды.</a:t>
            </a:r>
            <a:br>
              <a:rPr lang="ru-RU" sz="2800" dirty="0" smtClean="0"/>
            </a:br>
            <a:r>
              <a:rPr lang="ru-RU" sz="2800" b="1" dirty="0" smtClean="0"/>
              <a:t>2.</a:t>
            </a:r>
            <a:r>
              <a:rPr lang="ru-RU" sz="2800" dirty="0" smtClean="0"/>
              <a:t>Обеспечение индивидуального педагогического подхода к ребенку с ОВЗ с учетом специфики и выраженности нарушения развития, социального опыта, индивидуальных и семейных ресурсов.</a:t>
            </a:r>
            <a:br>
              <a:rPr lang="ru-RU" sz="2800" dirty="0" smtClean="0"/>
            </a:br>
            <a:r>
              <a:rPr lang="ru-RU" sz="2800" b="1" dirty="0" smtClean="0"/>
              <a:t>3.</a:t>
            </a:r>
            <a:r>
              <a:rPr lang="ru-RU" sz="2800" dirty="0" smtClean="0"/>
              <a:t>Построение обучения особым образом – с выделением специальных задач, разделов содержания обучения, а также методов, приемов и средств достижения тех образовательных задач, которые в условиях нормы достигаются традиционными способами.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979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Ожидаемые результаты: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 Выход детей с ОВЗ из состояния изолированности от общества.</a:t>
            </a:r>
            <a:br>
              <a:rPr lang="ru-RU" sz="4000" dirty="0" smtClean="0"/>
            </a:br>
            <a:r>
              <a:rPr lang="ru-RU" sz="4000" dirty="0" smtClean="0"/>
              <a:t>2. Реализация конституционных прав детей с ОВЗ на образование в соответствии с их возможностями.</a:t>
            </a:r>
            <a:br>
              <a:rPr lang="ru-RU" sz="4000" dirty="0" smtClean="0"/>
            </a:br>
            <a:r>
              <a:rPr lang="ru-RU" sz="4000" dirty="0" smtClean="0"/>
              <a:t>3. Получение ими образования в соответствии с индивидуальными возможностями.</a:t>
            </a:r>
            <a:br>
              <a:rPr lang="ru-RU" sz="4000" dirty="0" smtClean="0"/>
            </a:br>
            <a:r>
              <a:rPr lang="ru-RU" sz="4000" dirty="0" smtClean="0"/>
              <a:t>4. Реализация себя в обществе.</a:t>
            </a:r>
            <a:br>
              <a:rPr lang="ru-RU" sz="4000" dirty="0" smtClean="0"/>
            </a:br>
            <a:r>
              <a:rPr lang="ru-RU" sz="4000" dirty="0" smtClean="0"/>
              <a:t>5. Повышение качества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629795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Индивидуальный учебный план и индивидуальная образовательная программа учащегося – ребенка с ОВЗ.</a:t>
            </a:r>
            <a:br>
              <a:rPr lang="ru-RU" sz="3600" dirty="0" smtClean="0"/>
            </a:br>
            <a:r>
              <a:rPr lang="ru-RU" sz="3600" dirty="0" smtClean="0"/>
              <a:t>2. Социальная реабилитация ребенка с ОВЗ в образовательном учреждении и вне </a:t>
            </a:r>
            <a:r>
              <a:rPr lang="ru-RU" sz="3600" dirty="0" smtClean="0"/>
              <a:t>него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smtClean="0"/>
              <a:t>3. Психолого-педагогический консилиум образовательного учреждения.</a:t>
            </a:r>
            <a:br>
              <a:rPr lang="ru-RU" sz="3600" dirty="0" smtClean="0"/>
            </a:br>
            <a:r>
              <a:rPr lang="ru-RU" sz="3600" dirty="0" smtClean="0"/>
              <a:t>4. Индивидуальная психолого-педагогическая карта развития ребенка с ОВЗ.</a:t>
            </a:r>
            <a:br>
              <a:rPr lang="ru-RU" sz="3600" dirty="0" smtClean="0"/>
            </a:br>
            <a:r>
              <a:rPr lang="ru-RU" sz="3600" dirty="0" smtClean="0"/>
              <a:t>5. </a:t>
            </a:r>
            <a:r>
              <a:rPr lang="ru-RU" sz="3600" dirty="0" err="1" smtClean="0"/>
              <a:t>Портфолио</a:t>
            </a:r>
            <a:r>
              <a:rPr lang="ru-RU" sz="3600" dirty="0" smtClean="0"/>
              <a:t> учащегося – ребенка с ОВЗ.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3693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Группа школьников с ОВЗ: </a:t>
            </a:r>
            <a:r>
              <a:rPr lang="ru-RU" sz="3200" dirty="0" smtClean="0"/>
              <a:t>с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нарушениями слуха, зрения, речи, опорно-двигательного аппарата, интеллекта, с выраженными расстройствами эмоционально-волевой сферы, с задержкой  и комплексными нарушениями развития, расстройствами </a:t>
            </a:r>
            <a:r>
              <a:rPr lang="ru-RU" sz="3200" dirty="0" err="1" smtClean="0"/>
              <a:t>аутического</a:t>
            </a:r>
            <a:r>
              <a:rPr lang="ru-RU" sz="3200" dirty="0" smtClean="0"/>
              <a:t> синдрома.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Picture 2" descr="C:\Users\x2\Desktop\фотографии\мой 3 класс\P25-02-16_13.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298" y="4500570"/>
            <a:ext cx="2071702" cy="2357430"/>
          </a:xfrm>
          <a:prstGeom prst="rect">
            <a:avLst/>
          </a:prstGeom>
          <a:noFill/>
        </p:spPr>
      </p:pic>
      <p:pic>
        <p:nvPicPr>
          <p:cNvPr id="4098" name="Picture 2" descr="C:\Users\люба\Desktop\фото\Мой 1в\16401880933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8100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6297952"/>
          </a:xfrm>
        </p:spPr>
        <p:txBody>
          <a:bodyPr/>
          <a:lstStyle/>
          <a:p>
            <a:r>
              <a:rPr lang="ru-RU" b="1" dirty="0" smtClean="0"/>
              <a:t>1.Деятельностный подход.</a:t>
            </a:r>
            <a:br>
              <a:rPr lang="ru-RU" b="1" dirty="0" smtClean="0"/>
            </a:br>
            <a:r>
              <a:rPr lang="ru-RU" b="1" dirty="0" smtClean="0"/>
              <a:t>2. Проблемное обучение.</a:t>
            </a:r>
            <a:br>
              <a:rPr lang="ru-RU" b="1" dirty="0" smtClean="0"/>
            </a:br>
            <a:r>
              <a:rPr lang="ru-RU" b="1" dirty="0" smtClean="0"/>
              <a:t>3.</a:t>
            </a:r>
            <a:r>
              <a:rPr lang="ru-RU" dirty="0" smtClean="0"/>
              <a:t> </a:t>
            </a:r>
            <a:r>
              <a:rPr lang="ru-RU" b="1" dirty="0" smtClean="0"/>
              <a:t>Коммуникативные навыки как условие социализации.</a:t>
            </a:r>
            <a:br>
              <a:rPr lang="ru-RU" b="1" dirty="0" smtClean="0"/>
            </a:br>
            <a:r>
              <a:rPr lang="ru-RU" b="1" dirty="0" smtClean="0"/>
              <a:t>4. Игровой компонент 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 descr="C:\Users\x2\Desktop\фотографии\фото 4 кл\P07-09-16_12.09[0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2928926" cy="2214554"/>
          </a:xfrm>
          <a:prstGeom prst="rect">
            <a:avLst/>
          </a:prstGeom>
          <a:noFill/>
        </p:spPr>
      </p:pic>
      <p:pic>
        <p:nvPicPr>
          <p:cNvPr id="2051" name="Picture 3" descr="C:\Users\люба\Desktop\фото\Мой 1в\16403318166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4071942"/>
            <a:ext cx="235746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2979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5.Совместное </a:t>
            </a:r>
            <a:r>
              <a:rPr lang="ru-RU" sz="3100" b="1" dirty="0" smtClean="0"/>
              <a:t>групповое </a:t>
            </a:r>
            <a:r>
              <a:rPr lang="ru-RU" sz="3100" b="1" dirty="0" smtClean="0"/>
              <a:t>обучение.</a:t>
            </a:r>
            <a:br>
              <a:rPr lang="ru-RU" sz="3100" b="1" dirty="0" smtClean="0"/>
            </a:br>
            <a:r>
              <a:rPr lang="ru-RU" sz="3100" b="1" dirty="0" smtClean="0"/>
              <a:t>6.</a:t>
            </a:r>
            <a:r>
              <a:rPr lang="ru-RU" sz="3100" dirty="0" smtClean="0"/>
              <a:t> </a:t>
            </a:r>
            <a:r>
              <a:rPr lang="ru-RU" sz="3100" b="1" dirty="0" smtClean="0"/>
              <a:t>Взаимное обучение </a:t>
            </a:r>
            <a:r>
              <a:rPr lang="ru-RU" sz="3100" b="1" dirty="0" smtClean="0"/>
              <a:t>сверстников. </a:t>
            </a:r>
            <a:br>
              <a:rPr lang="ru-RU" sz="3100" b="1" dirty="0" smtClean="0"/>
            </a:br>
            <a:r>
              <a:rPr lang="ru-RU" sz="3100" b="1" dirty="0" smtClean="0"/>
              <a:t>7.</a:t>
            </a:r>
            <a:r>
              <a:rPr lang="ru-RU" sz="3100" b="1" dirty="0" smtClean="0"/>
              <a:t> Дифференцированные индивидуальные </a:t>
            </a:r>
            <a:r>
              <a:rPr lang="ru-RU" sz="3100" b="1" dirty="0" smtClean="0"/>
              <a:t>задания.</a:t>
            </a:r>
            <a:br>
              <a:rPr lang="ru-RU" sz="3100" b="1" dirty="0" smtClean="0"/>
            </a:br>
            <a:r>
              <a:rPr lang="ru-RU" sz="3100" b="1" dirty="0" smtClean="0"/>
              <a:t>8.</a:t>
            </a:r>
            <a:r>
              <a:rPr lang="ru-RU" sz="3100" dirty="0" smtClean="0"/>
              <a:t> </a:t>
            </a:r>
            <a:r>
              <a:rPr lang="ru-RU" sz="3100" b="1" dirty="0" smtClean="0"/>
              <a:t> Задания на развитие психических процессов</a:t>
            </a:r>
            <a:r>
              <a:rPr lang="ru-RU" sz="3100" b="1" dirty="0" smtClean="0"/>
              <a:t>.</a:t>
            </a:r>
            <a:br>
              <a:rPr lang="ru-RU" sz="3100" b="1" dirty="0" smtClean="0"/>
            </a:br>
            <a:r>
              <a:rPr lang="ru-RU" sz="3100" b="1" dirty="0" smtClean="0"/>
              <a:t>9.</a:t>
            </a:r>
            <a:r>
              <a:rPr lang="ru-RU" sz="3100" b="1" dirty="0" smtClean="0"/>
              <a:t> Задания на развитие мелкой </a:t>
            </a:r>
            <a:r>
              <a:rPr lang="ru-RU" sz="3100" b="1" dirty="0" smtClean="0"/>
              <a:t>моторики.</a:t>
            </a:r>
            <a:br>
              <a:rPr lang="ru-RU" sz="3100" b="1" dirty="0" smtClean="0"/>
            </a:br>
            <a:r>
              <a:rPr lang="ru-RU" sz="3100" b="1" dirty="0" smtClean="0"/>
              <a:t>10.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Здоровьесберегающие</a:t>
            </a:r>
            <a:r>
              <a:rPr lang="ru-RU" sz="3100" b="1" dirty="0" smtClean="0"/>
              <a:t> </a:t>
            </a:r>
            <a:r>
              <a:rPr lang="ru-RU" sz="3100" b="1" dirty="0" smtClean="0"/>
              <a:t>технологии.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3600" dirty="0" smtClean="0"/>
              <a:t>11.</a:t>
            </a:r>
            <a:r>
              <a:rPr lang="ru-RU" sz="3100" dirty="0" smtClean="0"/>
              <a:t> </a:t>
            </a:r>
            <a:r>
              <a:rPr lang="ru-RU" sz="3100" b="1" dirty="0" smtClean="0"/>
              <a:t>Использование ИКТ</a:t>
            </a:r>
            <a:r>
              <a:rPr lang="ru-RU" sz="3100" i="1" dirty="0" smtClean="0"/>
              <a:t> </a:t>
            </a:r>
            <a:r>
              <a:rPr lang="ru-RU" sz="3100" i="1" dirty="0" smtClean="0"/>
              <a:t>.</a:t>
            </a:r>
            <a:r>
              <a:rPr lang="ru-RU" sz="3600" dirty="0" smtClean="0"/>
              <a:t> 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600" dirty="0"/>
          </a:p>
        </p:txBody>
      </p:sp>
      <p:pic>
        <p:nvPicPr>
          <p:cNvPr id="3" name="Picture 2" descr="C:\Users\x2\Desktop\фотографии\фото 4 кл\P04-10-16_11.13[0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786322"/>
            <a:ext cx="2786050" cy="1785950"/>
          </a:xfrm>
          <a:prstGeom prst="rect">
            <a:avLst/>
          </a:prstGeom>
          <a:noFill/>
        </p:spPr>
      </p:pic>
      <p:pic>
        <p:nvPicPr>
          <p:cNvPr id="3074" name="Picture 2" descr="C:\Users\люба\Desktop\фото\Мой 1в\1635507944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357694"/>
            <a:ext cx="207170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75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Из опыта работы с детьми с ОВЗ в начальной школе. Родионова Любовь Викторовна, учитель начальных классов  МБОУ СОШ №3, г.Бийска. </vt:lpstr>
      <vt:lpstr>Инклюзивное образование – это процесс совместного воспитания и обучения лиц с ОВЗ и нормально развивающихся сверстников.</vt:lpstr>
      <vt:lpstr>Целью инклюзивного образования является преодоление социальных, физиологических и психологических барьеров на пути приобщения ребенка с ОВЗ к общему образованию, введение  его в культуру, приобщение к жизни в социуме. </vt:lpstr>
      <vt:lpstr>Инклюзивное образование призвано решить следующие задачи: 1.Создание адаптивной образовательной среды. 2.Обеспечение индивидуального педагогического подхода к ребенку с ОВЗ с учетом специфики и выраженности нарушения развития, социального опыта, индивидуальных и семейных ресурсов. 3.Построение обучения особым образом – с выделением специальных задач, разделов содержания обучения, а также методов, приемов и средств достижения тех образовательных задач, которые в условиях нормы достигаются традиционными способами. </vt:lpstr>
      <vt:lpstr>Ожидаемые результаты: 1. Выход детей с ОВЗ из состояния изолированности от общества. 2. Реализация конституционных прав детей с ОВЗ на образование в соответствии с их возможностями. 3. Получение ими образования в соответствии с индивидуальными возможностями. 4. Реализация себя в обществе. 5. Повышение качества жизни. </vt:lpstr>
      <vt:lpstr>1. Индивидуальный учебный план и индивидуальная образовательная программа учащегося – ребенка с ОВЗ. 2. Социальная реабилитация ребенка с ОВЗ в образовательном учреждении и вне него.  3. Психолого-педагогический консилиум образовательного учреждения. 4. Индивидуальная психолого-педагогическая карта развития ребенка с ОВЗ. 5. Портфолио учащегося – ребенка с ОВЗ. </vt:lpstr>
      <vt:lpstr>Группа школьников с ОВЗ: с нарушениями слуха, зрения, речи, опорно-двигательного аппарата, интеллекта, с выраженными расстройствами эмоционально-волевой сферы, с задержкой  и комплексными нарушениями развития, расстройствами аутического синдрома.      </vt:lpstr>
      <vt:lpstr>1.Деятельностный подход. 2. Проблемное обучение. 3. Коммуникативные навыки как условие социализации. 4. Игровой компонент .    </vt:lpstr>
      <vt:lpstr>5.Совместное групповое обучение. 6. Взаимное обучение сверстников.  7. Дифференцированные индивидуальные задания. 8.  Задания на развитие психических процессов. 9. Задания на развитие мелкой моторики. 10. Здоровьесберегающие технологии.  11. Использование ИКТ .        </vt:lpstr>
      <vt:lpstr> Воспитательная работа вовлекать в воспитательную работу  ( призывать к участию в классных и школьных мероприятиях),во внеурочную деятельность, дополнительное образование.      </vt:lpstr>
      <vt:lpstr>Работа с родителями Наиболее эффективными среди форм индивидуального воздействия считаю: совместное обсуждение с родителями хода и результатов коррекционной работы; анализ возможных причин незначительного продвижения в работе и совместная выработка рекомендаций по преодолению негативных тенденций в развитии ребенка; индивидуальные практикумы по обучению родителей совместным формам деятельности с ребенком, носящие коррекционную направленность.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с детьми с ОВЗ в начальной школе. Родионова Любовь Викторовна, учитель начальных классов МБОУ СОШ №3,г.Бийска.</dc:title>
  <dc:creator>люба</dc:creator>
  <cp:lastModifiedBy>люба</cp:lastModifiedBy>
  <cp:revision>21</cp:revision>
  <dcterms:created xsi:type="dcterms:W3CDTF">2022-04-26T09:16:17Z</dcterms:created>
  <dcterms:modified xsi:type="dcterms:W3CDTF">2022-04-27T14:19:51Z</dcterms:modified>
</cp:coreProperties>
</file>