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62" r:id="rId4"/>
    <p:sldId id="264" r:id="rId5"/>
    <p:sldId id="265" r:id="rId6"/>
    <p:sldId id="279" r:id="rId7"/>
    <p:sldId id="266" r:id="rId8"/>
    <p:sldId id="267" r:id="rId9"/>
    <p:sldId id="268" r:id="rId10"/>
    <p:sldId id="270" r:id="rId11"/>
    <p:sldId id="280" r:id="rId12"/>
    <p:sldId id="281" r:id="rId13"/>
    <p:sldId id="271" r:id="rId14"/>
    <p:sldId id="282" r:id="rId15"/>
    <p:sldId id="272" r:id="rId16"/>
    <p:sldId id="273" r:id="rId17"/>
    <p:sldId id="274" r:id="rId18"/>
    <p:sldId id="275" r:id="rId19"/>
    <p:sldId id="277" r:id="rId20"/>
    <p:sldId id="276" r:id="rId21"/>
    <p:sldId id="260" r:id="rId22"/>
    <p:sldId id="283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65" d="100"/>
          <a:sy n="65" d="100"/>
        </p:scale>
        <p:origin x="-12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  <a:r>
              <a:rPr lang="ru-RU" sz="1200" dirty="0" smtClean="0">
                <a:hlinkClick r:id="rId3"/>
              </a:rPr>
              <a:t> </a:t>
            </a:r>
            <a:r>
              <a:rPr lang="ru-RU" sz="1200" dirty="0" err="1" smtClean="0">
                <a:hlinkClick r:id="rId3"/>
              </a:rPr>
              <a:t>https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9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6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560840" cy="475252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функций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( 11 и 22 задания)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первой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МАОУ СОШ № 35, г. Краснодара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Прошина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12241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Квадратичная функция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9523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0" y="2267076"/>
            <a:ext cx="141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4" y="3354388"/>
            <a:ext cx="28225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7" y="1268760"/>
            <a:ext cx="3103712" cy="70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9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632848" cy="5971471"/>
          </a:xfrm>
        </p:spPr>
      </p:pic>
    </p:spTree>
    <p:extLst>
      <p:ext uri="{BB962C8B-B14F-4D97-AF65-F5344CB8AC3E}">
        <p14:creationId xmlns:p14="http://schemas.microsoft.com/office/powerpoint/2010/main" val="1083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056784" cy="5955049"/>
          </a:xfrm>
        </p:spPr>
      </p:pic>
    </p:spTree>
    <p:extLst>
      <p:ext uri="{BB962C8B-B14F-4D97-AF65-F5344CB8AC3E}">
        <p14:creationId xmlns:p14="http://schemas.microsoft.com/office/powerpoint/2010/main" val="25729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Кубическая функция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344816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= 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график – кубическая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990600" y="3961595"/>
            <a:ext cx="2667000" cy="976312"/>
            <a:chOff x="384" y="2832"/>
            <a:chExt cx="1680" cy="615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832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х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84" y="3072"/>
              <a:ext cx="1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у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84" y="3168"/>
              <a:ext cx="1632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624" y="2928"/>
              <a:ext cx="0" cy="4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24" y="288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24" y="312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912" y="2928"/>
              <a:ext cx="0" cy="4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912" y="288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912" y="312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200" y="2928"/>
              <a:ext cx="0" cy="4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440" y="2928"/>
              <a:ext cx="0" cy="4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728" y="2928"/>
              <a:ext cx="0" cy="4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200" y="288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488" y="288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728" y="288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200" y="312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488" y="312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728" y="312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5C005C"/>
                  </a:solidFill>
                  <a:effectLst/>
                  <a:uLnTx/>
                  <a:uFillTx/>
                  <a:latin typeface="Times New Roman" pitchFamily="18" charset="0"/>
                </a:rPr>
                <a:t>8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67175" cy="35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848872" cy="4032448"/>
          </a:xfrm>
        </p:spPr>
      </p:pic>
    </p:spTree>
    <p:extLst>
      <p:ext uri="{BB962C8B-B14F-4D97-AF65-F5344CB8AC3E}">
        <p14:creationId xmlns:p14="http://schemas.microsoft.com/office/powerpoint/2010/main" val="24042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корень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=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– ветвь параболы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четверти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635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1925"/>
            <a:ext cx="2054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996951"/>
            <a:ext cx="4104455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272808" cy="25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4536504" cy="34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5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сам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344816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Найдите значение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графику функции </a:t>
            </a:r>
            <a:r>
              <a:rPr lang="ru-RU" dirty="0"/>
              <a:t> </a:t>
            </a:r>
            <a:r>
              <a:rPr lang="ru-RU" dirty="0" smtClean="0"/>
              <a:t>                     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36912"/>
            <a:ext cx="547260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y=ax в квадрате плюс bx плюс c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088232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графики функций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920"/>
            <a:ext cx="2255716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628799"/>
            <a:ext cx="2255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2" y="4176026"/>
            <a:ext cx="2255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7"/>
            <a:ext cx="2255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628799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5886" y="1643859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8536" y="413997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2008" y="413997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3686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11" y="332656"/>
            <a:ext cx="7344816" cy="1224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11.Установите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между графиками функций и формулами, которые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7" y="1950857"/>
            <a:ext cx="1992611" cy="23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82" y="1926124"/>
            <a:ext cx="2042934" cy="23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03" y="1926124"/>
            <a:ext cx="1937037" cy="23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7502" y="1556792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3419" y="1556792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5544" y="155679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В)</a:t>
            </a:r>
          </a:p>
        </p:txBody>
      </p:sp>
      <p:pic>
        <p:nvPicPr>
          <p:cNvPr id="10" name="Рисунок 9" descr=" y= минус дробь: числитель: 1, знаменатель: 2 конец дроби x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6" y="4442995"/>
            <a:ext cx="1384190" cy="105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25" y="4682554"/>
            <a:ext cx="1542871" cy="8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785102"/>
            <a:ext cx="1656184" cy="6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26" y="5877272"/>
            <a:ext cx="154287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6510" y="4873903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8024" y="4940490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</a:t>
            </a:r>
            <a:r>
              <a:rPr lang="ru-RU" dirty="0"/>
              <a:t>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42769" y="5003545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3)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18024" y="5877272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4)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41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2674685" y="4487696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1763688" y="4485806"/>
            <a:ext cx="1013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2674685" y="2611016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2295549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3131840" y="1593670"/>
            <a:ext cx="42871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Определение функции и</a:t>
            </a:r>
          </a:p>
          <a:p>
            <a:pPr eaLnBrk="0" hangingPunct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графика функций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2423120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2651720" y="32697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2320544" y="266713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423120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2400870" y="389441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497679" y="39063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2674685" y="5721608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412007" y="490083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548548" y="4947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3275856" y="2722190"/>
            <a:ext cx="43485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Виды функций и графики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3275856" y="3649904"/>
            <a:ext cx="55298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Преобразование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3203847" y="4777243"/>
            <a:ext cx="44925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Задания для самостоятельной работы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44816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На одном из рисунков изображен график функции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Укажите номер этого рисунка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180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6" y="1340768"/>
            <a:ext cx="2724486" cy="22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664296" cy="228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2808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5"/>
            <a:ext cx="26642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168" y="134076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7414" y="4034873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34076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5846" y="4005065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4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00" y="171450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22.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точки K(0; –5), L(3; 10), M( –3; –2). Найдите координаты ее вершины.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971600" y="1340768"/>
            <a:ext cx="7272807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параболы в общем виде выглядит так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</a:t>
            </a: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вершины параболы находится по формуле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параболы найдется подстановкой  в уравнение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задача сводится к нахождению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 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в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Подставив координаты точек, через которые проходит парабола, 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параболы, получим систему из трех уравнений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2220" y="5589240"/>
            <a:ext cx="3810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координаты вершины: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1657" y="6407552"/>
            <a:ext cx="2472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(−1; −6).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87800"/>
            <a:ext cx="1736180" cy="6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7" y="6086740"/>
            <a:ext cx="2152252" cy="3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34" y="2420887"/>
            <a:ext cx="1299325" cy="4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18" y="1772643"/>
            <a:ext cx="2904604" cy="46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29" y="4373953"/>
            <a:ext cx="6072132" cy="121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646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7776864" cy="5472584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 одной переменной от другой, причем для любых значений х соответствует единственное значение функции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независимая (аргумент)</a:t>
            </a:r>
          </a:p>
          <a:p>
            <a:pPr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зависимая (значение функции)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функции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множество всех точек координатной плоскости, абсциссы которых равны значениям аргумента, а ординаты соответствующим значениям функции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15616" y="764704"/>
            <a:ext cx="7344816" cy="547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</a:t>
            </a: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Линейная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Прямая пропорциональность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Обратная пропорциональность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Квадратичная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Кубическая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Квадратный корень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Модуль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функция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344816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          график – прямая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08389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60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1219200" y="3123406"/>
            <a:ext cx="1371600" cy="1030288"/>
            <a:chOff x="432" y="2160"/>
            <a:chExt cx="864" cy="649"/>
          </a:xfrm>
        </p:grpSpPr>
        <p:sp>
          <p:nvSpPr>
            <p:cNvPr id="7" name="Text Box 1029"/>
            <p:cNvSpPr txBox="1">
              <a:spLocks noChangeArrowheads="1"/>
            </p:cNvSpPr>
            <p:nvPr/>
          </p:nvSpPr>
          <p:spPr bwMode="auto">
            <a:xfrm>
              <a:off x="432" y="2160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5C005C"/>
                  </a:solidFill>
                  <a:latin typeface="Times New Roman" pitchFamily="18" charset="0"/>
                </a:rPr>
                <a:t>х</a:t>
              </a:r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432" y="2400"/>
              <a:ext cx="1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5C005C"/>
                  </a:solidFill>
                  <a:latin typeface="Times New Roman" pitchFamily="18" charset="0"/>
                </a:rPr>
                <a:t>у</a:t>
              </a: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432" y="24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>
              <a:off x="672" y="22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720" y="220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5C005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720" y="244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 smtClean="0">
                  <a:solidFill>
                    <a:srgbClr val="5C005C"/>
                  </a:solidFill>
                  <a:latin typeface="Times New Roman" pitchFamily="18" charset="0"/>
                </a:rPr>
                <a:t>2</a:t>
              </a:r>
              <a:endParaRPr lang="ru-RU" altLang="ru-RU" sz="2800" dirty="0">
                <a:solidFill>
                  <a:srgbClr val="5C005C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1036"/>
            <p:cNvSpPr>
              <a:spLocks noChangeShapeType="1"/>
            </p:cNvSpPr>
            <p:nvPr/>
          </p:nvSpPr>
          <p:spPr bwMode="auto">
            <a:xfrm>
              <a:off x="960" y="22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1008" y="2208"/>
              <a:ext cx="28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5C005C"/>
                  </a:solidFill>
                  <a:latin typeface="Times New Roman" pitchFamily="18" charset="0"/>
                </a:rPr>
                <a:t>1</a:t>
              </a:r>
              <a:r>
                <a:rPr lang="ru-RU" altLang="ru-RU" sz="2800" dirty="0" smtClean="0">
                  <a:solidFill>
                    <a:srgbClr val="5C005C"/>
                  </a:solidFill>
                  <a:latin typeface="Times New Roman" pitchFamily="18" charset="0"/>
                </a:rPr>
                <a:t>3</a:t>
              </a:r>
              <a:endParaRPr lang="ru-RU" altLang="ru-RU" sz="2800" dirty="0">
                <a:solidFill>
                  <a:srgbClr val="5C005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5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344816" cy="5803081"/>
          </a:xfrm>
        </p:spPr>
      </p:pic>
    </p:spTree>
    <p:extLst>
      <p:ext uri="{BB962C8B-B14F-4D97-AF65-F5344CB8AC3E}">
        <p14:creationId xmlns:p14="http://schemas.microsoft.com/office/powerpoint/2010/main" val="11534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пропорциональность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848872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график – прямая, проходящая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через (0;0)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 2х</a:t>
            </a: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4" y="1772816"/>
            <a:ext cx="442284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пропорциональность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8884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0" y="2754623"/>
            <a:ext cx="10801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56"/>
          <p:cNvGrpSpPr>
            <a:grpSpLocks/>
          </p:cNvGrpSpPr>
          <p:nvPr/>
        </p:nvGrpSpPr>
        <p:grpSpPr bwMode="auto">
          <a:xfrm>
            <a:off x="251521" y="1568450"/>
            <a:ext cx="8208912" cy="1098550"/>
            <a:chOff x="535" y="1056"/>
            <a:chExt cx="4989" cy="692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35" y="1056"/>
              <a:ext cx="953" cy="692"/>
              <a:chOff x="535" y="1056"/>
              <a:chExt cx="953" cy="692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535" y="1248"/>
                <a:ext cx="89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6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у =</a:t>
                </a: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5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36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k</a:t>
                </a:r>
                <a:endParaRPr lang="ru-RU" altLang="ru-RU" sz="36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1056" y="1344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36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x</a:t>
                </a:r>
                <a:endParaRPr lang="ru-RU" altLang="ru-RU" sz="36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1056" y="14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C005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740" y="1130"/>
              <a:ext cx="27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График - гипербола</a:t>
              </a:r>
            </a:p>
          </p:txBody>
        </p:sp>
        <p:sp>
          <p:nvSpPr>
            <p:cNvPr id="11" name="Text Box 150"/>
            <p:cNvSpPr txBox="1">
              <a:spLocks noChangeArrowheads="1"/>
            </p:cNvSpPr>
            <p:nvPr/>
          </p:nvSpPr>
          <p:spPr bwMode="auto">
            <a:xfrm>
              <a:off x="1540" y="1214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х≠0 </a:t>
              </a:r>
              <a:endParaRPr lang="ru-RU" alt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9" y="4024576"/>
            <a:ext cx="32131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196753"/>
            <a:ext cx="72008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366</Words>
  <Application>Microsoft Office PowerPoint</Application>
  <PresentationFormat>Экран (4:3)</PresentationFormat>
  <Paragraphs>103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ФУНКЦИИ Графики функций   Подготовка к ОГЭ ( 11 и 22 задания)                                         Учитель математики первой                                                    квалификационной категории                                                        МАОУ СОШ № 35, г. Краснодара                                                   Прошина Елена Анатольевна.      </vt:lpstr>
      <vt:lpstr> </vt:lpstr>
      <vt:lpstr> </vt:lpstr>
      <vt:lpstr> </vt:lpstr>
      <vt:lpstr>Линейная функция</vt:lpstr>
      <vt:lpstr>Презентация PowerPoint</vt:lpstr>
      <vt:lpstr>Прямая пропорциональность </vt:lpstr>
      <vt:lpstr>Обратная пропорциональность</vt:lpstr>
      <vt:lpstr>Презентация PowerPoint</vt:lpstr>
      <vt:lpstr>Квадратичная функция</vt:lpstr>
      <vt:lpstr>Презентация PowerPoint</vt:lpstr>
      <vt:lpstr>Презентация PowerPoint</vt:lpstr>
      <vt:lpstr>Кубическая функция</vt:lpstr>
      <vt:lpstr>Презентация PowerPoint</vt:lpstr>
      <vt:lpstr>Квадратный корень</vt:lpstr>
      <vt:lpstr>Модуль</vt:lpstr>
      <vt:lpstr>Реши сам</vt:lpstr>
      <vt:lpstr>Охарактеризуйте графики функций</vt:lpstr>
      <vt:lpstr>11.Установите соответствие между графиками функций и формулами, которые их задают.</vt:lpstr>
      <vt:lpstr>11. На одном из рисунков изображен график функции                  Укажите номер этого рисунка. </vt:lpstr>
      <vt:lpstr>22. Парабола проходит через точки K(0; –5), L(3; 10), M( –3; –2). Найдите координаты ее вершины.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Елена</cp:lastModifiedBy>
  <cp:revision>1276</cp:revision>
  <dcterms:created xsi:type="dcterms:W3CDTF">2018-02-25T09:09:03Z</dcterms:created>
  <dcterms:modified xsi:type="dcterms:W3CDTF">2024-01-12T21:51:20Z</dcterms:modified>
</cp:coreProperties>
</file>