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лия" initials="Л" lastIdx="21" clrIdx="0">
    <p:extLst>
      <p:ext uri="{19B8F6BF-5375-455C-9EA6-DF929625EA0E}">
        <p15:presenceInfo xmlns:p15="http://schemas.microsoft.com/office/powerpoint/2012/main" userId="Лил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471" autoAdjust="0"/>
  </p:normalViewPr>
  <p:slideViewPr>
    <p:cSldViewPr snapToGrid="0">
      <p:cViewPr varScale="1">
        <p:scale>
          <a:sx n="55" d="100"/>
          <a:sy n="55" d="100"/>
        </p:scale>
        <p:origin x="1408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A5190-ED2F-45BE-9FCD-8B03F71AAEA8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1B41B-8199-4EFD-A970-7DC607E75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1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семье боготворили книги, с благоговением чтили Пушкина, Лермонтова, Блока и Есенина. Александр воспитывался на русской классике, она и поныне для него святая святых.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B41B-8199-4EFD-A970-7DC607E75A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28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книгу вошли стихи, написанные в течение двух с половиной лет (21.02.1997 - 08.08.1999), перед стыком веков и тысячелетий. Поэтому сквозной тревожный мотив книги – Время и Судьба, а главные темы – Россия и русское Слово. В горькое время разлада и смуты поэт выбирает путь Добра и Света, старается через родную природу показать главное в природе русского национального характера.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B41B-8199-4EFD-A970-7DC607E75A5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95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 с сыновним доверием к родной природе он поклоняется ее очистительной красоте, исцеляющей силе. Здесь, в лесу, поэт снова переживает гордость за великую Русь, за славных </a:t>
            </a:r>
            <a:r>
              <a:rPr lang="ru-RU" dirty="0" err="1" smtClean="0"/>
              <a:t>русичей</a:t>
            </a:r>
            <a:r>
              <a:rPr lang="ru-RU" dirty="0" smtClean="0"/>
              <a:t>. Сюда несет он свою боль-тревогу:</a:t>
            </a:r>
          </a:p>
          <a:p>
            <a:r>
              <a:rPr lang="ru-RU" dirty="0" smtClean="0"/>
              <a:t>    Где дубы вековые, где тополи?</a:t>
            </a:r>
          </a:p>
          <a:p>
            <a:r>
              <a:rPr lang="ru-RU" dirty="0" smtClean="0"/>
              <a:t>    Где сбирается крепкая рать? </a:t>
            </a:r>
          </a:p>
          <a:p>
            <a:r>
              <a:rPr lang="ru-RU" dirty="0" smtClean="0"/>
              <a:t>    Снова Русскую</a:t>
            </a:r>
            <a:r>
              <a:rPr lang="ru-RU" baseline="0" dirty="0" smtClean="0"/>
              <a:t> </a:t>
            </a:r>
            <a:r>
              <a:rPr lang="ru-RU" dirty="0" smtClean="0"/>
              <a:t>землю прохлопали – </a:t>
            </a:r>
          </a:p>
          <a:p>
            <a:r>
              <a:rPr lang="ru-RU" dirty="0" smtClean="0"/>
              <a:t>    Против ворогов некому стать.</a:t>
            </a:r>
          </a:p>
          <a:p>
            <a:endParaRPr lang="ru-RU" dirty="0" smtClean="0"/>
          </a:p>
          <a:p>
            <a:r>
              <a:rPr lang="ru-RU" dirty="0" smtClean="0"/>
              <a:t>Лирическому герою Александра Виноградова, как и самому поэту, не дает покоя судьба отчего края, личная ответственность перед ним, перед своим родом:</a:t>
            </a:r>
          </a:p>
          <a:p>
            <a:r>
              <a:rPr lang="ru-RU" dirty="0" smtClean="0"/>
              <a:t>      Нынче отчему краю пенять, </a:t>
            </a:r>
          </a:p>
          <a:p>
            <a:r>
              <a:rPr lang="ru-RU" dirty="0" smtClean="0"/>
              <a:t>      Что живет в лихолетье убого,</a:t>
            </a:r>
          </a:p>
          <a:p>
            <a:r>
              <a:rPr lang="ru-RU" dirty="0" smtClean="0"/>
              <a:t>      Точно в нищенском рубище мать,</a:t>
            </a:r>
          </a:p>
          <a:p>
            <a:r>
              <a:rPr lang="ru-RU" dirty="0" smtClean="0"/>
              <a:t>      Попрекать у родного порога…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B41B-8199-4EFD-A970-7DC607E75A5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86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Природа – лишь она приносит если не исцеление, то некую душевную просветленность. Не отсюда ли название новой книги: «Природы облик – в зеркале души»?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B41B-8199-4EFD-A970-7DC607E75A5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345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новом сборнике возникает перед нами образ Древа жизни, с которым связаны представления о полноте жизни, о бессмертии. Пронзительна боль за человека, живущего под бременем туч, но поэт верит, что люди очнутся.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B41B-8199-4EFD-A970-7DC607E75A5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сентября 1968 по 2001 гг. Александр Михайлович работал на кафедре литературы </a:t>
            </a:r>
            <a:r>
              <a:rPr lang="ru-RU" dirty="0" err="1" smtClean="0"/>
              <a:t>Шадринского</a:t>
            </a:r>
            <a:r>
              <a:rPr lang="ru-RU" dirty="0" smtClean="0"/>
              <a:t> пединститута: ассистент, старший преподаватель, доцент. Он преподавал отечественную литературу, воспитывая в студентах любовь к родному языку, к России. Как талантливый литератор, Александр Михайлович разработал ряд лекционных курсов: «Древнерусская литература», «Русская литература XVIII века», «Теория литературы» и др., а также спецкурсы по проблемам поэтики и духовной культуры Урала: «Проблемы стиховедения: искусство поэзии и искусство анализа», «Литература Зауралья».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B41B-8199-4EFD-A970-7DC607E75A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70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Стихи поэта печатались в антологии «Русская советская поэзия Урала» (Свердловск, 1983); в сборниках «Здравствуй, жизнь!» (Курган, 1963), «Родники народные» (Москва, 1973), «Наша охота» (Ленинград, 1975), «Молодой человек»  (Пермь, 1976), «Каменный пояс» (Челябинск, 1977, 1981), «Тобол» (Курган, 1993, 1996), «Рассвет» (Шадринск, 1994); в журналах «Подъем», «Урал», «Молодая гвардия», «Звезда», «Аврора», «Брега Тавриды»; в газетах «Труд», «Литературная Россия», «Комсомольская правда», «Советская Россия», «Новый мир», «Исеть», «</a:t>
            </a:r>
            <a:r>
              <a:rPr lang="ru-RU" dirty="0" err="1" smtClean="0"/>
              <a:t>Шадринский</a:t>
            </a:r>
            <a:r>
              <a:rPr lang="ru-RU" dirty="0" smtClean="0"/>
              <a:t> курьер».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B41B-8199-4EFD-A970-7DC607E75A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89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Без поэзии, которая особенно нужна в пору громадных государственных и нравственных катаклизмов, человечество жить не может, особенно русский народ.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B41B-8199-4EFD-A970-7DC607E75A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41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Александр Михайлович был членом ревизионной комиссии Курганской писательской организации и членом бюро по работе с молодыми писателями.</a:t>
            </a:r>
          </a:p>
          <a:p>
            <a:r>
              <a:rPr lang="ru-RU" dirty="0" smtClean="0"/>
              <a:t>В 1960-е годы в Шадринске он руководил клубом любителей поэзии, созданным одним из первых в Советском Союзе, позднее – литературной группой при газете «</a:t>
            </a:r>
            <a:r>
              <a:rPr lang="ru-RU" dirty="0" err="1" smtClean="0"/>
              <a:t>Шадринский</a:t>
            </a:r>
            <a:r>
              <a:rPr lang="ru-RU" dirty="0" smtClean="0"/>
              <a:t> рабочий».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B41B-8199-4EFD-A970-7DC607E75A5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75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А.М. Виноградова и Г.Н. </a:t>
            </a:r>
            <a:r>
              <a:rPr lang="ru-RU" dirty="0" err="1" smtClean="0"/>
              <a:t>Фофанова</a:t>
            </a:r>
            <a:r>
              <a:rPr lang="ru-RU" dirty="0" smtClean="0"/>
              <a:t> связывала многолетняя дружба. Геннадий Николаевич написал много песен на стихи А.М. Виноградова, сам их великолепно исполнял. Наиболее известна их песня – «Родная сторонка». Любит лес, походы за грибами, лыжные прогулки, не мыслит себя без природы.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B41B-8199-4EFD-A970-7DC607E75A5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66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А.М. Виноградов – лауреат многих городских и областных литературных конкурсов. Он награжден премией Главы администрации Курганской области в сфере литературы и искусства в 1997 год за книгу избранной лирики «</a:t>
            </a:r>
            <a:r>
              <a:rPr lang="ru-RU" dirty="0" err="1" smtClean="0"/>
              <a:t>Зоревой</a:t>
            </a:r>
            <a:r>
              <a:rPr lang="ru-RU" dirty="0" smtClean="0"/>
              <a:t> окоём»; в 1988 г. награжден Почетной грамотой Курганской областной Думы. «За вклад в </a:t>
            </a:r>
            <a:r>
              <a:rPr lang="ru-RU" dirty="0" err="1" smtClean="0"/>
              <a:t>шадринскую</a:t>
            </a:r>
            <a:r>
              <a:rPr lang="ru-RU" dirty="0" smtClean="0"/>
              <a:t> литературу и в честь 336-летия города Шадринска» А.М. Виноградову присвоено звание «Почетный гражданин города Шадринска».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B41B-8199-4EFD-A970-7DC607E75A5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1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Многочисленные стихи обнаруживают в авторе острое чувство понимания природы (например: «Кузнечик – серый самолет – ногою заводной помашет, крылом бордовым </a:t>
            </a:r>
            <a:r>
              <a:rPr lang="ru-RU" dirty="0" err="1" smtClean="0"/>
              <a:t>стриганет</a:t>
            </a:r>
            <a:r>
              <a:rPr lang="ru-RU" dirty="0" smtClean="0"/>
              <a:t> по белым крылышкам ромашек...»), и мощное чувство истории, творимой нашими современниками, и беззаветную влюбленность в мир русской классики, в самоцветное русское слово, </a:t>
            </a:r>
          </a:p>
          <a:p>
            <a:r>
              <a:rPr lang="ru-RU" dirty="0" smtClean="0"/>
              <a:t>Родина у поэта в книгах не абстрактна: она осязаема и узнаваема. Это тот же Марков лог или речка Канаш, озеро </a:t>
            </a:r>
            <a:r>
              <a:rPr lang="ru-RU" dirty="0" err="1" smtClean="0"/>
              <a:t>Таволжаны</a:t>
            </a:r>
            <a:r>
              <a:rPr lang="ru-RU" dirty="0" smtClean="0"/>
              <a:t> и Кабанье.</a:t>
            </a:r>
          </a:p>
          <a:p>
            <a:r>
              <a:rPr lang="ru-RU" dirty="0" smtClean="0"/>
              <a:t>Всему сущему на земле поклонился поэт, для всего нашел трепетные и задушевные слова: весне и лету, осени и зиме. Чуткий слух поэта безошибочно улавливает музыку русской природы и запечатлевает ее в слове. Нашей природе посчастливилось на прекрасного и тонкого певца, мастера-пейзажиста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B41B-8199-4EFD-A970-7DC607E75A5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0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«Апреле первозванном» читатель найдет прекрасные пейзажные зарисовки автора – поэт неторопливо и любовно выписывает «сердцу близкие пространства – Зауралье и Урал»: «</a:t>
            </a:r>
            <a:r>
              <a:rPr lang="ru-RU" dirty="0" err="1" smtClean="0"/>
              <a:t>островочек</a:t>
            </a:r>
            <a:r>
              <a:rPr lang="ru-RU" dirty="0" smtClean="0"/>
              <a:t> России – Марков Лог», «шелковую Исеть», «шалую реку» Канаш, реки и увалы, леса и птиц, их населяющих, </a:t>
            </a:r>
            <a:r>
              <a:rPr lang="ru-RU" dirty="0" err="1" smtClean="0"/>
              <a:t>Таволжаны</a:t>
            </a:r>
            <a:r>
              <a:rPr lang="ru-RU" dirty="0" smtClean="0"/>
              <a:t> и Тагил, родное Каргаполье. Способность удивляться, наслаждаться окружающим миром – счастливая доля поэта! Но за этим наслаждением всегда – пульсирующая мысль. Тема уходящей деревни, тесно связанная с темой природы, – особая тема в творчестве Александра Виноградова.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B41B-8199-4EFD-A970-7DC607E75A5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2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ADC-D31D-498F-9745-919BBC96EB4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899645-2629-4F02-9716-83AADC219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9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ADC-D31D-498F-9745-919BBC96EB4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899645-2629-4F02-9716-83AADC219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ADC-D31D-498F-9745-919BBC96EB4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899645-2629-4F02-9716-83AADC219DA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3165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ADC-D31D-498F-9745-919BBC96EB4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899645-2629-4F02-9716-83AADC219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ADC-D31D-498F-9745-919BBC96EB4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899645-2629-4F02-9716-83AADC219DA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119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ADC-D31D-498F-9745-919BBC96EB4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899645-2629-4F02-9716-83AADC219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9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ADC-D31D-498F-9745-919BBC96EB4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9645-2629-4F02-9716-83AADC219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3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ADC-D31D-498F-9745-919BBC96EB4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9645-2629-4F02-9716-83AADC219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48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ADC-D31D-498F-9745-919BBC96EB4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9645-2629-4F02-9716-83AADC219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7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ADC-D31D-498F-9745-919BBC96EB4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899645-2629-4F02-9716-83AADC219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8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ADC-D31D-498F-9745-919BBC96EB4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899645-2629-4F02-9716-83AADC219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3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ADC-D31D-498F-9745-919BBC96EB4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899645-2629-4F02-9716-83AADC219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2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ADC-D31D-498F-9745-919BBC96EB4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9645-2629-4F02-9716-83AADC219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6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ADC-D31D-498F-9745-919BBC96EB4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9645-2629-4F02-9716-83AADC219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99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ADC-D31D-498F-9745-919BBC96EB4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9645-2629-4F02-9716-83AADC219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9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ADC-D31D-498F-9745-919BBC96EB4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899645-2629-4F02-9716-83AADC219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15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5FADC-D31D-498F-9745-919BBC96EB4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899645-2629-4F02-9716-83AADC219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9224" y="828224"/>
            <a:ext cx="5972537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Виноградов</a:t>
            </a:r>
          </a:p>
          <a:p>
            <a:pPr>
              <a:lnSpc>
                <a:spcPct val="15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Александр </a:t>
            </a:r>
          </a:p>
          <a:p>
            <a:pPr>
              <a:lnSpc>
                <a:spcPct val="15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Михайлович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97" y="1117592"/>
            <a:ext cx="4098422" cy="5371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9816" y="6488668"/>
            <a:ext cx="7112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Просмотр в режиме докладчика, есть заметки к слайдам.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7588" y="168654"/>
            <a:ext cx="1054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Материал для проведения урока литературы, внеклассного чтения «Писатели Зауралья»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39500" y="5394490"/>
            <a:ext cx="4576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Учитель русского языка и литературы </a:t>
            </a:r>
          </a:p>
          <a:p>
            <a:pPr algn="ctr"/>
            <a:r>
              <a:rPr lang="ru-RU" dirty="0" smtClean="0"/>
              <a:t>МБОУ СОШ п. Горноправдинск</a:t>
            </a:r>
          </a:p>
          <a:p>
            <a:pPr algn="ctr"/>
            <a:r>
              <a:rPr lang="ru-RU" dirty="0" smtClean="0"/>
              <a:t>Носова Лилия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1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485" y="2231154"/>
            <a:ext cx="4689212" cy="38478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82501" y="0"/>
            <a:ext cx="8502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115" indent="444500" algn="ctr">
              <a:lnSpc>
                <a:spcPct val="150000"/>
              </a:lnSpc>
              <a:spcAft>
                <a:spcPts val="15"/>
              </a:spcAft>
            </a:pP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Сегодня он работает в комиссии по увековечению памяти Г.Н. </a:t>
            </a:r>
            <a:r>
              <a:rPr lang="ru-RU" sz="32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Фофанова</a:t>
            </a: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заслуженного артиста России.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1170" y="6078976"/>
            <a:ext cx="2662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Г.Н.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Фофанова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33" y="2231154"/>
            <a:ext cx="5243473" cy="38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1010" y="4053524"/>
            <a:ext cx="101665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Жизнь поэта складывается не только из творческого озарения. В ней ежедневно участвуют быт, заботы о хлебе насущном, о семье.</a:t>
            </a: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010" y="631044"/>
            <a:ext cx="4900004" cy="3039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4"/>
          <a:stretch/>
        </p:blipFill>
        <p:spPr>
          <a:xfrm>
            <a:off x="6862947" y="631043"/>
            <a:ext cx="4599549" cy="30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987" y="464695"/>
            <a:ext cx="56586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115" indent="444500" algn="just">
              <a:lnSpc>
                <a:spcPct val="150000"/>
              </a:lnSpc>
              <a:spcAft>
                <a:spcPts val="15"/>
              </a:spcAft>
            </a:pP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первой книге А.М. Виноградова «Добрая весомость» (1967 г.) отчетливо очерчены те мотивы, которые станут сутью творчества поэта на все последующие годы: военное лихолетье, нелегкое детство, животворный «аромат родной земли», связь времен, память человеческая</a:t>
            </a:r>
            <a:r>
              <a:rPr lang="ru-RU" sz="20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R="31115" indent="444500" algn="just">
              <a:lnSpc>
                <a:spcPct val="150000"/>
              </a:lnSpc>
              <a:spcAft>
                <a:spcPts val="15"/>
              </a:spcAft>
            </a:pPr>
            <a:endParaRPr lang="ru-RU" sz="20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R="31115" indent="444500" algn="just">
              <a:lnSpc>
                <a:spcPct val="150000"/>
              </a:lnSpc>
              <a:spcAft>
                <a:spcPts val="15"/>
              </a:spcAft>
            </a:pP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сборнике «Добрая весомость» в особом почете певчие обитатели лесов – это снегири и свиристели, синицы и дятлы, чибисы и соловьи.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24" y="269823"/>
            <a:ext cx="4230376" cy="613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5122" y="1473057"/>
            <a:ext cx="4182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115" indent="444500" algn="ctr">
              <a:lnSpc>
                <a:spcPct val="150000"/>
              </a:lnSpc>
              <a:spcAft>
                <a:spcPts val="15"/>
              </a:spcAft>
            </a:pP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Во второй сборник «Россия Росная» вошли стихотворения трудовой, любовной, патриотической тематики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5" y="333200"/>
            <a:ext cx="4989459" cy="62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6885" y="0"/>
            <a:ext cx="66553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115" indent="444500" algn="ctr">
              <a:lnSpc>
                <a:spcPct val="150000"/>
              </a:lnSpc>
              <a:spcAft>
                <a:spcPts val="15"/>
              </a:spcAft>
            </a:pP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1997 году вышел сборник «</a:t>
            </a:r>
            <a:r>
              <a:rPr lang="ru-RU" sz="24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Вёшница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» – книга внешне спокойная, мудрая. Темы стихотворения этого сборника – Древняя Русь, военное детство, малая родина, любовь, природа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R="31115" indent="444500" algn="ctr">
              <a:lnSpc>
                <a:spcPct val="150000"/>
              </a:lnSpc>
              <a:spcAft>
                <a:spcPts val="15"/>
              </a:spcAft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«</a:t>
            </a:r>
            <a:r>
              <a:rPr lang="ru-RU" sz="24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Вёшнице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» останавливают внимание  строки о могучем духе сырой земли, о вечном чувстве землепашца в весеннюю пору, когда</a:t>
            </a:r>
          </a:p>
          <a:p>
            <a:pPr marR="31115" indent="444500" algn="ctr">
              <a:lnSpc>
                <a:spcPct val="150000"/>
              </a:lnSpc>
              <a:spcAft>
                <a:spcPts val="15"/>
              </a:spcAft>
            </a:pPr>
            <a:endParaRPr lang="ru-RU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00" y="541603"/>
            <a:ext cx="3631139" cy="54603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44786" y="4978130"/>
            <a:ext cx="4012367" cy="1754326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R="31115" indent="444500" algn="ctr">
              <a:lnSpc>
                <a:spcPct val="150000"/>
              </a:lnSpc>
              <a:spcAft>
                <a:spcPts val="15"/>
              </a:spcAft>
            </a:pPr>
            <a:r>
              <a:rPr 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Идешь навстречу небосклону </a:t>
            </a:r>
            <a:endParaRPr lang="ru-RU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R="31115" indent="444500" algn="ctr">
              <a:lnSpc>
                <a:spcPct val="150000"/>
              </a:lnSpc>
              <a:spcAft>
                <a:spcPts val="15"/>
              </a:spcAft>
            </a:pPr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по </a:t>
            </a:r>
            <a:r>
              <a:rPr 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плечи в сочной синеве </a:t>
            </a:r>
            <a:endParaRPr lang="ru-RU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R="31115" indent="444500" algn="ctr">
              <a:lnSpc>
                <a:spcPct val="150000"/>
              </a:lnSpc>
              <a:spcAft>
                <a:spcPts val="15"/>
              </a:spcAft>
            </a:pPr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солнца красную корону </a:t>
            </a:r>
            <a:endParaRPr lang="ru-RU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R="31115" indent="444500" algn="ctr">
              <a:lnSpc>
                <a:spcPct val="150000"/>
              </a:lnSpc>
              <a:spcAft>
                <a:spcPts val="15"/>
              </a:spcAft>
            </a:pPr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легко </a:t>
            </a:r>
            <a:r>
              <a:rPr 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несешь на голове.</a:t>
            </a:r>
          </a:p>
        </p:txBody>
      </p:sp>
    </p:spTree>
    <p:extLst>
      <p:ext uri="{BB962C8B-B14F-4D97-AF65-F5344CB8AC3E}">
        <p14:creationId xmlns:p14="http://schemas.microsoft.com/office/powerpoint/2010/main" val="35947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00420" y="481562"/>
            <a:ext cx="49396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Сборник «Отроги» вышел в 1984 году. Главная тема и нравственный центр этой книги – родная земля, природа, путь лирического героя к вершинам человеческого характера и доброте.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52" y="309537"/>
            <a:ext cx="4006589" cy="60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8862" y="-42834"/>
            <a:ext cx="105674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115" indent="444500" algn="ctr">
              <a:lnSpc>
                <a:spcPct val="150000"/>
              </a:lnSpc>
              <a:spcAft>
                <a:spcPts val="15"/>
              </a:spcAft>
            </a:pP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Книги поэта – </a:t>
            </a:r>
            <a:endParaRPr lang="ru-RU" sz="28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R="31115" indent="444500" algn="ctr">
              <a:lnSpc>
                <a:spcPct val="150000"/>
              </a:lnSpc>
              <a:spcAft>
                <a:spcPts val="15"/>
              </a:spcAft>
            </a:pP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</a:t>
            </a:r>
            <a:r>
              <a:rPr lang="ru-RU" sz="28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Зоревой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окоём», </a:t>
            </a: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Природы облик – в зеркале души» </a:t>
            </a: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«Путем добра и света» – составили поэтическую </a:t>
            </a:r>
            <a:endParaRPr lang="ru-RU" sz="28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R="31115" indent="444500" algn="ctr">
              <a:lnSpc>
                <a:spcPct val="150000"/>
              </a:lnSpc>
              <a:spcAft>
                <a:spcPts val="15"/>
              </a:spcAft>
            </a:pP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трилогию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08" y="2732429"/>
            <a:ext cx="2620403" cy="3853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49" y="2732429"/>
            <a:ext cx="2701173" cy="3858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60" y="2732429"/>
            <a:ext cx="2715421" cy="385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68" y="195213"/>
            <a:ext cx="2521916" cy="37923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93996" y="195213"/>
            <a:ext cx="7462886" cy="326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115" indent="444500">
              <a:lnSpc>
                <a:spcPct val="150000"/>
              </a:lnSpc>
              <a:spcAft>
                <a:spcPts val="15"/>
              </a:spcAft>
            </a:pP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«Апрель первозванный» – книга о любви. О любви изначальной, несущей в себе добро, милосердие, созидание. О любви очищающей и возвышающей человека.</a:t>
            </a:r>
          </a:p>
          <a:p>
            <a:pPr marR="31115" indent="444500">
              <a:lnSpc>
                <a:spcPct val="150000"/>
              </a:lnSpc>
              <a:spcAft>
                <a:spcPts val="15"/>
              </a:spcAft>
            </a:pP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Извечная нерасторжимая связь оказывается нарушенной в наши дни, и это проблема не столько экологическая, сколько нравственная. Нет, природа не мстит, она продолжает щедро и бескорыстно одаривать нас</a:t>
            </a:r>
            <a:r>
              <a:rPr lang="ru-RU" sz="20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:</a:t>
            </a:r>
            <a:endParaRPr lang="ru-RU" sz="20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72347" y="3712179"/>
            <a:ext cx="6096000" cy="29969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47675" marR="57150" indent="-6350">
              <a:lnSpc>
                <a:spcPct val="103000"/>
              </a:lnSpc>
              <a:spcAft>
                <a:spcPts val="60"/>
              </a:spcAft>
            </a:pPr>
            <a:r>
              <a:rPr lang="ru-RU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лесу дары находим тайные,</a:t>
            </a:r>
            <a:endParaRPr lang="ru-RU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47675" marR="57150" indent="-6350">
              <a:lnSpc>
                <a:spcPct val="103000"/>
              </a:lnSpc>
              <a:spcAft>
                <a:spcPts val="60"/>
              </a:spcAft>
            </a:pPr>
            <a:r>
              <a:rPr lang="ru-RU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душе заветные слова.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(«Разговор с дочерью»)</a:t>
            </a:r>
          </a:p>
          <a:p>
            <a:pPr marL="447675" marR="57150" indent="-6350">
              <a:lnSpc>
                <a:spcPct val="103000"/>
              </a:lnSpc>
              <a:spcAft>
                <a:spcPts val="60"/>
              </a:spcAft>
            </a:pPr>
            <a:r>
              <a:rPr lang="ru-RU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Земля, дружок, она покладиста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</a:t>
            </a:r>
          </a:p>
          <a:p>
            <a:pPr marL="447675" marR="1855470" indent="-6350">
              <a:lnSpc>
                <a:spcPct val="103000"/>
              </a:lnSpc>
              <a:spcAft>
                <a:spcPts val="60"/>
              </a:spcAft>
            </a:pPr>
            <a:r>
              <a:rPr lang="ru-RU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 доброту дарит любовь.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(«Разговор с дочерью») </a:t>
            </a:r>
            <a:r>
              <a:rPr lang="ru-RU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Ах, Россия, Россия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 </a:t>
            </a:r>
            <a:r>
              <a:rPr lang="ru-RU" i="1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Зоревая</a:t>
            </a:r>
            <a:r>
              <a:rPr lang="ru-RU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страна!</a:t>
            </a:r>
            <a:endParaRPr lang="ru-RU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47675" marR="3049905" indent="-6350">
              <a:lnSpc>
                <a:spcPct val="103000"/>
              </a:lnSpc>
              <a:spcAft>
                <a:spcPts val="60"/>
              </a:spcAft>
            </a:pPr>
            <a:r>
              <a:rPr lang="ru-RU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Ни о чем не просил я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 </a:t>
            </a:r>
            <a:r>
              <a:rPr lang="ru-RU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Одарила сполна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(«Марков лог»)</a:t>
            </a:r>
            <a:endParaRPr lang="ru-RU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89336" y="694834"/>
            <a:ext cx="54204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115" indent="444500" algn="ctr">
              <a:lnSpc>
                <a:spcPct val="150000"/>
              </a:lnSpc>
              <a:spcAft>
                <a:spcPts val="15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Книга «Путём добра и света» состоит из трех частей, пронизанных обострённой любовью к России, к русскому слову, болью и тревогой за них.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05" y="364330"/>
            <a:ext cx="4354019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34532" y="3202350"/>
            <a:ext cx="4835950" cy="19419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68542" y="129867"/>
            <a:ext cx="4967927" cy="1652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25557" y="585295"/>
            <a:ext cx="52130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Лес для Александра Виноградова – храм, куда можно прийти и с горечью потери, и с усталостью от </a:t>
            </a:r>
            <a:r>
              <a:rPr lang="ru-RU" sz="28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повседневья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и просто по зову души в добрый час. 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9454" y="129867"/>
            <a:ext cx="8198179" cy="1652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marR="57150" indent="-6350" algn="just">
              <a:lnSpc>
                <a:spcPct val="103000"/>
              </a:lnSpc>
              <a:spcAft>
                <a:spcPts val="60"/>
              </a:spcAft>
            </a:pPr>
            <a:r>
              <a:rPr lang="ru-R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Где дубы вековые, где тополи?</a:t>
            </a:r>
          </a:p>
          <a:p>
            <a:pPr marL="447675" marR="2867025" indent="-6350" algn="just">
              <a:lnSpc>
                <a:spcPct val="103000"/>
              </a:lnSpc>
              <a:spcAft>
                <a:spcPts val="60"/>
              </a:spcAft>
            </a:pPr>
            <a:r>
              <a:rPr lang="ru-R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Где сбирается крепкая рать? </a:t>
            </a:r>
          </a:p>
          <a:p>
            <a:pPr marL="447675" marR="2867025" indent="-6350" algn="just">
              <a:lnSpc>
                <a:spcPct val="103000"/>
              </a:lnSpc>
              <a:spcAft>
                <a:spcPts val="60"/>
              </a:spcAft>
            </a:pPr>
            <a:r>
              <a:rPr lang="ru-R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Снова Русскую землю прохлопали – </a:t>
            </a:r>
          </a:p>
          <a:p>
            <a:pPr marL="447675" marR="2867025" indent="-6350" algn="just">
              <a:lnSpc>
                <a:spcPct val="103000"/>
              </a:lnSpc>
              <a:spcAft>
                <a:spcPts val="60"/>
              </a:spcAft>
            </a:pPr>
            <a:r>
              <a:rPr lang="ru-R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Против ворогов некому стать.</a:t>
            </a:r>
            <a:endParaRPr lang="ru-RU" sz="24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8711" y="3358537"/>
            <a:ext cx="6096000" cy="16295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7675" marR="57150" indent="-6350" algn="just">
              <a:lnSpc>
                <a:spcPct val="103000"/>
              </a:lnSpc>
              <a:spcAft>
                <a:spcPts val="60"/>
              </a:spcAft>
            </a:pPr>
            <a:r>
              <a:rPr lang="ru-R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Нынче отчему краю пенять, 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marR="57150" indent="-6350" algn="just">
              <a:lnSpc>
                <a:spcPct val="103000"/>
              </a:lnSpc>
              <a:spcAft>
                <a:spcPts val="60"/>
              </a:spcAft>
            </a:pPr>
            <a:r>
              <a:rPr lang="ru-R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Что живет в лихолетье убого,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marR="57150" indent="-6350" algn="just">
              <a:lnSpc>
                <a:spcPct val="103000"/>
              </a:lnSpc>
              <a:spcAft>
                <a:spcPts val="60"/>
              </a:spcAft>
            </a:pPr>
            <a:r>
              <a:rPr lang="ru-R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Точно в нищенском рубище мать,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marR="57150" indent="-6350" algn="just">
              <a:lnSpc>
                <a:spcPct val="103000"/>
              </a:lnSpc>
              <a:spcAft>
                <a:spcPts val="60"/>
              </a:spcAft>
            </a:pPr>
            <a:r>
              <a:rPr lang="ru-R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Попрекать у родного порога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02936" y="5896879"/>
            <a:ext cx="11089064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115" indent="444500" algn="ctr">
              <a:lnSpc>
                <a:spcPct val="99000"/>
              </a:lnSpc>
              <a:spcAft>
                <a:spcPts val="15"/>
              </a:spcAft>
            </a:pP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Поэт вспоминает, что в этой книге для него важно родовое триединство: </a:t>
            </a:r>
            <a:r>
              <a:rPr lang="ru-RU" sz="2400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РОДина</a:t>
            </a:r>
            <a:r>
              <a:rPr lang="ru-RU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приРОДа</a:t>
            </a:r>
            <a:r>
              <a:rPr lang="ru-RU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наРОД</a:t>
            </a: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37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88743" y="527707"/>
            <a:ext cx="5863771" cy="579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5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 </a:t>
            </a:r>
            <a:r>
              <a:rPr lang="ru-RU" sz="25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Михайлович родился 12 сентября 1936 года в городе </a:t>
            </a:r>
            <a:r>
              <a:rPr lang="ru-RU" sz="25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Челябинске.</a:t>
            </a:r>
          </a:p>
          <a:p>
            <a:pPr algn="ctr">
              <a:lnSpc>
                <a:spcPct val="150000"/>
              </a:lnSpc>
            </a:pPr>
            <a:endParaRPr lang="ru-RU" sz="25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5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Отец</a:t>
            </a:r>
            <a:r>
              <a:rPr lang="ru-RU" sz="25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Виноградов Михаил Григорьевич (21.11.1897 </a:t>
            </a:r>
            <a:r>
              <a:rPr lang="ru-RU" sz="25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5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23. 12. 1965), был журналистом, </a:t>
            </a:r>
            <a:endParaRPr lang="ru-RU" sz="25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5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5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мать</a:t>
            </a:r>
            <a:r>
              <a:rPr lang="ru-RU" sz="25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Виноградова Антонина Андреевна (14.03.1904 </a:t>
            </a:r>
            <a:r>
              <a:rPr lang="ru-RU" sz="25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5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10.01.1992), – 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учительницей. </a:t>
            </a:r>
            <a:endParaRPr lang="ru-RU" sz="2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4" y="1715101"/>
            <a:ext cx="5506807" cy="3894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14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83603" y="581636"/>
            <a:ext cx="53355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сборнике «</a:t>
            </a:r>
            <a:r>
              <a:rPr lang="ru-RU" sz="24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Зоревой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окоём» автору важно подчеркнуть корень </a:t>
            </a:r>
            <a:r>
              <a:rPr lang="ru-RU" sz="24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зор</a:t>
            </a:r>
            <a:r>
              <a:rPr lang="ru-RU" sz="24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 </a:t>
            </a:r>
            <a:r>
              <a:rPr lang="ru-RU" sz="24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зрелость, зрение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Завязывается 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смысловая и звуковая цепочки: </a:t>
            </a:r>
            <a:r>
              <a:rPr lang="ru-RU" sz="24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зорить</a:t>
            </a:r>
            <a:r>
              <a:rPr lang="ru-RU" sz="24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(со множеством оттенков, в том числе – смотреть ласково, любоваться), </a:t>
            </a:r>
            <a:endParaRPr lang="ru-RU" sz="24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i="1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зореница</a:t>
            </a:r>
            <a:r>
              <a:rPr lang="ru-RU" sz="2400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 отдаленная молния без грома, зоркость, зоренька и даже </a:t>
            </a:r>
            <a:r>
              <a:rPr lang="ru-RU" sz="24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зорить</a:t>
            </a:r>
            <a:r>
              <a:rPr lang="ru-RU" sz="24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разорять.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27" y="119800"/>
            <a:ext cx="4271080" cy="62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21689" y="756172"/>
            <a:ext cx="5439267" cy="5184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115" indent="444500" algn="ctr">
              <a:lnSpc>
                <a:spcPct val="150000"/>
              </a:lnSpc>
              <a:spcAft>
                <a:spcPts val="15"/>
              </a:spcAft>
            </a:pP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19 марта 1998 года в областной библиотеке им. А.К. Югова состоялось представление любителям поэзии новой книги стихов поэта </a:t>
            </a:r>
            <a:endParaRPr lang="ru-RU" sz="28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R="31115" indent="444500" algn="ctr">
              <a:lnSpc>
                <a:spcPct val="150000"/>
              </a:lnSpc>
              <a:spcAft>
                <a:spcPts val="15"/>
              </a:spcAft>
            </a:pP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Природы облик – в зеркале души».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04" y="261201"/>
            <a:ext cx="4357108" cy="622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59166" y="294739"/>
            <a:ext cx="542984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Georgia" panose="02040502050405020303" pitchFamily="18" charset="0"/>
              </a:rPr>
              <a:t>Виноградов – не бытописатель и, тем более, не натуралист-этнограф, точно воссоздающий его мир. Подобных копий не бывает – и слава Богу! Иначе иссякла бы та внутренняя энергия, что питает наше воображение и позволяет, в конечном итоге, созидать. Зеркало души призвано отразить облик природы иной, нежели та, что представляется глазу и слуху – пристрастно, но неизменно с глубокой сыновней любовью, благодарностью за возможность «счастьем простым дорожить»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1498" r="18553"/>
          <a:stretch/>
        </p:blipFill>
        <p:spPr>
          <a:xfrm>
            <a:off x="964142" y="1264596"/>
            <a:ext cx="5216806" cy="53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2977" y="840799"/>
            <a:ext cx="55253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115" indent="444500" algn="ctr">
              <a:lnSpc>
                <a:spcPct val="150000"/>
              </a:lnSpc>
              <a:spcAft>
                <a:spcPts val="15"/>
              </a:spcAft>
            </a:pP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2003 году Александр Михайлович выпустил сборник «Лесная азбука», в котором он почти все стихотворения посвящает явлениям и дарам природы.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16" y="293912"/>
            <a:ext cx="4386161" cy="63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3719" y="605045"/>
            <a:ext cx="51751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Сборник стихов «Сокровенное» – рубеж в творчестве поэта. Философски зрелые размышления о жизни, судьбах Отчизны, русском характере, слове, ладе как норме бытия, тайне слова и творчества, взаимосвязи человека и природы, времени, чувствах пронесены через разум и сердце 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3" y="284525"/>
            <a:ext cx="4392140" cy="62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71991" y="842200"/>
            <a:ext cx="4766554" cy="4268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115" indent="444500" algn="ctr">
              <a:lnSpc>
                <a:spcPct val="200000"/>
              </a:lnSpc>
              <a:spcAft>
                <a:spcPts val="15"/>
              </a:spcAft>
            </a:pP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2011 году была издана еще одна книга стихов </a:t>
            </a:r>
            <a:endParaRPr lang="ru-RU" sz="28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R="31115" indent="444500" algn="ctr">
              <a:lnSpc>
                <a:spcPct val="200000"/>
              </a:lnSpc>
              <a:spcAft>
                <a:spcPts val="15"/>
              </a:spcAft>
            </a:pP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 солнечным часам». </a:t>
            </a:r>
            <a:endParaRPr lang="ru-RU" sz="28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R="31115" indent="444500" algn="ctr">
              <a:lnSpc>
                <a:spcPct val="200000"/>
              </a:lnSpc>
              <a:spcAft>
                <a:spcPts val="15"/>
              </a:spcAft>
            </a:pP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Будем 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надеяться, что не последняя.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49" y="1498059"/>
            <a:ext cx="6217243" cy="46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73158" y="4877158"/>
            <a:ext cx="9922212" cy="1798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115" indent="444500" algn="ctr">
              <a:lnSpc>
                <a:spcPct val="99000"/>
              </a:lnSpc>
              <a:spcAft>
                <a:spcPts val="920"/>
              </a:spcAft>
            </a:pP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Таким образом, на протяжении всей творческой жизни поэт Александр Михайлович Виноградов проносит тему любви к уральской природе, бору, Родине, родному краю и памяти к прошлому.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86" y="163132"/>
            <a:ext cx="3395169" cy="1995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27" y="2053090"/>
            <a:ext cx="3935549" cy="28240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21" y="163134"/>
            <a:ext cx="3657600" cy="199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773" y="433634"/>
            <a:ext cx="10914434" cy="6303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83820" indent="-6350" algn="ctr">
              <a:lnSpc>
                <a:spcPct val="104000"/>
              </a:lnSpc>
              <a:spcAft>
                <a:spcPts val="35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литературы</a:t>
            </a:r>
          </a:p>
          <a:p>
            <a:pPr marL="457200" marR="83820" indent="-6350" algn="ctr">
              <a:lnSpc>
                <a:spcPct val="104000"/>
              </a:lnSpc>
              <a:spcAft>
                <a:spcPts val="35"/>
              </a:spcAft>
            </a:pPr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3820" lvl="0" indent="-342900" fontAlgn="base">
              <a:lnSpc>
                <a:spcPct val="104000"/>
              </a:lnSpc>
              <a:spcAft>
                <a:spcPts val="540"/>
              </a:spcAft>
              <a:buClr>
                <a:srgbClr val="000000"/>
              </a:buClr>
              <a:buSzPts val="1000"/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Анисимова, И. Светоносные строки, или Исповедальная книга Александра Виноградова / И. Анисимова // Новый мир. – 2003. – № 30 (1 февр.). – С. 2.</a:t>
            </a:r>
            <a:endParaRPr lang="ru-RU" sz="28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3820" lvl="0" indent="-342900" fontAlgn="base">
              <a:lnSpc>
                <a:spcPct val="104000"/>
              </a:lnSpc>
              <a:spcAft>
                <a:spcPts val="540"/>
              </a:spcAft>
              <a:buClr>
                <a:srgbClr val="000000"/>
              </a:buClr>
              <a:buSzPts val="1000"/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Асоян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А. А. Добрая весомость / А.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Асоян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Советское Зауралье. –1986. –12 сент. – С. 2.</a:t>
            </a:r>
            <a:endParaRPr lang="ru-RU" sz="28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3820" lvl="0" indent="-342900" fontAlgn="base">
              <a:lnSpc>
                <a:spcPct val="104000"/>
              </a:lnSpc>
              <a:spcAft>
                <a:spcPts val="540"/>
              </a:spcAft>
              <a:buClr>
                <a:srgbClr val="000000"/>
              </a:buClr>
              <a:buSzPts val="1000"/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Виноградов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А. М. Путем добра и света : стихотворения и переводы / А. М. Виноградов. – Шадринск : Исеть, 2002. – 136 с.</a:t>
            </a:r>
            <a:endParaRPr lang="ru-RU" sz="28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3820" lvl="0" indent="-342900" fontAlgn="base">
              <a:lnSpc>
                <a:spcPct val="104000"/>
              </a:lnSpc>
              <a:spcAft>
                <a:spcPts val="540"/>
              </a:spcAft>
              <a:buClr>
                <a:srgbClr val="000000"/>
              </a:buClr>
              <a:buSzPts val="1000"/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Дежнев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А. Путем добра и света / А. Дежнев // Исеть. – 2001. – 12 сент. – С. 3.</a:t>
            </a:r>
            <a:endParaRPr lang="ru-RU" sz="28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3820" lvl="0" indent="-342900" fontAlgn="base">
              <a:lnSpc>
                <a:spcPct val="104000"/>
              </a:lnSpc>
              <a:spcAft>
                <a:spcPts val="540"/>
              </a:spcAft>
              <a:buClr>
                <a:srgbClr val="000000"/>
              </a:buClr>
              <a:buSzPts val="1000"/>
              <a:buFont typeface="+mj-lt"/>
              <a:buAutoNum type="arabicPeriod" startAt="10"/>
            </a:pPr>
            <a:r>
              <a:rPr lang="ru-RU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Нуржигитова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А. М. Виноградов / А.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Нуржигитова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Е. Завьялова // Литература Шадринска последней трети XX века : пособие для учителя. – Шадринск : ШГПИ, 2005. – С. 12 – 14.</a:t>
            </a:r>
            <a:endParaRPr lang="ru-RU" sz="28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3820" lvl="0" indent="-342900" fontAlgn="base">
              <a:lnSpc>
                <a:spcPct val="104000"/>
              </a:lnSpc>
              <a:spcAft>
                <a:spcPts val="540"/>
              </a:spcAft>
              <a:buClr>
                <a:srgbClr val="000000"/>
              </a:buClr>
              <a:buSzPts val="1000"/>
              <a:buFont typeface="+mj-lt"/>
              <a:buAutoNum type="arabicPeriod" startAt="10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Фёдорова, В. Душою слышу, сердцем вижу. О «Сокровенном» Александра Виноградова / В. Фёдорова // Новый мир. – 2005. – № 33 (26 февр.). – С. 5. </a:t>
            </a:r>
            <a:endParaRPr lang="ru-RU" sz="28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3820" lvl="0" indent="-342900" fontAlgn="base">
              <a:lnSpc>
                <a:spcPct val="104000"/>
              </a:lnSpc>
              <a:spcAft>
                <a:spcPts val="540"/>
              </a:spcAft>
              <a:buClr>
                <a:srgbClr val="000000"/>
              </a:buClr>
              <a:buSzPts val="1000"/>
              <a:buFont typeface="+mj-lt"/>
              <a:buAutoNum type="arabicPeriod" startAt="10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Черемисин, Б. Е. За единственною строкой… / Б. Е. Черемисин //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Шадринский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рабочий. – 1986. – 14 сент. – С. 3.</a:t>
            </a:r>
            <a:endParaRPr lang="ru-RU" sz="28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3820" lvl="0" indent="-342900" fontAlgn="base">
              <a:lnSpc>
                <a:spcPct val="104000"/>
              </a:lnSpc>
              <a:spcAft>
                <a:spcPts val="540"/>
              </a:spcAft>
              <a:buClr>
                <a:srgbClr val="000000"/>
              </a:buClr>
              <a:buSzPts val="1000"/>
              <a:buFont typeface="+mj-lt"/>
              <a:buAutoNum type="arabicPeriod" startAt="10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Черемисин, Б. Е. Мир к свету повернуть… / Б. Е. Черемисин //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Шадринский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рабочий. – 1988. – 23 окт. – С. 4.</a:t>
            </a:r>
            <a:endParaRPr lang="ru-RU" sz="28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3820" lvl="0" indent="-342900" fontAlgn="base">
              <a:lnSpc>
                <a:spcPct val="104000"/>
              </a:lnSpc>
              <a:spcAft>
                <a:spcPts val="540"/>
              </a:spcAft>
              <a:buClr>
                <a:srgbClr val="000000"/>
              </a:buClr>
              <a:buSzPts val="1000"/>
              <a:buFont typeface="+mj-lt"/>
              <a:buAutoNum type="arabicPeriod" startAt="10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Черемисин, Б. Е. Поэзия — зоркость души / Б. Е. Черемисин // Исеть. – 1996. – 10 сент. – С. 2.</a:t>
            </a:r>
            <a:endParaRPr lang="ru-RU" sz="28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3820" lvl="0" indent="-342900" fontAlgn="base">
              <a:lnSpc>
                <a:spcPct val="104000"/>
              </a:lnSpc>
              <a:spcAft>
                <a:spcPts val="540"/>
              </a:spcAft>
              <a:buClr>
                <a:srgbClr val="000000"/>
              </a:buClr>
              <a:buSzPts val="1000"/>
              <a:buFont typeface="+mj-lt"/>
              <a:buAutoNum type="arabicPeriod" startAt="10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Шмаков, А. А. Виноградов Александр Михайлович / А. А. Шмаков, Т. А. Шмакова // Урал литературный : краткий библиографический указатель. – Челябинск, 1989. – С. 59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7261" y="4180344"/>
            <a:ext cx="112143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120" indent="444500" algn="ctr">
              <a:spcAft>
                <a:spcPts val="15"/>
              </a:spcAft>
            </a:pP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1954 г. Александр Виноградов окончил мужскую среднюю школу № 10 в городе Шадринске. </a:t>
            </a:r>
            <a:endParaRPr lang="ru-RU" sz="28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R="71120" indent="444500" algn="ctr">
              <a:spcAft>
                <a:spcPts val="15"/>
              </a:spcAft>
            </a:pP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1 сентября 1955 г. по 25 февраля 1960 г. учился на дневном отделении факультета русского языка и литературы </a:t>
            </a:r>
            <a:r>
              <a:rPr lang="ru-RU" sz="28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Шадринского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педагогического института, который окончил заочно в 1963 году.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19" y="173255"/>
            <a:ext cx="6312539" cy="3888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50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6906" y="4563518"/>
            <a:ext cx="10992050" cy="1972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1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Подлинная филологическая культура, интеллигентность, широкие, всесторонние, энциклопедические знания, педагогический такт – основа успешной работы А.М. Виноградова. Научные интересы Александра Михайловича связаны с проблемами традиций и новаторства в русской литературе XVIII века </a:t>
            </a:r>
            <a:endParaRPr lang="ru-RU" sz="21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941" y="345247"/>
            <a:ext cx="6173979" cy="402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7538" y="4886898"/>
            <a:ext cx="10530038" cy="1737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115" indent="444500" algn="ctr">
              <a:lnSpc>
                <a:spcPct val="99000"/>
              </a:lnSpc>
              <a:spcAft>
                <a:spcPts val="15"/>
              </a:spcAft>
            </a:pPr>
            <a:r>
              <a:rPr lang="ru-RU" sz="3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Виноградов – автор 10 книг стихов, свыше 400 газетных и журнальных публикаций, более 900 стихотворений.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46" y="407069"/>
            <a:ext cx="1266825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16" y="407069"/>
            <a:ext cx="1190625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86" y="407069"/>
            <a:ext cx="1333500" cy="190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31" y="407069"/>
            <a:ext cx="1321332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508" y="407069"/>
            <a:ext cx="1295400" cy="1905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45" y="2770415"/>
            <a:ext cx="1266825" cy="1905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16" y="2770415"/>
            <a:ext cx="1257300" cy="1905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64" y="2770415"/>
            <a:ext cx="1314450" cy="1905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759" y="2770415"/>
            <a:ext cx="1209675" cy="1905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79" y="2770415"/>
            <a:ext cx="13144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490" y="5037675"/>
            <a:ext cx="98341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От первого напечатанного стихотворения до первой книги был временной разрыв, связанный с работой на заводе </a:t>
            </a:r>
            <a:r>
              <a:rPr lang="ru-RU" sz="32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Полиграфмаш</a:t>
            </a: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(почти 9 лет)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00" y="297525"/>
            <a:ext cx="7410091" cy="464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64400" y="238170"/>
            <a:ext cx="4377101" cy="591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115" indent="444500" algn="ctr">
              <a:lnSpc>
                <a:spcPct val="150000"/>
              </a:lnSpc>
              <a:spcAft>
                <a:spcPts val="15"/>
              </a:spcAft>
            </a:pP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Книга «Добрая весомость» вышла в 1967 году в Южно-Уральском издательстве и стала первой поэтической книгой поэта в Шадринске.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66" y="238170"/>
            <a:ext cx="4433316" cy="642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53223" y="613921"/>
            <a:ext cx="427486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Виноградов считает, что поэзия должна нести свет, она должна вести людей к постижению гармонии жизни. Это одно из немногих живительных средств для спасения души.</a:t>
            </a: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372" y="1166011"/>
            <a:ext cx="5734530" cy="5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69475" y="245434"/>
            <a:ext cx="550415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 1956 года А.М. Виноградов сотрудничал с редакцией </a:t>
            </a:r>
            <a:r>
              <a:rPr lang="ru-RU" sz="24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Шадринского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радиовещания, часто выступал со своими стихами, </a:t>
            </a:r>
            <a:endParaRPr lang="ru-RU" sz="24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1997 году был ведущим цикла радиопередач «Экология природы – экология души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»</a:t>
            </a:r>
          </a:p>
          <a:p>
            <a:pPr algn="ctr"/>
            <a:endParaRPr lang="ru-RU" sz="2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Georgia" panose="02040502050405020303" pitchFamily="18" charset="0"/>
              </a:rPr>
              <a:t>В марте 1980 года поэт А.М. Виноградов был принят в Союз писателей СССР</a:t>
            </a:r>
          </a:p>
          <a:p>
            <a:pPr algn="ctr"/>
            <a:endParaRPr lang="ru-RU" sz="2400" dirty="0">
              <a:latin typeface="Georgia" panose="02040502050405020303" pitchFamily="18" charset="0"/>
            </a:endParaRPr>
          </a:p>
          <a:p>
            <a:pPr algn="ctr"/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845" y="245434"/>
            <a:ext cx="4214934" cy="2778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329" y="3229583"/>
            <a:ext cx="3700731" cy="340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310</TotalTime>
  <Words>2365</Words>
  <Application>Microsoft Office PowerPoint</Application>
  <PresentationFormat>Широкоэкранный</PresentationFormat>
  <Paragraphs>122</Paragraphs>
  <Slides>27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Georgia</vt:lpstr>
      <vt:lpstr>Segoe Print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Лилия</cp:lastModifiedBy>
  <cp:revision>35</cp:revision>
  <dcterms:created xsi:type="dcterms:W3CDTF">2023-04-30T13:58:00Z</dcterms:created>
  <dcterms:modified xsi:type="dcterms:W3CDTF">2024-02-14T18:25:10Z</dcterms:modified>
</cp:coreProperties>
</file>