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54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58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919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398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3934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544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5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2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31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60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1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1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73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50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41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09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44537-1374-4A3D-950A-4551764C7BCA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190894-95D2-45A7-A1A8-181D9DCF1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96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7691" y="1853883"/>
            <a:ext cx="9144000" cy="14379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детей с СДВГ к условиям ДОУ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17428" y="336323"/>
            <a:ext cx="3222171" cy="1192031"/>
          </a:xfrm>
        </p:spPr>
        <p:txBody>
          <a:bodyPr>
            <a:normAutofit/>
          </a:bodyPr>
          <a:lstStyle/>
          <a:p>
            <a:pPr lvl="0" algn="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1800" dirty="0">
                <a:solidFill>
                  <a:prstClr val="black"/>
                </a:solidFill>
                <a:latin typeface="Arial" panose="020B0604020202020204" pitchFamily="34" charset="0"/>
              </a:rPr>
              <a:t>Воспитатель </a:t>
            </a:r>
            <a:br>
              <a:rPr lang="ru-RU" altLang="ru-RU" sz="18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1800" dirty="0" err="1">
                <a:solidFill>
                  <a:prstClr val="black"/>
                </a:solidFill>
                <a:latin typeface="Arial" panose="020B0604020202020204" pitchFamily="34" charset="0"/>
              </a:rPr>
              <a:t>Кондратенкова</a:t>
            </a:r>
            <a:r>
              <a:rPr lang="en-US" altLang="ru-RU" sz="18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r>
              <a:rPr lang="ru-RU" altLang="ru-RU" sz="1800" dirty="0">
                <a:solidFill>
                  <a:prstClr val="black"/>
                </a:solidFill>
                <a:latin typeface="Arial" panose="020B0604020202020204" pitchFamily="34" charset="0"/>
              </a:rPr>
              <a:t>С</a:t>
            </a:r>
            <a:r>
              <a:rPr lang="en-US" altLang="ru-RU" sz="18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r>
              <a:rPr lang="ru-RU" altLang="ru-RU" sz="1800" dirty="0">
                <a:solidFill>
                  <a:prstClr val="black"/>
                </a:solidFill>
                <a:latin typeface="Arial" panose="020B0604020202020204" pitchFamily="34" charset="0"/>
              </a:rPr>
              <a:t>Б</a:t>
            </a:r>
            <a:r>
              <a:rPr lang="en-US" altLang="ru-RU" sz="18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endParaRPr lang="ru-RU" altLang="ru-RU" sz="1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algn="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1800" dirty="0">
                <a:solidFill>
                  <a:prstClr val="black"/>
                </a:solidFill>
                <a:latin typeface="Arial" panose="020B0604020202020204" pitchFamily="34" charset="0"/>
              </a:rPr>
              <a:t>Детский сад №11 Теремок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53" y="3422468"/>
            <a:ext cx="3512276" cy="310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4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244" y="289432"/>
            <a:ext cx="9438413" cy="6098305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Это дети с родовой травмой в анамнезе, последствия которой у российских авторов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по-разному: это и энцефалопатия, и минимальная мозговая дисфункция, и синдром дефицита внимания, и гипервозбудимость. В соответствии с МКБ-10 эта группа расстройств имеет название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«Гиперпиретические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расстройства» (F90)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отечественной литературе наиболее часто встречается термин минимальных мозговых дисфункций. В соответствии с диагностическими критериями, разработанными Американской психиатрической ассоциацией и опубликованными в  «Диагностическом и статистическом руководстве по психическим заболеваниям (DSM-1V)  диагностика этого синдрома  осуществляется в двух измерениях : это нарушения внимания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гиперреактивность-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импульсивность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5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9620" y="563752"/>
            <a:ext cx="10378940" cy="5732545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Ряд проблем они создают в обучении, особенно – в подготовке к чтению и письму.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направляются в логопедические детские сады, так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имеют какие-либо речевые проблемы (заикание, общее недоразвитие речи, нарушения звукопроизношения как артикуляционного характера, так и связанное с  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неразличением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определенных звуков)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5693764"/>
            <a:ext cx="2570955" cy="102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0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050" y="627593"/>
            <a:ext cx="8321040" cy="3608256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roboto"/>
              </a:rPr>
              <a:t> Все эти дети перенесли в период рождения, или в первые несколько дней жизни, или во внутриутробный период жизни какие-либо трудности, которые сопровождались кислородным голоданием клеток головного мозга</a:t>
            </a:r>
            <a:r>
              <a:rPr lang="ru-RU" sz="1600" dirty="0" smtClean="0">
                <a:solidFill>
                  <a:srgbClr val="000000"/>
                </a:solidFill>
                <a:latin typeface="roboto"/>
              </a:rPr>
              <a:t>.</a:t>
            </a:r>
            <a:br>
              <a:rPr lang="ru-RU" sz="1600" dirty="0" smtClean="0">
                <a:solidFill>
                  <a:srgbClr val="000000"/>
                </a:solidFill>
                <a:latin typeface="roboto"/>
              </a:rPr>
            </a:br>
            <a:r>
              <a:rPr lang="ru-RU" sz="1600" dirty="0" smtClean="0">
                <a:solidFill>
                  <a:srgbClr val="000000"/>
                </a:solidFill>
                <a:latin typeface="roboto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roboto"/>
              </a:rPr>
            </a:br>
            <a:r>
              <a:rPr lang="ru-RU" sz="1800" dirty="0">
                <a:solidFill>
                  <a:srgbClr val="000000"/>
                </a:solidFill>
                <a:latin typeface="roboto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962" y="3097338"/>
            <a:ext cx="4235821" cy="348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40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511" y="2454946"/>
            <a:ext cx="9571309" cy="350694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roboto"/>
              </a:rPr>
              <a:t>  Один из важнейших методов коррекции – это создание для ребенка необходимых ему внешних условий, в том числе – через правильно организованные условия пребывания его в детском дошкольном учреждении.    </a:t>
            </a:r>
            <a:endParaRPr lang="ru-RU" sz="20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Еще 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один способ помочь детям с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гипервозбудимостью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– это давать им послабление режима детского сада. Послабление режима выражается в том, что ребенок находится в детском саду в течение недели меньшее количество часов, чем другие дети. Либо он уходит из группы раньше, либо имеет в течение недели «дополнительный выходной день», по индивидуальному согласованию с родителями.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966" y="640080"/>
            <a:ext cx="2107474" cy="158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6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9943" y="1349828"/>
            <a:ext cx="8915400" cy="417576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0000"/>
                </a:solidFill>
                <a:latin typeface="roboto"/>
              </a:rPr>
              <a:t> 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любом случае вопрос должен решать индивидуально с учетом всех медицинских, социальных обстоятельств и особенностей развития ребенка. При консультировании и психологическом сопровождении семей, имеющих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генеративного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предлагается использовать представления из транзактного анализа об обесцениваниях, так как консультанту приходится иметь дело  с обесцениванием взрослыми членами семьи физических симптомов ребенка, обесцениванием роли физического фактора в его развитии, ограниченных ресурсов его центральной нервной системы, обесцениванием важности медицинского лечения и другими обесцениваниями, являющими средствами защиты сценарных убеждений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7854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8</Words>
  <Application>Microsoft Office PowerPoint</Application>
  <PresentationFormat>Широкоэкранный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roboto</vt:lpstr>
      <vt:lpstr>Times New Roman</vt:lpstr>
      <vt:lpstr>Wingdings 3</vt:lpstr>
      <vt:lpstr>Легкий дым</vt:lpstr>
      <vt:lpstr>Адаптация детей с СДВГ к условиям ДОУ</vt:lpstr>
      <vt:lpstr>Презентация PowerPoint</vt:lpstr>
      <vt:lpstr>Презентация PowerPoint</vt:lpstr>
      <vt:lpstr> Все эти дети перенесли в период рождения, или в первые несколько дней жизни, или во внутриутробный период жизни какие-либо трудности, которые сопровождались кислородным голоданием клеток головного мозга.   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детей с СДВГ к условиям ДОУ</dc:title>
  <dc:creator>Admin</dc:creator>
  <cp:lastModifiedBy>Admin</cp:lastModifiedBy>
  <cp:revision>5</cp:revision>
  <dcterms:created xsi:type="dcterms:W3CDTF">2023-11-13T18:07:44Z</dcterms:created>
  <dcterms:modified xsi:type="dcterms:W3CDTF">2024-02-22T16:55:45Z</dcterms:modified>
</cp:coreProperties>
</file>