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7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5C972-00C2-4FC5-BE70-617C377934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9030-3618-4F08-B245-7FF77E2FB8E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CCC3-FE2A-4100-A75B-08840E812C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8203-AB11-4FC2-81DF-D337DE365D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7849-305D-4429-AF79-3D7C3C12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EF9-500E-44E7-B46B-FCD8E386B6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5BEA8-FEC9-4D05-B5FA-D7FF754793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25FC-667E-46E2-B0AB-0904819910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0790-A831-4C69-A784-B3D2895445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929C0-966B-4BDC-9F56-4B0CA949DC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4223-DED8-4C36-AB35-68FC6788C8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122470-325B-426E-A877-EA51FA29D2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artikulyatci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1520" y="5229200"/>
            <a:ext cx="8568952" cy="1079649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663300"/>
                </a:solidFill>
              </a:rPr>
              <a:t>КОГДА  НУЖНО ОБРАТИТЬСЯ  К ЛОГОПЕДУ</a:t>
            </a:r>
            <a:r>
              <a:rPr lang="en-US" sz="3600" b="1" dirty="0" smtClean="0">
                <a:solidFill>
                  <a:srgbClr val="663300"/>
                </a:solidFill>
              </a:rPr>
              <a:t>?</a:t>
            </a:r>
            <a:r>
              <a:rPr lang="ru-RU" sz="3600" b="1" dirty="0" smtClean="0">
                <a:solidFill>
                  <a:srgbClr val="663300"/>
                </a:solidFill>
              </a:rPr>
              <a:t> </a:t>
            </a:r>
            <a:r>
              <a:rPr lang="ru-RU" sz="3600" b="1" dirty="0" smtClean="0">
                <a:solidFill>
                  <a:srgbClr val="663300"/>
                </a:solidFill>
              </a:rPr>
              <a:t/>
            </a:r>
            <a:br>
              <a:rPr lang="ru-RU" sz="3600" b="1" dirty="0" smtClean="0">
                <a:solidFill>
                  <a:srgbClr val="663300"/>
                </a:solidFill>
              </a:rPr>
            </a:br>
            <a:r>
              <a:rPr lang="ru-RU" sz="1600" b="1" dirty="0" smtClean="0">
                <a:solidFill>
                  <a:srgbClr val="663300"/>
                </a:solidFill>
              </a:rPr>
              <a:t>Подготовила: учитель-логопед Шибаева А.А.</a:t>
            </a:r>
            <a:endParaRPr lang="es-ES" sz="3600" b="1" dirty="0" smtClean="0">
              <a:solidFill>
                <a:srgbClr val="66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1440" y="260649"/>
            <a:ext cx="91450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«МБОУ ЦО№19»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764704"/>
            <a:ext cx="6768752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Спасибо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за внимание и сотрудничество!!!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g1.picmix.com/output/stamp/thumb/8/6/4/5/205468_cfc7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0688"/>
            <a:ext cx="2561987" cy="170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1.picmix.com/output/stamp/thumb/8/6/4/5/205468_cfc7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2561987" cy="170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301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0648"/>
            <a:ext cx="8640960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/>
              <a:t>Проблема обращения к такому специалисту, как детский логопед, встает перед каждой мамой с малышом 2-6 лет – в период активного становления его речи. Ситуация осложняется тем, что логопед в детском саду, куда ходит ребенок, не всегда доступен, а возрастные проблемы с речью встречаются практически у каждого ребенка и требуют консультации со специалистом хотя бы ради успокоения мамочки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ctr"/>
            <a:r>
              <a:rPr lang="ru-RU" sz="2400" dirty="0" smtClean="0"/>
              <a:t>Когда </a:t>
            </a:r>
            <a:r>
              <a:rPr lang="ru-RU" sz="2400" dirty="0" smtClean="0"/>
              <a:t>же действительно стоит к нему обратиться и чем он может быть полезен ребенку без явных нарушений?</a:t>
            </a:r>
          </a:p>
          <a:p>
            <a:pPr algn="ctr"/>
            <a:endParaRPr lang="ru-RU" sz="2800" dirty="0" smtClean="0"/>
          </a:p>
          <a:p>
            <a:pPr algn="ctr"/>
            <a:endParaRPr lang="ru-RU" sz="2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«С»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2060"/>
                </a:solidFill>
              </a:rPr>
              <a:t>Твердый звук С появляется у детей в возрасте 2 – 2,5 года. Могут быть замены С – </a:t>
            </a:r>
            <a:r>
              <a:rPr lang="ru-RU" sz="1600" dirty="0" err="1" smtClean="0">
                <a:solidFill>
                  <a:srgbClr val="002060"/>
                </a:solidFill>
              </a:rPr>
              <a:t>Сь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r>
              <a:rPr lang="ru-RU" sz="1400" dirty="0" smtClean="0">
                <a:solidFill>
                  <a:srgbClr val="002060"/>
                </a:solidFill>
              </a:rPr>
              <a:t>К 4  </a:t>
            </a:r>
            <a:r>
              <a:rPr lang="ru-RU" sz="1400" dirty="0">
                <a:solidFill>
                  <a:srgbClr val="002060"/>
                </a:solidFill>
              </a:rPr>
              <a:t>годам дети усваивают произношение твердого звука С (однако возможны замены и пропуски). К </a:t>
            </a:r>
            <a:r>
              <a:rPr lang="ru-RU" sz="1400" dirty="0" smtClean="0">
                <a:solidFill>
                  <a:srgbClr val="002060"/>
                </a:solidFill>
              </a:rPr>
              <a:t>5  </a:t>
            </a:r>
            <a:r>
              <a:rPr lang="ru-RU" sz="1400" dirty="0">
                <a:solidFill>
                  <a:srgbClr val="002060"/>
                </a:solidFill>
              </a:rPr>
              <a:t>годам, как правило, закрепляется произношение звука С. Иногда наблюдается смешение звуков С-З, С-Ц, С-Ш и др. В старшем дошкольном возрасте нужно продолжать работу над четким и ясным произношением звука.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«З»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Появляется звук З </a:t>
            </a:r>
            <a:r>
              <a:rPr lang="ru-RU" sz="1400" dirty="0" smtClean="0">
                <a:solidFill>
                  <a:srgbClr val="002060"/>
                </a:solidFill>
              </a:rPr>
              <a:t>на 2-м </a:t>
            </a:r>
            <a:r>
              <a:rPr lang="ru-RU" sz="1400" dirty="0">
                <a:solidFill>
                  <a:srgbClr val="002060"/>
                </a:solidFill>
              </a:rPr>
              <a:t>году жизни. В основном ребенок заменяет его мягким вариантом: </a:t>
            </a:r>
            <a:r>
              <a:rPr lang="ru-RU" sz="1400" dirty="0" err="1">
                <a:solidFill>
                  <a:srgbClr val="002060"/>
                </a:solidFill>
              </a:rPr>
              <a:t>Зёя</a:t>
            </a:r>
            <a:r>
              <a:rPr lang="ru-RU" sz="1400" dirty="0">
                <a:solidFill>
                  <a:srgbClr val="002060"/>
                </a:solidFill>
              </a:rPr>
              <a:t>, (Зоя). К концу 3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года у ребенка появляется твердый звук З, однако может быть смешение </a:t>
            </a:r>
            <a:r>
              <a:rPr lang="ru-RU" sz="1400" dirty="0" err="1">
                <a:solidFill>
                  <a:srgbClr val="002060"/>
                </a:solidFill>
                <a:hlinkClick r:id="rId2" tooltip="Артикуляция"/>
              </a:rPr>
              <a:t>артикуляционно</a:t>
            </a:r>
            <a:r>
              <a:rPr lang="ru-RU" sz="1400" dirty="0">
                <a:solidFill>
                  <a:srgbClr val="002060"/>
                </a:solidFill>
              </a:rPr>
              <a:t> близких звуков: «жук» - «</a:t>
            </a:r>
            <a:r>
              <a:rPr lang="ru-RU" sz="1400" dirty="0" err="1">
                <a:solidFill>
                  <a:srgbClr val="002060"/>
                </a:solidFill>
              </a:rPr>
              <a:t>зюк</a:t>
            </a:r>
            <a:r>
              <a:rPr lang="ru-RU" sz="1400" dirty="0">
                <a:solidFill>
                  <a:srgbClr val="002060"/>
                </a:solidFill>
              </a:rPr>
              <a:t>», «Зубы» - «</a:t>
            </a:r>
            <a:r>
              <a:rPr lang="ru-RU" sz="1400" dirty="0" err="1">
                <a:solidFill>
                  <a:srgbClr val="002060"/>
                </a:solidFill>
              </a:rPr>
              <a:t>субы</a:t>
            </a:r>
            <a:r>
              <a:rPr lang="ru-RU" sz="1400" dirty="0">
                <a:solidFill>
                  <a:srgbClr val="002060"/>
                </a:solidFill>
              </a:rPr>
              <a:t>». К </a:t>
            </a:r>
            <a:r>
              <a:rPr lang="ru-RU" sz="1400" dirty="0" smtClean="0">
                <a:solidFill>
                  <a:srgbClr val="002060"/>
                </a:solidFill>
              </a:rPr>
              <a:t>концу 4  </a:t>
            </a:r>
            <a:r>
              <a:rPr lang="ru-RU" sz="1400" dirty="0">
                <a:solidFill>
                  <a:srgbClr val="002060"/>
                </a:solidFill>
              </a:rPr>
              <a:t>года жизни большинство детей усваивают и правильно произносят звук.</a:t>
            </a:r>
          </a:p>
        </p:txBody>
      </p:sp>
    </p:spTree>
    <p:extLst>
      <p:ext uri="{BB962C8B-B14F-4D97-AF65-F5344CB8AC3E}">
        <p14:creationId xmlns:p14="http://schemas.microsoft.com/office/powerpoint/2010/main" xmlns="" val="157349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«Ц»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Усвоение звука Ц проходит такие промежуточные звуки: </a:t>
            </a:r>
            <a:r>
              <a:rPr lang="ru-RU" sz="1400" dirty="0" err="1">
                <a:solidFill>
                  <a:srgbClr val="002060"/>
                </a:solidFill>
              </a:rPr>
              <a:t>ть</a:t>
            </a: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ru-RU" sz="1400" dirty="0" err="1">
                <a:solidFill>
                  <a:srgbClr val="002060"/>
                </a:solidFill>
              </a:rPr>
              <a:t>сь</a:t>
            </a:r>
            <a:r>
              <a:rPr lang="ru-RU" sz="1400" dirty="0">
                <a:solidFill>
                  <a:srgbClr val="002060"/>
                </a:solidFill>
              </a:rPr>
              <a:t>-с-тс-</a:t>
            </a:r>
            <a:r>
              <a:rPr lang="ru-RU" sz="1400" dirty="0" err="1">
                <a:solidFill>
                  <a:srgbClr val="002060"/>
                </a:solidFill>
              </a:rPr>
              <a:t>тц</a:t>
            </a:r>
            <a:r>
              <a:rPr lang="ru-RU" sz="1400" dirty="0">
                <a:solidFill>
                  <a:srgbClr val="002060"/>
                </a:solidFill>
              </a:rPr>
              <a:t> (</a:t>
            </a:r>
            <a:r>
              <a:rPr lang="ru-RU" sz="1400" dirty="0" err="1">
                <a:solidFill>
                  <a:srgbClr val="002060"/>
                </a:solidFill>
              </a:rPr>
              <a:t>типлёнок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сиплёнок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сыплёнок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тцыплёнок</a:t>
            </a:r>
            <a:r>
              <a:rPr lang="ru-RU" sz="1400" dirty="0">
                <a:solidFill>
                  <a:srgbClr val="002060"/>
                </a:solidFill>
              </a:rPr>
              <a:t> – цыплёнок). Данная система заменителей не является обязательной для всех детей. На </a:t>
            </a:r>
            <a:r>
              <a:rPr lang="ru-RU" sz="1400" dirty="0" smtClean="0">
                <a:solidFill>
                  <a:srgbClr val="002060"/>
                </a:solidFill>
              </a:rPr>
              <a:t>3 году </a:t>
            </a:r>
            <a:r>
              <a:rPr lang="ru-RU" sz="1400" dirty="0">
                <a:solidFill>
                  <a:srgbClr val="002060"/>
                </a:solidFill>
              </a:rPr>
              <a:t>жизни у ребенка может еще отсутствовать твердый звук Ц и заменяться звуком </a:t>
            </a:r>
            <a:r>
              <a:rPr lang="ru-RU" sz="1400" dirty="0" err="1">
                <a:solidFill>
                  <a:srgbClr val="002060"/>
                </a:solidFill>
              </a:rPr>
              <a:t>Ть</a:t>
            </a:r>
            <a:r>
              <a:rPr lang="ru-RU" sz="1400" dirty="0">
                <a:solidFill>
                  <a:srgbClr val="002060"/>
                </a:solidFill>
              </a:rPr>
              <a:t> или </a:t>
            </a:r>
            <a:r>
              <a:rPr lang="ru-RU" sz="1400" dirty="0" err="1">
                <a:solidFill>
                  <a:srgbClr val="002060"/>
                </a:solidFill>
              </a:rPr>
              <a:t>Сь</a:t>
            </a:r>
            <a:r>
              <a:rPr lang="ru-RU" sz="1400" dirty="0">
                <a:solidFill>
                  <a:srgbClr val="002060"/>
                </a:solidFill>
              </a:rPr>
              <a:t> (С). К концу </a:t>
            </a:r>
            <a:r>
              <a:rPr lang="ru-RU" sz="1400" dirty="0" smtClean="0">
                <a:solidFill>
                  <a:srgbClr val="002060"/>
                </a:solidFill>
              </a:rPr>
              <a:t>4 года </a:t>
            </a:r>
            <a:r>
              <a:rPr lang="ru-RU" sz="1400" dirty="0">
                <a:solidFill>
                  <a:srgbClr val="002060"/>
                </a:solidFill>
              </a:rPr>
              <a:t>этот звук появляется у некоторых детей, а к </a:t>
            </a:r>
            <a:r>
              <a:rPr lang="ru-RU" sz="1400" dirty="0" smtClean="0">
                <a:solidFill>
                  <a:srgbClr val="002060"/>
                </a:solidFill>
              </a:rPr>
              <a:t>5  </a:t>
            </a:r>
            <a:r>
              <a:rPr lang="ru-RU" sz="1400" dirty="0">
                <a:solidFill>
                  <a:srgbClr val="002060"/>
                </a:solidFill>
              </a:rPr>
              <a:t>годам дифференцируется и произносится правильно большинством малышей.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«Ш»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Шипящий звук Ш появляется обычно на </a:t>
            </a:r>
            <a:r>
              <a:rPr lang="ru-RU" sz="1400" dirty="0" smtClean="0">
                <a:solidFill>
                  <a:srgbClr val="002060"/>
                </a:solidFill>
              </a:rPr>
              <a:t>3-м </a:t>
            </a:r>
            <a:r>
              <a:rPr lang="ru-RU" sz="1400" dirty="0">
                <a:solidFill>
                  <a:srgbClr val="002060"/>
                </a:solidFill>
              </a:rPr>
              <a:t>году жизни. Но он еще очень неустойчив. Многие дети смешивают его со свистящим С («</a:t>
            </a:r>
            <a:r>
              <a:rPr lang="ru-RU" sz="1400" dirty="0" err="1">
                <a:solidFill>
                  <a:srgbClr val="002060"/>
                </a:solidFill>
              </a:rPr>
              <a:t>суба</a:t>
            </a:r>
            <a:r>
              <a:rPr lang="ru-RU" sz="1400" dirty="0">
                <a:solidFill>
                  <a:srgbClr val="002060"/>
                </a:solidFill>
              </a:rPr>
              <a:t>» вместо «шуба». У некоторых детей в 4-5 лет может наблюдаться неправильное формирование звука: боковое, нижнее </a:t>
            </a:r>
            <a:r>
              <a:rPr lang="ru-RU" sz="1400" dirty="0" smtClean="0">
                <a:solidFill>
                  <a:srgbClr val="002060"/>
                </a:solidFill>
              </a:rPr>
              <a:t>Не </a:t>
            </a:r>
            <a:r>
              <a:rPr lang="ru-RU" sz="1400" dirty="0">
                <a:solidFill>
                  <a:srgbClr val="002060"/>
                </a:solidFill>
              </a:rPr>
              <a:t>всегда четко дифференцируется в речи. Может заменяться не только свистящими, но и звуками Х и Ф. К </a:t>
            </a:r>
            <a:r>
              <a:rPr lang="ru-RU" sz="1400" dirty="0" smtClean="0">
                <a:solidFill>
                  <a:srgbClr val="002060"/>
                </a:solidFill>
              </a:rPr>
              <a:t>5 годам </a:t>
            </a:r>
            <a:r>
              <a:rPr lang="ru-RU" sz="1400" dirty="0">
                <a:solidFill>
                  <a:srgbClr val="002060"/>
                </a:solidFill>
              </a:rPr>
              <a:t>произносительная сторона достигает довольно высокого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xmlns="" val="385493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«Ж»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Появляется в 2 </a:t>
            </a:r>
            <a:r>
              <a:rPr lang="ru-RU" sz="1400" dirty="0" smtClean="0">
                <a:solidFill>
                  <a:srgbClr val="002060"/>
                </a:solidFill>
              </a:rPr>
              <a:t>-2,5 года.  </a:t>
            </a:r>
            <a:r>
              <a:rPr lang="ru-RU" sz="1400" dirty="0">
                <a:solidFill>
                  <a:srgbClr val="002060"/>
                </a:solidFill>
              </a:rPr>
              <a:t>Некоторые дети произносят его сразу верно, но большинство заменяют свистящим: «</a:t>
            </a:r>
            <a:r>
              <a:rPr lang="ru-RU" sz="1400" dirty="0" err="1">
                <a:solidFill>
                  <a:srgbClr val="002060"/>
                </a:solidFill>
              </a:rPr>
              <a:t>зук</a:t>
            </a:r>
            <a:r>
              <a:rPr lang="ru-RU" sz="1400" dirty="0">
                <a:solidFill>
                  <a:srgbClr val="002060"/>
                </a:solidFill>
              </a:rPr>
              <a:t>» вместо «жук». В 3-4 года большинство детей усваивают правильное произношение звука </a:t>
            </a:r>
            <a:r>
              <a:rPr lang="ru-RU" sz="1400" b="1" i="1" dirty="0">
                <a:solidFill>
                  <a:srgbClr val="002060"/>
                </a:solidFill>
              </a:rPr>
              <a:t>ж.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К 4-6 годам звук обычно чистый, но иногда дети испытывают затруднение при произнесении слов, насыщенных свистящими и шипящими звуками.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«Щ»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3195721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У некоторых детей появляется в </a:t>
            </a:r>
            <a:r>
              <a:rPr lang="ru-RU" sz="1400" dirty="0" smtClean="0">
                <a:solidFill>
                  <a:srgbClr val="002060"/>
                </a:solidFill>
              </a:rPr>
              <a:t>2 – 3  года. </a:t>
            </a:r>
            <a:r>
              <a:rPr lang="ru-RU" sz="1400" dirty="0">
                <a:solidFill>
                  <a:srgbClr val="002060"/>
                </a:solidFill>
              </a:rPr>
              <a:t>Но большинство еще не произносит шипящий, заменяя его твердым свистящим: «</a:t>
            </a:r>
            <a:r>
              <a:rPr lang="ru-RU" sz="1400" dirty="0" err="1">
                <a:solidFill>
                  <a:srgbClr val="002060"/>
                </a:solidFill>
              </a:rPr>
              <a:t>сенок</a:t>
            </a:r>
            <a:r>
              <a:rPr lang="ru-RU" sz="1400" dirty="0">
                <a:solidFill>
                  <a:srgbClr val="002060"/>
                </a:solidFill>
              </a:rPr>
              <a:t>» вместо </a:t>
            </a:r>
            <a:r>
              <a:rPr lang="ru-RU" sz="1400" i="1" dirty="0">
                <a:solidFill>
                  <a:srgbClr val="002060"/>
                </a:solidFill>
              </a:rPr>
              <a:t>щенок, </a:t>
            </a:r>
            <a:r>
              <a:rPr lang="ru-RU" sz="1400" i="1" dirty="0" err="1">
                <a:solidFill>
                  <a:srgbClr val="002060"/>
                </a:solidFill>
              </a:rPr>
              <a:t>савель</a:t>
            </a:r>
            <a:r>
              <a:rPr lang="ru-RU" sz="1400" i="1" dirty="0">
                <a:solidFill>
                  <a:srgbClr val="002060"/>
                </a:solidFill>
              </a:rPr>
              <a:t> </a:t>
            </a:r>
            <a:r>
              <a:rPr lang="ru-RU" sz="1400" dirty="0">
                <a:solidFill>
                  <a:srgbClr val="002060"/>
                </a:solidFill>
              </a:rPr>
              <a:t>вместо </a:t>
            </a:r>
            <a:r>
              <a:rPr lang="ru-RU" sz="1400" i="1" dirty="0">
                <a:solidFill>
                  <a:srgbClr val="002060"/>
                </a:solidFill>
              </a:rPr>
              <a:t>щавель.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В 4-5 лет может наблюдаться обратная замена, когда вновь появившийся звук </a:t>
            </a:r>
            <a:r>
              <a:rPr lang="ru-RU" sz="1400" b="1" i="1" dirty="0">
                <a:solidFill>
                  <a:srgbClr val="002060"/>
                </a:solidFill>
              </a:rPr>
              <a:t>щ </a:t>
            </a:r>
            <a:r>
              <a:rPr lang="ru-RU" sz="1400" dirty="0">
                <a:solidFill>
                  <a:srgbClr val="002060"/>
                </a:solidFill>
              </a:rPr>
              <a:t>произносится и в тех словах, где его употребление неуместно. К 5-7 годам заканчивается усвоение шипящего щ. Но может быть и смешение: щ — </a:t>
            </a:r>
            <a:r>
              <a:rPr lang="ru-RU" sz="1400" i="1" dirty="0">
                <a:solidFill>
                  <a:srgbClr val="002060"/>
                </a:solidFill>
              </a:rPr>
              <a:t>ч, </a:t>
            </a:r>
            <a:r>
              <a:rPr lang="ru-RU" sz="1400" b="1" i="1" dirty="0">
                <a:solidFill>
                  <a:srgbClr val="002060"/>
                </a:solidFill>
              </a:rPr>
              <a:t>щ — </a:t>
            </a:r>
            <a:r>
              <a:rPr lang="ru-RU" sz="1400" b="1" i="1" dirty="0" err="1">
                <a:solidFill>
                  <a:srgbClr val="002060"/>
                </a:solidFill>
              </a:rPr>
              <a:t>сь</a:t>
            </a:r>
            <a:r>
              <a:rPr lang="ru-RU" sz="1400" b="1" i="1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84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/>
              <a:t>Этапы усвоения детьми трудных звуков </a:t>
            </a:r>
            <a:endParaRPr lang="ru-RU" sz="3200" dirty="0"/>
          </a:p>
        </p:txBody>
      </p:sp>
      <p:sp>
        <p:nvSpPr>
          <p:cNvPr id="12" name="Овал 11"/>
          <p:cNvSpPr/>
          <p:nvPr/>
        </p:nvSpPr>
        <p:spPr>
          <a:xfrm>
            <a:off x="611560" y="1196752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Звук «Р»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908720"/>
            <a:ext cx="576064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Твердый звук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появляется у детей в </a:t>
            </a:r>
            <a:r>
              <a:rPr lang="ru-RU" sz="1400" dirty="0" smtClean="0">
                <a:solidFill>
                  <a:srgbClr val="002060"/>
                </a:solidFill>
              </a:rPr>
              <a:t>4-5 лет. </a:t>
            </a:r>
            <a:r>
              <a:rPr lang="ru-RU" sz="1400" dirty="0">
                <a:solidFill>
                  <a:srgbClr val="002060"/>
                </a:solidFill>
              </a:rPr>
              <a:t>Процесс усвоения звука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происходит через следующую систему заменителей </a:t>
            </a:r>
            <a:r>
              <a:rPr lang="ru-RU" sz="1400" i="1" dirty="0">
                <a:solidFill>
                  <a:srgbClr val="002060"/>
                </a:solidFill>
              </a:rPr>
              <a:t>й-ль-л-</a:t>
            </a:r>
            <a:r>
              <a:rPr lang="ru-RU" sz="1400" i="1" dirty="0" err="1">
                <a:solidFill>
                  <a:srgbClr val="002060"/>
                </a:solidFill>
              </a:rPr>
              <a:t>рь</a:t>
            </a:r>
            <a:r>
              <a:rPr lang="ru-RU" sz="1400" i="1" dirty="0">
                <a:solidFill>
                  <a:srgbClr val="002060"/>
                </a:solidFill>
              </a:rPr>
              <a:t>-р (рыба — рыба — </a:t>
            </a:r>
            <a:r>
              <a:rPr lang="ru-RU" sz="1400" i="1" dirty="0" err="1">
                <a:solidFill>
                  <a:srgbClr val="002060"/>
                </a:solidFill>
              </a:rPr>
              <a:t>либа</a:t>
            </a:r>
            <a:r>
              <a:rPr lang="ru-RU" sz="1400" i="1" dirty="0">
                <a:solidFill>
                  <a:srgbClr val="002060"/>
                </a:solidFill>
              </a:rPr>
              <a:t> — </a:t>
            </a:r>
            <a:r>
              <a:rPr lang="ru-RU" sz="1400" i="1" dirty="0" err="1">
                <a:solidFill>
                  <a:srgbClr val="002060"/>
                </a:solidFill>
              </a:rPr>
              <a:t>лыба</a:t>
            </a:r>
            <a:r>
              <a:rPr lang="ru-RU" sz="1400" i="1" dirty="0">
                <a:solidFill>
                  <a:srgbClr val="002060"/>
                </a:solidFill>
              </a:rPr>
              <a:t>). </a:t>
            </a:r>
            <a:r>
              <a:rPr lang="ru-RU" sz="1400" dirty="0">
                <a:solidFill>
                  <a:srgbClr val="002060"/>
                </a:solidFill>
              </a:rPr>
              <a:t>Данная система заменителей не является обязательной для всех детей. У большинства детей в </a:t>
            </a:r>
            <a:r>
              <a:rPr lang="ru-RU" sz="1400" dirty="0" smtClean="0">
                <a:solidFill>
                  <a:srgbClr val="002060"/>
                </a:solidFill>
              </a:rPr>
              <a:t>5 лет может </a:t>
            </a:r>
            <a:r>
              <a:rPr lang="ru-RU" sz="1400" dirty="0">
                <a:solidFill>
                  <a:srgbClr val="002060"/>
                </a:solidFill>
              </a:rPr>
              <a:t>наблюдаться замена сонорного звука </a:t>
            </a:r>
            <a:r>
              <a:rPr lang="ru-RU" sz="1400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на </a:t>
            </a:r>
            <a:r>
              <a:rPr lang="ru-RU" sz="1400" i="1" dirty="0">
                <a:solidFill>
                  <a:srgbClr val="002060"/>
                </a:solidFill>
              </a:rPr>
              <a:t>й </a:t>
            </a:r>
            <a:r>
              <a:rPr lang="ru-RU" sz="1400" dirty="0">
                <a:solidFill>
                  <a:srgbClr val="002060"/>
                </a:solidFill>
              </a:rPr>
              <a:t>или </a:t>
            </a:r>
            <a:r>
              <a:rPr lang="ru-RU" sz="1400" b="1" i="1" dirty="0">
                <a:solidFill>
                  <a:srgbClr val="002060"/>
                </a:solidFill>
              </a:rPr>
              <a:t>ль. </a:t>
            </a:r>
            <a:r>
              <a:rPr lang="ru-RU" sz="1400" dirty="0">
                <a:solidFill>
                  <a:srgbClr val="002060"/>
                </a:solidFill>
              </a:rPr>
              <a:t>К концу </a:t>
            </a:r>
            <a:r>
              <a:rPr lang="ru-RU" sz="1400" dirty="0" smtClean="0">
                <a:solidFill>
                  <a:srgbClr val="002060"/>
                </a:solidFill>
              </a:rPr>
              <a:t>6 года </a:t>
            </a:r>
            <a:r>
              <a:rPr lang="ru-RU" sz="1400" dirty="0">
                <a:solidFill>
                  <a:srgbClr val="002060"/>
                </a:solidFill>
              </a:rPr>
              <a:t>большинство детей усваивают и правильно произносят звук </a:t>
            </a:r>
            <a:r>
              <a:rPr lang="ru-RU" sz="1400" b="1" i="1" dirty="0">
                <a:solidFill>
                  <a:srgbClr val="002060"/>
                </a:solidFill>
              </a:rPr>
              <a:t>р.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Некоторые дети не в силах вызвать вибрацию кончика языка и произносят </a:t>
            </a:r>
            <a:r>
              <a:rPr lang="ru-RU" sz="1400" b="1" i="1" dirty="0">
                <a:solidFill>
                  <a:srgbClr val="002060"/>
                </a:solidFill>
              </a:rPr>
              <a:t>р </a:t>
            </a:r>
            <a:r>
              <a:rPr lang="ru-RU" sz="1400" dirty="0">
                <a:solidFill>
                  <a:srgbClr val="002060"/>
                </a:solidFill>
              </a:rPr>
              <a:t>как </a:t>
            </a:r>
            <a:r>
              <a:rPr lang="ru-RU" sz="1400" dirty="0" smtClean="0">
                <a:solidFill>
                  <a:srgbClr val="002060"/>
                </a:solidFill>
              </a:rPr>
              <a:t>гортанный  («</a:t>
            </a:r>
            <a:r>
              <a:rPr lang="ru-RU" sz="1400" dirty="0">
                <a:solidFill>
                  <a:srgbClr val="002060"/>
                </a:solidFill>
              </a:rPr>
              <a:t>французский» </a:t>
            </a:r>
            <a:r>
              <a:rPr lang="ru-RU" sz="1400" dirty="0" smtClean="0">
                <a:solidFill>
                  <a:srgbClr val="002060"/>
                </a:solidFill>
              </a:rPr>
              <a:t>)звук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</a:p>
          <a:p>
            <a:r>
              <a:rPr lang="ru-RU" sz="1400" dirty="0"/>
              <a:t> 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1560" y="3212976"/>
            <a:ext cx="1058416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Звук </a:t>
            </a:r>
            <a:r>
              <a:rPr lang="ru-RU" dirty="0" smtClean="0">
                <a:solidFill>
                  <a:srgbClr val="FF0000"/>
                </a:solidFill>
              </a:rPr>
              <a:t>«Л»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68664" y="3284984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rgbClr val="002060"/>
                </a:solidFill>
              </a:rPr>
              <a:t>Мягкий звук </a:t>
            </a:r>
            <a:r>
              <a:rPr lang="ru-RU" sz="1400" i="1" dirty="0">
                <a:solidFill>
                  <a:srgbClr val="002060"/>
                </a:solidFill>
              </a:rPr>
              <a:t>л' </a:t>
            </a:r>
            <a:r>
              <a:rPr lang="ru-RU" sz="1400" dirty="0">
                <a:solidFill>
                  <a:srgbClr val="002060"/>
                </a:solidFill>
              </a:rPr>
              <a:t>появляется </a:t>
            </a:r>
            <a:r>
              <a:rPr lang="ru-RU" sz="1400" dirty="0" smtClean="0">
                <a:solidFill>
                  <a:srgbClr val="002060"/>
                </a:solidFill>
              </a:rPr>
              <a:t>на 3 году </a:t>
            </a:r>
            <a:r>
              <a:rPr lang="ru-RU" sz="1400" dirty="0">
                <a:solidFill>
                  <a:srgbClr val="002060"/>
                </a:solidFill>
              </a:rPr>
              <a:t>жизни. В 3 года дети заменяют мягким л' недостающие звуки </a:t>
            </a:r>
            <a:r>
              <a:rPr lang="ru-RU" sz="1400" b="1" i="1" dirty="0">
                <a:solidFill>
                  <a:srgbClr val="002060"/>
                </a:solidFill>
              </a:rPr>
              <a:t>л, </a:t>
            </a:r>
            <a:r>
              <a:rPr lang="ru-RU" sz="1400" b="1" i="1" dirty="0" err="1">
                <a:solidFill>
                  <a:srgbClr val="002060"/>
                </a:solidFill>
              </a:rPr>
              <a:t>рь</a:t>
            </a:r>
            <a:r>
              <a:rPr lang="ru-RU" sz="1400" b="1" i="1" dirty="0">
                <a:solidFill>
                  <a:srgbClr val="002060"/>
                </a:solidFill>
              </a:rPr>
              <a:t>, </a:t>
            </a:r>
            <a:r>
              <a:rPr lang="ru-RU" sz="1400" i="1" dirty="0">
                <a:solidFill>
                  <a:srgbClr val="002060"/>
                </a:solidFill>
              </a:rPr>
              <a:t>р. </a:t>
            </a:r>
            <a:r>
              <a:rPr lang="ru-RU" sz="1400" dirty="0">
                <a:solidFill>
                  <a:srgbClr val="002060"/>
                </a:solidFill>
              </a:rPr>
              <a:t>Иногда заменяют л' звуком й: </a:t>
            </a:r>
            <a:r>
              <a:rPr lang="ru-RU" sz="1400" i="1" dirty="0">
                <a:solidFill>
                  <a:srgbClr val="002060"/>
                </a:solidFill>
              </a:rPr>
              <a:t>«</a:t>
            </a:r>
            <a:r>
              <a:rPr lang="ru-RU" sz="1400" i="1" dirty="0" err="1">
                <a:solidFill>
                  <a:srgbClr val="002060"/>
                </a:solidFill>
              </a:rPr>
              <a:t>бойно</a:t>
            </a:r>
            <a:r>
              <a:rPr lang="ru-RU" sz="1400" i="1" dirty="0">
                <a:solidFill>
                  <a:srgbClr val="002060"/>
                </a:solidFill>
              </a:rPr>
              <a:t>» </a:t>
            </a:r>
            <a:r>
              <a:rPr lang="ru-RU" sz="1400" dirty="0">
                <a:solidFill>
                  <a:srgbClr val="002060"/>
                </a:solidFill>
              </a:rPr>
              <a:t>(больно). К </a:t>
            </a:r>
            <a:r>
              <a:rPr lang="ru-RU" sz="1400" dirty="0" smtClean="0">
                <a:solidFill>
                  <a:srgbClr val="002060"/>
                </a:solidFill>
              </a:rPr>
              <a:t>4-м  </a:t>
            </a:r>
            <a:r>
              <a:rPr lang="ru-RU" sz="1400" dirty="0">
                <a:solidFill>
                  <a:srgbClr val="002060"/>
                </a:solidFill>
              </a:rPr>
              <a:t>годам появляется звук </a:t>
            </a:r>
            <a:r>
              <a:rPr lang="ru-RU" sz="1400" i="1" dirty="0">
                <a:solidFill>
                  <a:srgbClr val="002060"/>
                </a:solidFill>
              </a:rPr>
              <a:t>л, </a:t>
            </a:r>
            <a:r>
              <a:rPr lang="ru-RU" sz="1400" dirty="0">
                <a:solidFill>
                  <a:srgbClr val="002060"/>
                </a:solidFill>
              </a:rPr>
              <a:t>но иногда дети заменяют его </a:t>
            </a:r>
            <a:r>
              <a:rPr lang="ru-RU" sz="1400" i="1" dirty="0">
                <a:solidFill>
                  <a:srgbClr val="002060"/>
                </a:solidFill>
              </a:rPr>
              <a:t>и</a:t>
            </a:r>
            <a:r>
              <a:rPr lang="ru-RU" sz="1400" dirty="0">
                <a:solidFill>
                  <a:srgbClr val="002060"/>
                </a:solidFill>
              </a:rPr>
              <a:t> или </a:t>
            </a:r>
            <a:r>
              <a:rPr lang="ru-RU" sz="1400" i="1" dirty="0">
                <a:solidFill>
                  <a:srgbClr val="002060"/>
                </a:solidFill>
              </a:rPr>
              <a:t>л'. </a:t>
            </a:r>
            <a:r>
              <a:rPr lang="ru-RU" sz="1400" dirty="0">
                <a:solidFill>
                  <a:srgbClr val="002060"/>
                </a:solidFill>
              </a:rPr>
              <a:t>В 5-6 лет улучшается произношение, но могут быть трудности в употреблении слов, насыщенных одновременно звуками </a:t>
            </a:r>
            <a:r>
              <a:rPr lang="ru-RU" sz="1400" i="1" dirty="0">
                <a:solidFill>
                  <a:srgbClr val="002060"/>
                </a:solidFill>
              </a:rPr>
              <a:t>л </a:t>
            </a:r>
            <a:r>
              <a:rPr lang="ru-RU" sz="1400" dirty="0">
                <a:solidFill>
                  <a:srgbClr val="002060"/>
                </a:solidFill>
              </a:rPr>
              <a:t>и </a:t>
            </a:r>
            <a:r>
              <a:rPr lang="ru-RU" sz="1400" i="1" dirty="0">
                <a:solidFill>
                  <a:srgbClr val="002060"/>
                </a:solidFill>
              </a:rPr>
              <a:t>р</a:t>
            </a:r>
            <a:r>
              <a:rPr lang="ru-RU" sz="1400" dirty="0">
                <a:solidFill>
                  <a:srgbClr val="002060"/>
                </a:solidFill>
              </a:rPr>
              <a:t>(лаборатория).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26360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dirty="0"/>
              <a:t>Примерные сроки окончательного усвоения детьми звуков речи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837175"/>
              </p:ext>
            </p:extLst>
          </p:nvPr>
        </p:nvGraphicFramePr>
        <p:xfrm>
          <a:off x="1475656" y="1556792"/>
          <a:ext cx="5626968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746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Звуки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А,О,Э,П,Б,М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1 - 2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И,Ы,У,Ф,В,Т,Д,Н,К,Г,Х,Й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3 - 4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С,З,Ц,Ш,Ж,Ч,Щ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3 - 5 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Л,Р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5 - 6 </a:t>
                      </a:r>
                      <a:r>
                        <a:rPr lang="ru-RU" dirty="0" smtClean="0"/>
                        <a:t>лет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680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dirty="0" smtClean="0"/>
              <a:t>ПРИЧИНЫ ПОЯВЛЕНИЯ НАРУШЕНИЯ РЕЧИ </a:t>
            </a: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1.Трудности </a:t>
            </a:r>
            <a:r>
              <a:rPr lang="ru-RU" sz="1800" dirty="0"/>
              <a:t>в различении звуков на слух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2. </a:t>
            </a:r>
            <a:r>
              <a:rPr lang="ru-RU" sz="1800" dirty="0"/>
              <a:t>С</a:t>
            </a:r>
            <a:r>
              <a:rPr lang="ru-RU" sz="1800" dirty="0" smtClean="0"/>
              <a:t>троении </a:t>
            </a:r>
            <a:r>
              <a:rPr lang="ru-RU" sz="1800" dirty="0"/>
              <a:t>речевых органов: губ, зубов, языка, мягкого или твёрдого нёба. Среди дефектов строения речевых (артикуляционных) органов наиболее часто встречаются: </a:t>
            </a:r>
            <a:endParaRPr lang="ru-RU" sz="1800" dirty="0" smtClean="0"/>
          </a:p>
          <a:p>
            <a:r>
              <a:rPr lang="ru-RU" sz="1800" dirty="0" smtClean="0"/>
              <a:t>короткая </a:t>
            </a:r>
            <a:r>
              <a:rPr lang="ru-RU" sz="1800" dirty="0"/>
              <a:t>подъязычная связка (уздечка). Язык при этом лишён необходимой подвижности, а главное, не может свободно подниматься вверх. Больше всего при этом страдают звуки: Р, Л, Ш, Ж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неправильное </a:t>
            </a:r>
            <a:r>
              <a:rPr lang="ru-RU" sz="1800" dirty="0"/>
              <a:t>строение челюстей и зубов (неправильный прикус); 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недостаточная подвижность губ и языка; Во всех этих случаях нельзя ждать, пока "само пройдёт" - здесь требуется врачебно-логопедическая помощь!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914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1800" b="1" dirty="0" smtClean="0"/>
              <a:t>Учитель-логопед поможет:</a:t>
            </a:r>
            <a:endParaRPr lang="ru-RU" sz="1800" dirty="0" smtClean="0"/>
          </a:p>
          <a:p>
            <a:r>
              <a:rPr lang="ru-RU" sz="1800" u="sng" dirty="0" smtClean="0"/>
              <a:t> исправить  звукопроизношение.</a:t>
            </a:r>
            <a:r>
              <a:rPr lang="ru-RU" sz="1800" dirty="0" smtClean="0"/>
              <a:t> В частности, исправит проблемы с так называемыми «</a:t>
            </a:r>
            <a:r>
              <a:rPr lang="ru-RU" sz="1800" dirty="0" err="1" smtClean="0"/>
              <a:t>вибрантами</a:t>
            </a:r>
            <a:r>
              <a:rPr lang="ru-RU" sz="1800" dirty="0" smtClean="0"/>
              <a:t>» – твердой и мягкой «</a:t>
            </a:r>
            <a:r>
              <a:rPr lang="ru-RU" sz="1800" dirty="0" err="1" smtClean="0"/>
              <a:t>р</a:t>
            </a:r>
            <a:r>
              <a:rPr lang="ru-RU" sz="1800" dirty="0" smtClean="0"/>
              <a:t>» – одного из самых распространенных нарушений речи, сохраняющегося и во взрослом возрасте. Кроме того, логопед в детском саду увидит и предупредит и другие нарушения, например, </a:t>
            </a:r>
            <a:r>
              <a:rPr lang="ru-RU" sz="1800" dirty="0" err="1" smtClean="0"/>
              <a:t>баттаризм</a:t>
            </a:r>
            <a:r>
              <a:rPr lang="ru-RU" sz="1800" dirty="0" smtClean="0"/>
              <a:t> (нечеткость произношения, «проглатывание» слов), заикание и другие;</a:t>
            </a:r>
          </a:p>
          <a:p>
            <a:r>
              <a:rPr lang="ru-RU" sz="1800" u="sng" dirty="0" smtClean="0"/>
              <a:t>подготовить ребенка к школе</a:t>
            </a:r>
            <a:r>
              <a:rPr lang="ru-RU" sz="1800" dirty="0" smtClean="0"/>
              <a:t>, в частности, к освоению грамоты и чтению. Логопед в детском саду не только должен проконтролировать общую речевую подготовку малыша, но и предупредить, если будет такая необходимость, нарушения типа </a:t>
            </a:r>
            <a:r>
              <a:rPr lang="ru-RU" sz="1800" dirty="0" err="1" smtClean="0"/>
              <a:t>дислексии</a:t>
            </a:r>
            <a:r>
              <a:rPr lang="ru-RU" sz="1800" dirty="0" smtClean="0"/>
              <a:t> (неспособность к чтению) или </a:t>
            </a:r>
            <a:r>
              <a:rPr lang="ru-RU" sz="1800" dirty="0" err="1" smtClean="0"/>
              <a:t>дисграфии</a:t>
            </a:r>
            <a:r>
              <a:rPr lang="ru-RU" sz="1800" dirty="0" smtClean="0"/>
              <a:t> (к письму), вовремя направив ребенка с специалисту;</a:t>
            </a:r>
          </a:p>
          <a:p>
            <a:r>
              <a:rPr lang="ru-RU" sz="1800" u="sng" dirty="0" smtClean="0"/>
              <a:t>провести занятия</a:t>
            </a:r>
            <a:r>
              <a:rPr lang="ru-RU" sz="1800" dirty="0" smtClean="0"/>
              <a:t>, направленные на общее развитие речи.   Они направлены на расширение словарного запаса, становление грамотной речи и т.д. Также подобные занятия проводит детский логопед в поликлинике или специальном центре.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629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КОГДА  НУЖНО ОБРАТИТЬСЯ  К ЛОГОПЕДУ?  Подготовила: учитель-логопед Шибаева А.А.</vt:lpstr>
      <vt:lpstr>Слайд 2</vt:lpstr>
      <vt:lpstr>Этапы усвоения детьми трудных звуков </vt:lpstr>
      <vt:lpstr>Этапы усвоения детьми трудных звуков </vt:lpstr>
      <vt:lpstr>Этапы усвоения детьми трудных звуков </vt:lpstr>
      <vt:lpstr>Этапы усвоения детьми трудных звуков </vt:lpstr>
      <vt:lpstr>Примерные сроки окончательного усвоения детьми звуков речи</vt:lpstr>
      <vt:lpstr>ПРИЧИНЫ ПОЯВЛЕНИЯ НАРУШЕНИЯ РЕЧИ 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173</cp:lastModifiedBy>
  <cp:revision>733</cp:revision>
  <dcterms:created xsi:type="dcterms:W3CDTF">2010-05-23T14:28:12Z</dcterms:created>
  <dcterms:modified xsi:type="dcterms:W3CDTF">2023-10-30T10:55:36Z</dcterms:modified>
</cp:coreProperties>
</file>