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73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9F66D"/>
    <a:srgbClr val="4D4D4D"/>
    <a:srgbClr val="969696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95" autoAdjust="0"/>
  </p:normalViewPr>
  <p:slideViewPr>
    <p:cSldViewPr>
      <p:cViewPr varScale="1">
        <p:scale>
          <a:sx n="50" d="100"/>
          <a:sy n="50" d="100"/>
        </p:scale>
        <p:origin x="1267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4301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30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301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301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1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301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1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1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30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30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302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302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D9B44E-1283-41BE-87A4-24A6A79C98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39762-3C5D-4B4A-8404-E49BE5B555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A855C-7EF1-48C5-894C-37F35ABC4F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BBF3BB3A-9BBB-401A-B170-CFDCA50F2C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429B-2299-4131-9F4E-18F6392D85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83459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945C-A962-4DE8-A66A-64FD88254E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35510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61FB-7A7A-4C26-BAAD-01DBE596E1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83337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4C16-44E1-4AB7-AB5F-9BD48E84A2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82444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FB9E4-E5A2-4F7D-BEA1-BDC1D5191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01800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A57A-872D-476F-A80F-8E77A20A4B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52164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D6D7-62C5-45B5-BAB0-1C8B0777BC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32065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E4A60-7B00-44FD-981D-03B11F88F6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A05-0C96-4255-A39C-74B7344F69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50924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2A6C6-FFE6-47A0-85DA-7BBA27C597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91153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E13B-8BC6-49AA-B078-D5B7632F7D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75754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7C41-F150-4E81-8C8C-4820AD585D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29232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2D6C8-AEF7-4DC6-B12B-4CAAD847D0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B9909-1993-4CD4-AC45-DDAE56B093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34FED-A8BE-41EB-8EC9-99E335B815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A1C73-70E2-4AFA-AFBF-5213F35990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54ACD-2EE5-4191-9E66-63D226A3BA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44777-2113-4796-93FE-ECFAF9F3E7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FAA55-FE9F-47AB-9A11-75D349B495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ahoma" pitchFamily="34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ahoma" pitchFamily="34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ahoma" pitchFamily="34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ahoma" pitchFamily="34" charset="0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ahoma" pitchFamily="34" charset="0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ahoma" pitchFamily="34" charset="0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ahoma" pitchFamily="34" charset="0"/>
            </a:endParaRPr>
          </a:p>
        </p:txBody>
      </p:sp>
      <p:sp>
        <p:nvSpPr>
          <p:cNvPr id="419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9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9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fld id="{9AA42501-9F21-478A-8EF2-AAD8B0521F7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733" r:id="rId12"/>
  </p:sldLayoutIdLst>
  <p:transition spd="slow">
    <p:fade thruBlk="1"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D3199-A47B-47EF-9473-08B30ECB0F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31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ransition spd="slow">
    <p:fade thruBlk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>
          <a:xfrm>
            <a:off x="1619250" y="260350"/>
            <a:ext cx="7296150" cy="1492250"/>
          </a:xfrm>
        </p:spPr>
        <p:txBody>
          <a:bodyPr/>
          <a:lstStyle/>
          <a:p>
            <a:r>
              <a:rPr lang="ru-RU">
                <a:solidFill>
                  <a:srgbClr val="33CCFF"/>
                </a:solidFill>
              </a:rPr>
              <a:t>Словообразование </a:t>
            </a:r>
            <a:br>
              <a:rPr lang="ru-RU">
                <a:solidFill>
                  <a:srgbClr val="33CCFF"/>
                </a:solidFill>
              </a:rPr>
            </a:br>
            <a:r>
              <a:rPr lang="ru-RU">
                <a:solidFill>
                  <a:srgbClr val="33CCFF"/>
                </a:solidFill>
              </a:rPr>
              <a:t>в английском языке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idx="1"/>
          </p:nvPr>
        </p:nvSpPr>
        <p:spPr>
          <a:xfrm>
            <a:off x="2819400" y="1981200"/>
            <a:ext cx="6145213" cy="4687888"/>
          </a:xfrm>
        </p:spPr>
        <p:txBody>
          <a:bodyPr/>
          <a:lstStyle/>
          <a:p>
            <a:pPr marL="274638" indent="-274638">
              <a:buFont typeface="Wingdings" pitchFamily="2" charset="2"/>
              <a:buNone/>
            </a:pPr>
            <a:r>
              <a:rPr lang="ru-RU" b="1"/>
              <a:t>Способы словообразования:</a:t>
            </a:r>
          </a:p>
          <a:p>
            <a:pPr marL="274638" indent="-274638">
              <a:buFont typeface="Wingdings" pitchFamily="2" charset="2"/>
              <a:buAutoNum type="arabicPeriod"/>
            </a:pPr>
            <a:r>
              <a:rPr lang="ru-RU"/>
              <a:t>Словосложение слов или основ</a:t>
            </a:r>
          </a:p>
          <a:p>
            <a:pPr marL="274638" indent="-274638">
              <a:buFont typeface="Wingdings" pitchFamily="2" charset="2"/>
              <a:buAutoNum type="arabicPeriod"/>
            </a:pPr>
            <a:r>
              <a:rPr lang="ru-RU"/>
              <a:t>Конверсия</a:t>
            </a:r>
          </a:p>
          <a:p>
            <a:pPr marL="274638" indent="-274638">
              <a:buFont typeface="Wingdings" pitchFamily="2" charset="2"/>
              <a:buAutoNum type="arabicPeriod"/>
            </a:pPr>
            <a:r>
              <a:rPr lang="ru-RU"/>
              <a:t>Аффиксация(префиксация и суффиксация)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476250"/>
          </a:xfrm>
        </p:spPr>
        <p:txBody>
          <a:bodyPr/>
          <a:lstStyle/>
          <a:p>
            <a:r>
              <a:rPr lang="ru-RU" sz="3400"/>
              <a:t>Словообразование прилагательных</a:t>
            </a:r>
          </a:p>
        </p:txBody>
      </p:sp>
      <p:graphicFrame>
        <p:nvGraphicFramePr>
          <p:cNvPr id="80945" name="Group 49"/>
          <p:cNvGraphicFramePr>
            <a:graphicFrameLocks noGrp="1"/>
          </p:cNvGraphicFramePr>
          <p:nvPr>
            <p:ph type="tbl" idx="1"/>
          </p:nvPr>
        </p:nvGraphicFramePr>
        <p:xfrm>
          <a:off x="457200" y="1125538"/>
          <a:ext cx="8229600" cy="4636771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Суффикс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Значение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Примеры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-ive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относящийся к, принадлежащий, связанный 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nature - native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-ful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наличие качества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beauty - beautiful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-less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отсутствие качества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hope - hopeless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-ous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обладающий данным свойством, признаком, характеристикой в значительной степени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danger - dangerous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1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-y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качество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stone - stony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29600" cy="633413"/>
          </a:xfrm>
        </p:spPr>
        <p:txBody>
          <a:bodyPr/>
          <a:lstStyle/>
          <a:p>
            <a:r>
              <a:rPr lang="ru-RU" sz="3400"/>
              <a:t>Словообразование глаголов</a:t>
            </a:r>
          </a:p>
        </p:txBody>
      </p:sp>
      <p:graphicFrame>
        <p:nvGraphicFramePr>
          <p:cNvPr id="82994" name="Group 50"/>
          <p:cNvGraphicFramePr>
            <a:graphicFrameLocks noGrp="1"/>
          </p:cNvGraphicFramePr>
          <p:nvPr>
            <p:ph type="tbl" idx="1"/>
          </p:nvPr>
        </p:nvGraphicFramePr>
        <p:xfrm>
          <a:off x="468313" y="1109663"/>
          <a:ext cx="8229600" cy="4767264"/>
        </p:xfrm>
        <a:graphic>
          <a:graphicData uri="http://schemas.openxmlformats.org/drawingml/2006/table">
            <a:tbl>
              <a:tblPr/>
              <a:tblGrid>
                <a:gridCol w="159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9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6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Суффикс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Значение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Примеры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-ate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делать, осуществлять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active - activ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ate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0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-en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действие, придающее качество, выраженное в основе глагола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sharp – to sharp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-fy,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-ify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делать, осуществлять, превращать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simple - simpli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0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-ize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-ise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вести себя подобно, проводить ту или иную политику или производить действие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private - privat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ize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Словообразование наречий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ru-RU"/>
              <a:t>Суффикс </a:t>
            </a:r>
            <a:r>
              <a:rPr lang="ru-RU" b="1"/>
              <a:t>-ly</a:t>
            </a:r>
            <a:r>
              <a:rPr lang="ru-RU"/>
              <a:t> </a:t>
            </a:r>
          </a:p>
          <a:p>
            <a:pPr marL="0" indent="0">
              <a:buFont typeface="Wingdings" pitchFamily="2" charset="2"/>
              <a:buNone/>
            </a:pPr>
            <a:r>
              <a:rPr lang="ru-RU" sz="2800"/>
              <a:t>Обозначает наречие с тем же качеством, что и слово, от которого оно образовано:</a:t>
            </a:r>
          </a:p>
          <a:p>
            <a:pPr marL="0" indent="0">
              <a:buFont typeface="Wingdings" pitchFamily="2" charset="2"/>
              <a:buNone/>
            </a:pPr>
            <a:r>
              <a:rPr lang="ru-RU"/>
              <a:t> </a:t>
            </a:r>
            <a:r>
              <a:rPr lang="ru-RU" sz="2800" i="1">
                <a:solidFill>
                  <a:srgbClr val="4D4D4D"/>
                </a:solidFill>
              </a:rPr>
              <a:t>bad - bad</a:t>
            </a:r>
            <a:r>
              <a:rPr lang="ru-RU" sz="2800" b="1" i="1">
                <a:solidFill>
                  <a:srgbClr val="4D4D4D"/>
                </a:solidFill>
              </a:rPr>
              <a:t>ly</a:t>
            </a:r>
            <a:r>
              <a:rPr lang="ru-RU" i="1">
                <a:solidFill>
                  <a:srgbClr val="4D4D4D"/>
                </a:solidFill>
              </a:rPr>
              <a:t>  </a:t>
            </a:r>
          </a:p>
          <a:p>
            <a:pPr marL="0" indent="0">
              <a:buFont typeface="Wingdings" pitchFamily="2" charset="2"/>
              <a:buNone/>
            </a:pPr>
            <a:endParaRPr lang="ru-RU" i="1">
              <a:solidFill>
                <a:srgbClr val="4D4D4D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Задание на словообразование.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ru-RU"/>
              <a:t>существительных</a:t>
            </a:r>
          </a:p>
          <a:p>
            <a:pPr marL="609600" indent="-609600"/>
            <a:r>
              <a:rPr lang="ru-RU"/>
              <a:t>прилагательных</a:t>
            </a:r>
          </a:p>
          <a:p>
            <a:pPr marL="609600" indent="-609600"/>
            <a:r>
              <a:rPr lang="ru-RU"/>
              <a:t>глаголов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002587" cy="706438"/>
          </a:xfrm>
        </p:spPr>
        <p:txBody>
          <a:bodyPr/>
          <a:lstStyle/>
          <a:p>
            <a:r>
              <a:rPr lang="ru-RU" sz="2000" i="1"/>
              <a:t>Преобразуйте слова</a:t>
            </a:r>
            <a:r>
              <a:rPr lang="en-US" sz="2000" i="1"/>
              <a:t> </a:t>
            </a:r>
            <a:r>
              <a:rPr lang="ru-RU" sz="2000" i="1"/>
              <a:t>так, чтобы они грамматически и лексически соответствовали содержанию текста. Заполните пропуски полученными словами-</a:t>
            </a:r>
            <a:r>
              <a:rPr lang="ru-RU" sz="2000" b="1" i="1"/>
              <a:t>существительными.</a:t>
            </a:r>
            <a:endParaRPr lang="ru-RU" sz="3400"/>
          </a:p>
        </p:txBody>
      </p:sp>
      <p:sp>
        <p:nvSpPr>
          <p:cNvPr id="87044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68313" y="1412875"/>
            <a:ext cx="5699125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Lord Byron (1788-1824) didn’t live a long life. He was an aristocrat and a fashionable man. But he loved (1)_________ and a simple country life. His (2)_________ attracted Britain and all Europe. He brought to his (3)_________ romanticism of his times. He was talented and handsome, noble and brave. (4)_________ admired him. In 1812 he became famous after the (5)__________of his autobiographic poem “Childe Harold”. 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6300788" y="1484313"/>
            <a:ext cx="2098675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FREE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PERSONAL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POET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 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LONDON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PUBLIC</a:t>
            </a: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827088" y="5949950"/>
            <a:ext cx="7489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ru-RU" sz="2800" dirty="0">
                <a:latin typeface="Arial" charset="0"/>
              </a:rPr>
              <a:t> </a:t>
            </a:r>
            <a:r>
              <a:rPr kumimoji="0" lang="ru-RU" sz="2000" dirty="0" smtClean="0">
                <a:latin typeface="Arial" charset="0"/>
              </a:rPr>
              <a:t>. </a:t>
            </a:r>
            <a:endParaRPr kumimoji="0" lang="ru-RU" sz="2000" dirty="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kumimoji="0" lang="ru-RU" sz="2000" dirty="0">
              <a:latin typeface="Arial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7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7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87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7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7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87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70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70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870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70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70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870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70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70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870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fol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4" grpId="0" build="p"/>
      <p:bldP spid="87045" grpId="0" build="p"/>
      <p:bldP spid="870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i="1"/>
              <a:t>Преобразуйте слова так, чтобы они грамматически и лексически соответствовали содержанию текста. Заполните пропуски полученными словами – </a:t>
            </a:r>
            <a:r>
              <a:rPr lang="ru-RU" sz="2000" b="1" i="1"/>
              <a:t>прилагательными</a:t>
            </a:r>
            <a:endParaRPr lang="ru-RU"/>
          </a:p>
        </p:txBody>
      </p:sp>
      <p:sp>
        <p:nvSpPr>
          <p:cNvPr id="8909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7625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All my classmates say that I’m (1)________. I enjoy wearing (2)________ clothes. I like to look smart and  (3)________. We can’t go through life with the same hairstyle or make-up. It’s very (4)_________ to follow fashion. I hate when people dress alike, because they buy clothes in “chain” stores. I prefer hand-made or design clothes. My classmates say that I’m (5)________, but it’s not a sin, is it? Sometimes I turn up in something really (6)_________. When you are up with fashion you feel you are individual. 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5580063" y="1700213"/>
            <a:ext cx="2962275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/>
              <a:t>TREND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/>
              <a:t>STYLE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/>
              <a:t>ATTRACT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8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/>
              <a:t>IMPORTANCE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/>
              <a:t> 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/>
              <a:t> 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8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/>
              <a:t>MATERIALIST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8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8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/>
              <a:t>EXTRAVAGANCE</a:t>
            </a:r>
          </a:p>
        </p:txBody>
      </p:sp>
      <p:sp>
        <p:nvSpPr>
          <p:cNvPr id="89101" name="Rectangle 13"/>
          <p:cNvSpPr>
            <a:spLocks noChangeArrowheads="1"/>
          </p:cNvSpPr>
          <p:nvPr/>
        </p:nvSpPr>
        <p:spPr bwMode="auto">
          <a:xfrm>
            <a:off x="827088" y="5949950"/>
            <a:ext cx="7489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ru-RU" sz="2800">
                <a:latin typeface="Arial" charset="0"/>
              </a:rPr>
              <a:t> </a:t>
            </a:r>
            <a:endParaRPr kumimoji="0" lang="ru-RU" sz="200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kumimoji="0" lang="ru-RU" sz="2000">
              <a:latin typeface="Arial" charset="0"/>
            </a:endParaRPr>
          </a:p>
        </p:txBody>
      </p:sp>
      <p:sp>
        <p:nvSpPr>
          <p:cNvPr id="89102" name="Rectangle 14"/>
          <p:cNvSpPr>
            <a:spLocks noChangeArrowheads="1"/>
          </p:cNvSpPr>
          <p:nvPr/>
        </p:nvSpPr>
        <p:spPr bwMode="auto">
          <a:xfrm>
            <a:off x="395288" y="6165850"/>
            <a:ext cx="85693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ru-RU" sz="2000">
                <a:latin typeface="Arial" charset="0"/>
              </a:rPr>
              <a:t>1 trend</a:t>
            </a:r>
            <a:r>
              <a:rPr kumimoji="0" lang="ru-RU" sz="2000" b="1">
                <a:latin typeface="Arial" charset="0"/>
              </a:rPr>
              <a:t>y</a:t>
            </a:r>
            <a:r>
              <a:rPr kumimoji="0" lang="ru-RU" sz="2000">
                <a:latin typeface="Arial" charset="0"/>
              </a:rPr>
              <a:t>, 2 styl</a:t>
            </a:r>
            <a:r>
              <a:rPr kumimoji="0" lang="ru-RU" sz="2000" b="1">
                <a:latin typeface="Arial" charset="0"/>
              </a:rPr>
              <a:t>ish</a:t>
            </a:r>
            <a:r>
              <a:rPr kumimoji="0" lang="ru-RU" sz="2000">
                <a:latin typeface="Arial" charset="0"/>
              </a:rPr>
              <a:t>, 3 attract</a:t>
            </a:r>
            <a:r>
              <a:rPr kumimoji="0" lang="ru-RU" sz="2000" b="1">
                <a:latin typeface="Arial" charset="0"/>
              </a:rPr>
              <a:t>ive</a:t>
            </a:r>
            <a:r>
              <a:rPr kumimoji="0" lang="ru-RU" sz="2000">
                <a:latin typeface="Arial" charset="0"/>
              </a:rPr>
              <a:t>, 4 import</a:t>
            </a:r>
            <a:r>
              <a:rPr kumimoji="0" lang="ru-RU" sz="2000" b="1">
                <a:latin typeface="Arial" charset="0"/>
              </a:rPr>
              <a:t>ant</a:t>
            </a:r>
            <a:r>
              <a:rPr kumimoji="0" lang="ru-RU" sz="2000">
                <a:latin typeface="Arial" charset="0"/>
              </a:rPr>
              <a:t>, 5 materialist</a:t>
            </a:r>
            <a:r>
              <a:rPr kumimoji="0" lang="ru-RU" sz="2000" b="1">
                <a:latin typeface="Arial" charset="0"/>
              </a:rPr>
              <a:t>ic</a:t>
            </a:r>
            <a:r>
              <a:rPr kumimoji="0" lang="ru-RU" sz="2000">
                <a:latin typeface="Arial" charset="0"/>
              </a:rPr>
              <a:t>, 6 extravag</a:t>
            </a:r>
            <a:r>
              <a:rPr kumimoji="0" lang="ru-RU" sz="2000" b="1">
                <a:latin typeface="Arial" charset="0"/>
              </a:rPr>
              <a:t>ant</a:t>
            </a:r>
            <a:r>
              <a:rPr kumimoji="0" lang="ru-RU" sz="2000">
                <a:latin typeface="Arial" charset="0"/>
              </a:rPr>
              <a:t>.</a:t>
            </a:r>
            <a:r>
              <a:rPr kumimoji="0" lang="ru-RU" sz="280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9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9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89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9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9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89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90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90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890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90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90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890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90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90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890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90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90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890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90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90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890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2" grpId="0" build="p"/>
      <p:bldP spid="89093" grpId="0" build="p"/>
      <p:bldP spid="891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i="1"/>
              <a:t>Преобразуйте слова так, чтобы они грамматически и лексически соответствовали содержанию текста. Заполните пропуски полученными словами – </a:t>
            </a:r>
            <a:r>
              <a:rPr lang="ru-RU" sz="2000" b="1" i="1"/>
              <a:t>глаголами.</a:t>
            </a:r>
            <a:endParaRPr lang="ru-RU" sz="3400"/>
          </a:p>
        </p:txBody>
      </p:sp>
      <p:sp>
        <p:nvSpPr>
          <p:cNvPr id="93188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5122863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dirty="0" err="1"/>
              <a:t>Like</a:t>
            </a:r>
            <a:r>
              <a:rPr lang="ru-RU" sz="1800" dirty="0"/>
              <a:t> </a:t>
            </a:r>
            <a:r>
              <a:rPr lang="ru-RU" sz="1800" dirty="0" err="1"/>
              <a:t>many</a:t>
            </a:r>
            <a:r>
              <a:rPr lang="ru-RU" sz="1800" dirty="0"/>
              <a:t> </a:t>
            </a:r>
            <a:r>
              <a:rPr lang="ru-RU" sz="1800" dirty="0" err="1"/>
              <a:t>modern</a:t>
            </a:r>
            <a:r>
              <a:rPr lang="ru-RU" sz="1800" dirty="0"/>
              <a:t> </a:t>
            </a:r>
            <a:r>
              <a:rPr lang="ru-RU" sz="1800" dirty="0" err="1"/>
              <a:t>developed</a:t>
            </a:r>
            <a:r>
              <a:rPr lang="ru-RU" sz="1800" dirty="0"/>
              <a:t> </a:t>
            </a:r>
            <a:r>
              <a:rPr lang="ru-RU" sz="1800" dirty="0" err="1"/>
              <a:t>countries</a:t>
            </a:r>
            <a:r>
              <a:rPr lang="ru-RU" sz="1800" dirty="0"/>
              <a:t>, </a:t>
            </a:r>
            <a:r>
              <a:rPr lang="en-US" sz="1800" dirty="0" smtClean="0"/>
              <a:t>t</a:t>
            </a:r>
            <a:r>
              <a:rPr lang="ru-RU" sz="1800" dirty="0" err="1" smtClean="0"/>
              <a:t>he</a:t>
            </a:r>
            <a:r>
              <a:rPr lang="ru-RU" sz="1800" dirty="0" smtClean="0"/>
              <a:t> </a:t>
            </a:r>
            <a:r>
              <a:rPr lang="ru-RU" sz="1800" dirty="0" err="1"/>
              <a:t>United</a:t>
            </a:r>
            <a:r>
              <a:rPr lang="ru-RU" sz="1800" dirty="0"/>
              <a:t> </a:t>
            </a:r>
            <a:r>
              <a:rPr lang="ru-RU" sz="1800" dirty="0" err="1"/>
              <a:t>Kingdom</a:t>
            </a:r>
            <a:r>
              <a:rPr lang="ru-RU" sz="1800" dirty="0"/>
              <a:t> </a:t>
            </a:r>
            <a:r>
              <a:rPr lang="ru-RU" sz="1800" dirty="0" err="1"/>
              <a:t>has</a:t>
            </a:r>
            <a:r>
              <a:rPr lang="ru-RU" sz="1800" dirty="0"/>
              <a:t> </a:t>
            </a:r>
            <a:r>
              <a:rPr lang="ru-RU" sz="1800" dirty="0" err="1"/>
              <a:t>a</a:t>
            </a:r>
            <a:r>
              <a:rPr lang="ru-RU" sz="1800" dirty="0"/>
              <a:t> </a:t>
            </a:r>
            <a:r>
              <a:rPr lang="ru-RU" sz="1800" dirty="0" err="1"/>
              <a:t>mixed</a:t>
            </a:r>
            <a:r>
              <a:rPr lang="ru-RU" sz="1800" dirty="0"/>
              <a:t> </a:t>
            </a:r>
            <a:r>
              <a:rPr lang="ru-RU" sz="1800" dirty="0" err="1"/>
              <a:t>economy</a:t>
            </a:r>
            <a:r>
              <a:rPr lang="ru-RU" sz="1800" dirty="0"/>
              <a:t>. </a:t>
            </a:r>
            <a:r>
              <a:rPr lang="ru-RU" sz="1800" dirty="0" err="1"/>
              <a:t>This</a:t>
            </a:r>
            <a:r>
              <a:rPr lang="ru-RU" sz="1800" dirty="0"/>
              <a:t> </a:t>
            </a:r>
            <a:r>
              <a:rPr lang="ru-RU" sz="1800" dirty="0" err="1"/>
              <a:t>means</a:t>
            </a:r>
            <a:r>
              <a:rPr lang="ru-RU" sz="1800" dirty="0"/>
              <a:t> </a:t>
            </a:r>
            <a:r>
              <a:rPr lang="ru-RU" sz="1800" dirty="0" err="1"/>
              <a:t>that</a:t>
            </a:r>
            <a:r>
              <a:rPr lang="ru-RU" sz="1800" dirty="0"/>
              <a:t> </a:t>
            </a:r>
            <a:r>
              <a:rPr lang="ru-RU" sz="1800" dirty="0" err="1"/>
              <a:t>some</a:t>
            </a:r>
            <a:r>
              <a:rPr lang="ru-RU" sz="1800" dirty="0"/>
              <a:t> </a:t>
            </a:r>
            <a:r>
              <a:rPr lang="ru-RU" sz="1800" dirty="0" err="1"/>
              <a:t>sectors</a:t>
            </a:r>
            <a:r>
              <a:rPr lang="ru-RU" sz="1800" dirty="0"/>
              <a:t> </a:t>
            </a:r>
            <a:r>
              <a:rPr lang="ru-RU" sz="1800" dirty="0" err="1"/>
              <a:t>of</a:t>
            </a:r>
            <a:r>
              <a:rPr lang="ru-RU" sz="1800" dirty="0"/>
              <a:t> </a:t>
            </a:r>
            <a:r>
              <a:rPr lang="ru-RU" sz="1800" dirty="0" err="1"/>
              <a:t>economy</a:t>
            </a:r>
            <a:r>
              <a:rPr lang="ru-RU" sz="1800" dirty="0"/>
              <a:t> </a:t>
            </a:r>
            <a:r>
              <a:rPr lang="ru-RU" sz="1800" dirty="0" err="1"/>
              <a:t>are</a:t>
            </a:r>
            <a:r>
              <a:rPr lang="ru-RU" sz="1800" dirty="0"/>
              <a:t> </a:t>
            </a:r>
            <a:r>
              <a:rPr lang="ru-RU" sz="1800" dirty="0" err="1"/>
              <a:t>operated</a:t>
            </a:r>
            <a:r>
              <a:rPr lang="ru-RU" sz="1800" dirty="0"/>
              <a:t> </a:t>
            </a:r>
            <a:r>
              <a:rPr lang="ru-RU" sz="1800" dirty="0" err="1"/>
              <a:t>by</a:t>
            </a:r>
            <a:r>
              <a:rPr lang="ru-RU" sz="1800" dirty="0"/>
              <a:t> </a:t>
            </a:r>
            <a:r>
              <a:rPr lang="ru-RU" sz="1800" dirty="0" err="1"/>
              <a:t>the</a:t>
            </a:r>
            <a:r>
              <a:rPr lang="ru-RU" sz="1800" dirty="0"/>
              <a:t> </a:t>
            </a:r>
            <a:r>
              <a:rPr lang="ru-RU" sz="1800" dirty="0" err="1"/>
              <a:t>government</a:t>
            </a:r>
            <a:r>
              <a:rPr lang="ru-RU" sz="1800" dirty="0"/>
              <a:t> </a:t>
            </a:r>
            <a:r>
              <a:rPr lang="ru-RU" sz="1800" dirty="0" err="1"/>
              <a:t>and</a:t>
            </a:r>
            <a:r>
              <a:rPr lang="ru-RU" sz="1800" dirty="0"/>
              <a:t> </a:t>
            </a:r>
            <a:r>
              <a:rPr lang="ru-RU" sz="1800" dirty="0" err="1"/>
              <a:t>some</a:t>
            </a:r>
            <a:r>
              <a:rPr lang="ru-RU" sz="1800" dirty="0"/>
              <a:t> </a:t>
            </a:r>
            <a:r>
              <a:rPr lang="ru-RU" sz="1800" dirty="0" err="1"/>
              <a:t>are</a:t>
            </a:r>
            <a:r>
              <a:rPr lang="ru-RU" sz="1800" dirty="0"/>
              <a:t> </a:t>
            </a:r>
            <a:r>
              <a:rPr lang="ru-RU" sz="1800" dirty="0" err="1"/>
              <a:t>operated</a:t>
            </a:r>
            <a:r>
              <a:rPr lang="ru-RU" sz="1800" dirty="0"/>
              <a:t> </a:t>
            </a:r>
            <a:r>
              <a:rPr lang="ru-RU" sz="1800" dirty="0" err="1"/>
              <a:t>by</a:t>
            </a:r>
            <a:r>
              <a:rPr lang="ru-RU" sz="1800" dirty="0"/>
              <a:t> </a:t>
            </a:r>
            <a:r>
              <a:rPr lang="ru-RU" sz="1800" dirty="0" err="1"/>
              <a:t>private</a:t>
            </a:r>
            <a:r>
              <a:rPr lang="ru-RU" sz="1800" dirty="0"/>
              <a:t> </a:t>
            </a:r>
            <a:r>
              <a:rPr lang="ru-RU" sz="1800" dirty="0" err="1"/>
              <a:t>business</a:t>
            </a:r>
            <a:r>
              <a:rPr lang="ru-RU" sz="1800" dirty="0"/>
              <a:t>. </a:t>
            </a:r>
            <a:r>
              <a:rPr lang="ru-RU" sz="1800" dirty="0" err="1"/>
              <a:t>Since</a:t>
            </a:r>
            <a:r>
              <a:rPr lang="ru-RU" sz="1800" dirty="0"/>
              <a:t> </a:t>
            </a:r>
            <a:r>
              <a:rPr lang="ru-RU" sz="1800" dirty="0" err="1"/>
              <a:t>World</a:t>
            </a:r>
            <a:r>
              <a:rPr lang="ru-RU" sz="1800" dirty="0"/>
              <a:t> </a:t>
            </a:r>
            <a:r>
              <a:rPr lang="ru-RU" sz="1800" dirty="0" err="1"/>
              <a:t>War</a:t>
            </a:r>
            <a:r>
              <a:rPr lang="ru-RU" sz="1800" dirty="0"/>
              <a:t> II, </a:t>
            </a:r>
            <a:r>
              <a:rPr lang="ru-RU" sz="1800" dirty="0" err="1"/>
              <a:t>Britain</a:t>
            </a:r>
            <a:r>
              <a:rPr lang="ru-RU" sz="1800" dirty="0"/>
              <a:t> </a:t>
            </a:r>
            <a:r>
              <a:rPr lang="ru-RU" sz="1800" dirty="0" err="1"/>
              <a:t>has</a:t>
            </a:r>
            <a:r>
              <a:rPr lang="ru-RU" sz="1800" dirty="0"/>
              <a:t> </a:t>
            </a:r>
            <a:r>
              <a:rPr lang="ru-RU" sz="1800" dirty="0" err="1"/>
              <a:t>worked</a:t>
            </a:r>
            <a:r>
              <a:rPr lang="ru-RU" sz="1800" dirty="0"/>
              <a:t> </a:t>
            </a:r>
            <a:r>
              <a:rPr lang="ru-RU" sz="1800" dirty="0" err="1"/>
              <a:t>to</a:t>
            </a:r>
            <a:r>
              <a:rPr lang="ru-RU" sz="1800" dirty="0"/>
              <a:t> (1)_________ </a:t>
            </a:r>
            <a:r>
              <a:rPr lang="ru-RU" sz="1800" dirty="0" err="1"/>
              <a:t>the</a:t>
            </a:r>
            <a:r>
              <a:rPr lang="ru-RU" sz="1800" dirty="0"/>
              <a:t> </a:t>
            </a:r>
            <a:r>
              <a:rPr lang="ru-RU" sz="1800" dirty="0" err="1"/>
              <a:t>mix</a:t>
            </a:r>
            <a:r>
              <a:rPr lang="ru-RU" sz="1800" dirty="0"/>
              <a:t> </a:t>
            </a:r>
            <a:r>
              <a:rPr lang="ru-RU" sz="1800" dirty="0" err="1"/>
              <a:t>of</a:t>
            </a:r>
            <a:r>
              <a:rPr lang="ru-RU" sz="1800" dirty="0"/>
              <a:t> </a:t>
            </a:r>
            <a:r>
              <a:rPr lang="ru-RU" sz="1800" dirty="0" err="1"/>
              <a:t>private</a:t>
            </a:r>
            <a:r>
              <a:rPr lang="ru-RU" sz="1800" dirty="0"/>
              <a:t> </a:t>
            </a:r>
            <a:r>
              <a:rPr lang="ru-RU" sz="1800" dirty="0" err="1"/>
              <a:t>and</a:t>
            </a:r>
            <a:r>
              <a:rPr lang="ru-RU" sz="1800" dirty="0"/>
              <a:t> </a:t>
            </a:r>
            <a:r>
              <a:rPr lang="ru-RU" sz="1800" dirty="0" err="1"/>
              <a:t>public</a:t>
            </a:r>
            <a:r>
              <a:rPr lang="ru-RU" sz="1800" dirty="0"/>
              <a:t> </a:t>
            </a:r>
            <a:r>
              <a:rPr lang="ru-RU" sz="1800" dirty="0" err="1"/>
              <a:t>enterprises</a:t>
            </a:r>
            <a:r>
              <a:rPr lang="ru-RU" sz="1800" dirty="0"/>
              <a:t> </a:t>
            </a:r>
            <a:r>
              <a:rPr lang="ru-RU" sz="1800" dirty="0" err="1"/>
              <a:t>in</a:t>
            </a:r>
            <a:r>
              <a:rPr lang="ru-RU" sz="1800" dirty="0"/>
              <a:t> </a:t>
            </a:r>
            <a:r>
              <a:rPr lang="ru-RU" sz="1800" dirty="0" err="1"/>
              <a:t>order</a:t>
            </a:r>
            <a:r>
              <a:rPr lang="ru-RU" sz="1800" dirty="0"/>
              <a:t> </a:t>
            </a:r>
            <a:r>
              <a:rPr lang="ru-RU" sz="1800" dirty="0" err="1"/>
              <a:t>to</a:t>
            </a:r>
            <a:r>
              <a:rPr lang="ru-RU" sz="1800" dirty="0"/>
              <a:t> (2)_________ </a:t>
            </a:r>
            <a:r>
              <a:rPr lang="ru-RU" sz="1800" dirty="0" err="1"/>
              <a:t>the</a:t>
            </a:r>
            <a:r>
              <a:rPr lang="ru-RU" sz="1800" dirty="0"/>
              <a:t> </a:t>
            </a:r>
            <a:r>
              <a:rPr lang="ru-RU" sz="1800" dirty="0" err="1"/>
              <a:t>country’s</a:t>
            </a:r>
            <a:r>
              <a:rPr lang="ru-RU" sz="1800" dirty="0"/>
              <a:t> </a:t>
            </a:r>
            <a:r>
              <a:rPr lang="ru-RU" sz="1800" dirty="0" err="1"/>
              <a:t>economy</a:t>
            </a:r>
            <a:r>
              <a:rPr lang="ru-RU" sz="1800" dirty="0"/>
              <a:t> </a:t>
            </a:r>
            <a:r>
              <a:rPr lang="ru-RU" sz="1800" dirty="0" err="1"/>
              <a:t>and</a:t>
            </a:r>
            <a:r>
              <a:rPr lang="ru-RU" sz="1800" dirty="0"/>
              <a:t> (3)_________ </a:t>
            </a:r>
            <a:r>
              <a:rPr lang="ru-RU" sz="1800" dirty="0" err="1"/>
              <a:t>the</a:t>
            </a:r>
            <a:r>
              <a:rPr lang="ru-RU" sz="1800" dirty="0"/>
              <a:t> </a:t>
            </a:r>
            <a:r>
              <a:rPr lang="ru-RU" sz="1800" dirty="0" err="1"/>
              <a:t>economic</a:t>
            </a:r>
            <a:r>
              <a:rPr lang="ru-RU" sz="1800" dirty="0"/>
              <a:t> </a:t>
            </a:r>
            <a:r>
              <a:rPr lang="ru-RU" sz="1800" dirty="0" err="1"/>
              <a:t>well-being</a:t>
            </a:r>
            <a:r>
              <a:rPr lang="ru-RU" sz="1800" dirty="0"/>
              <a:t> </a:t>
            </a:r>
            <a:r>
              <a:rPr lang="ru-RU" sz="1800" dirty="0" err="1"/>
              <a:t>of</a:t>
            </a:r>
            <a:r>
              <a:rPr lang="ru-RU" sz="1800" dirty="0"/>
              <a:t> </a:t>
            </a:r>
            <a:r>
              <a:rPr lang="ru-RU" sz="1800" dirty="0" err="1"/>
              <a:t>its</a:t>
            </a:r>
            <a:r>
              <a:rPr lang="ru-RU" sz="1800" dirty="0"/>
              <a:t> </a:t>
            </a:r>
            <a:r>
              <a:rPr lang="ru-RU" sz="1800" dirty="0" err="1"/>
              <a:t>citizens</a:t>
            </a:r>
            <a:r>
              <a:rPr lang="ru-RU" sz="1800" dirty="0"/>
              <a:t>. </a:t>
            </a:r>
            <a:r>
              <a:rPr lang="ru-RU" sz="1800" dirty="0" err="1"/>
              <a:t>After</a:t>
            </a:r>
            <a:r>
              <a:rPr lang="ru-RU" sz="1800" dirty="0"/>
              <a:t> </a:t>
            </a:r>
            <a:r>
              <a:rPr lang="ru-RU" sz="1800" dirty="0" err="1"/>
              <a:t>World</a:t>
            </a:r>
            <a:r>
              <a:rPr lang="ru-RU" sz="1800" dirty="0"/>
              <a:t> </a:t>
            </a:r>
            <a:r>
              <a:rPr lang="ru-RU" sz="1800" dirty="0" err="1"/>
              <a:t>War</a:t>
            </a:r>
            <a:r>
              <a:rPr lang="ru-RU" sz="1800" dirty="0"/>
              <a:t> II </a:t>
            </a:r>
            <a:r>
              <a:rPr lang="ru-RU" sz="1800" dirty="0" err="1"/>
              <a:t>the</a:t>
            </a:r>
            <a:r>
              <a:rPr lang="ru-RU" sz="1800" dirty="0"/>
              <a:t> </a:t>
            </a:r>
            <a:r>
              <a:rPr lang="ru-RU" sz="1800" dirty="0" err="1"/>
              <a:t>government</a:t>
            </a:r>
            <a:r>
              <a:rPr lang="ru-RU" sz="1800" dirty="0"/>
              <a:t> (4)__________, </a:t>
            </a:r>
            <a:r>
              <a:rPr lang="ru-RU" sz="1800" dirty="0" err="1"/>
              <a:t>or</a:t>
            </a:r>
            <a:r>
              <a:rPr lang="ru-RU" sz="1800" dirty="0"/>
              <a:t> </a:t>
            </a:r>
            <a:r>
              <a:rPr lang="ru-RU" sz="1800" dirty="0" err="1"/>
              <a:t>took</a:t>
            </a:r>
            <a:r>
              <a:rPr lang="ru-RU" sz="1800" dirty="0"/>
              <a:t> </a:t>
            </a:r>
            <a:r>
              <a:rPr lang="ru-RU" sz="1800" dirty="0" err="1"/>
              <a:t>over</a:t>
            </a:r>
            <a:r>
              <a:rPr lang="ru-RU" sz="1800" dirty="0"/>
              <a:t>, </a:t>
            </a:r>
            <a:r>
              <a:rPr lang="ru-RU" sz="1800" dirty="0" err="1"/>
              <a:t>a</a:t>
            </a:r>
            <a:r>
              <a:rPr lang="ru-RU" sz="1800" dirty="0"/>
              <a:t> </a:t>
            </a:r>
            <a:r>
              <a:rPr lang="ru-RU" sz="1800" dirty="0" err="1"/>
              <a:t>number</a:t>
            </a:r>
            <a:r>
              <a:rPr lang="ru-RU" sz="1800" dirty="0"/>
              <a:t> </a:t>
            </a:r>
            <a:r>
              <a:rPr lang="ru-RU" sz="1800" dirty="0" err="1"/>
              <a:t>of</a:t>
            </a:r>
            <a:r>
              <a:rPr lang="ru-RU" sz="1800" dirty="0"/>
              <a:t> </a:t>
            </a:r>
            <a:r>
              <a:rPr lang="ru-RU" sz="1800" dirty="0" err="1"/>
              <a:t>large</a:t>
            </a:r>
            <a:r>
              <a:rPr lang="ru-RU" sz="1800" dirty="0"/>
              <a:t> </a:t>
            </a:r>
            <a:r>
              <a:rPr lang="ru-RU" sz="1800" dirty="0" err="1"/>
              <a:t>and</a:t>
            </a:r>
            <a:r>
              <a:rPr lang="ru-RU" sz="1800" dirty="0"/>
              <a:t> </a:t>
            </a:r>
            <a:r>
              <a:rPr lang="ru-RU" sz="1800" dirty="0" err="1"/>
              <a:t>troubled</a:t>
            </a:r>
            <a:r>
              <a:rPr lang="ru-RU" sz="1800" dirty="0"/>
              <a:t> </a:t>
            </a:r>
            <a:r>
              <a:rPr lang="ru-RU" sz="1800" dirty="0" err="1"/>
              <a:t>industries</a:t>
            </a:r>
            <a:r>
              <a:rPr lang="ru-RU" sz="1800" dirty="0"/>
              <a:t>. </a:t>
            </a:r>
            <a:r>
              <a:rPr lang="ru-RU" sz="1800" dirty="0" err="1"/>
              <a:t>These</a:t>
            </a:r>
            <a:r>
              <a:rPr lang="ru-RU" sz="1800" dirty="0"/>
              <a:t> </a:t>
            </a:r>
            <a:r>
              <a:rPr lang="ru-RU" sz="1800" dirty="0" err="1"/>
              <a:t>included</a:t>
            </a:r>
            <a:r>
              <a:rPr lang="ru-RU" sz="1800" dirty="0"/>
              <a:t> </a:t>
            </a:r>
            <a:r>
              <a:rPr lang="ru-RU" sz="1800" dirty="0" err="1"/>
              <a:t>coal</a:t>
            </a:r>
            <a:r>
              <a:rPr lang="ru-RU" sz="1800" dirty="0"/>
              <a:t>, </a:t>
            </a:r>
            <a:r>
              <a:rPr lang="ru-RU" sz="1800" dirty="0" err="1"/>
              <a:t>electricity</a:t>
            </a:r>
            <a:r>
              <a:rPr lang="ru-RU" sz="1800" dirty="0"/>
              <a:t>, </a:t>
            </a:r>
            <a:r>
              <a:rPr lang="ru-RU" sz="1800" dirty="0" err="1"/>
              <a:t>transport</a:t>
            </a:r>
            <a:r>
              <a:rPr lang="ru-RU" sz="1800" dirty="0"/>
              <a:t>, </a:t>
            </a:r>
            <a:r>
              <a:rPr lang="ru-RU" sz="1800" dirty="0" err="1"/>
              <a:t>gas</a:t>
            </a:r>
            <a:r>
              <a:rPr lang="ru-RU" sz="1800" dirty="0"/>
              <a:t>, </a:t>
            </a:r>
            <a:r>
              <a:rPr lang="ru-RU" sz="1800" dirty="0" err="1"/>
              <a:t>oil</a:t>
            </a:r>
            <a:r>
              <a:rPr lang="ru-RU" sz="1800" dirty="0"/>
              <a:t>, </a:t>
            </a:r>
            <a:r>
              <a:rPr lang="ru-RU" sz="1800" dirty="0" err="1"/>
              <a:t>steel</a:t>
            </a:r>
            <a:r>
              <a:rPr lang="ru-RU" sz="1800" dirty="0"/>
              <a:t>, </a:t>
            </a:r>
            <a:r>
              <a:rPr lang="ru-RU" sz="1800" dirty="0" err="1"/>
              <a:t>car</a:t>
            </a:r>
            <a:r>
              <a:rPr lang="ru-RU" sz="1800" dirty="0"/>
              <a:t> </a:t>
            </a:r>
            <a:r>
              <a:rPr lang="ru-RU" sz="1800" dirty="0" err="1"/>
              <a:t>and</a:t>
            </a:r>
            <a:r>
              <a:rPr lang="ru-RU" sz="1800" dirty="0"/>
              <a:t> </a:t>
            </a:r>
            <a:r>
              <a:rPr lang="ru-RU" sz="1800" dirty="0" err="1"/>
              <a:t>truck</a:t>
            </a:r>
            <a:r>
              <a:rPr lang="ru-RU" sz="1800" dirty="0"/>
              <a:t> </a:t>
            </a:r>
            <a:r>
              <a:rPr lang="ru-RU" sz="1800" dirty="0" err="1"/>
              <a:t>manufacturing</a:t>
            </a:r>
            <a:r>
              <a:rPr lang="ru-RU" sz="1800" dirty="0"/>
              <a:t>, </a:t>
            </a:r>
            <a:r>
              <a:rPr lang="ru-RU" sz="1800" dirty="0" err="1"/>
              <a:t>shipbuilding</a:t>
            </a:r>
            <a:r>
              <a:rPr lang="ru-RU" sz="1800" dirty="0"/>
              <a:t> </a:t>
            </a:r>
            <a:r>
              <a:rPr lang="ru-RU" sz="1800" dirty="0" err="1"/>
              <a:t>and</a:t>
            </a:r>
            <a:r>
              <a:rPr lang="ru-RU" sz="1800" dirty="0"/>
              <a:t> </a:t>
            </a:r>
            <a:r>
              <a:rPr lang="ru-RU" sz="1800" dirty="0" err="1"/>
              <a:t>aircraft</a:t>
            </a:r>
            <a:r>
              <a:rPr lang="ru-RU" sz="1800" dirty="0"/>
              <a:t> </a:t>
            </a:r>
            <a:r>
              <a:rPr lang="ru-RU" sz="1800" dirty="0" err="1"/>
              <a:t>building</a:t>
            </a:r>
            <a:r>
              <a:rPr lang="ru-RU" sz="1800" dirty="0"/>
              <a:t>. </a:t>
            </a:r>
            <a:r>
              <a:rPr lang="ru-RU" sz="1800" dirty="0" err="1"/>
              <a:t>Since</a:t>
            </a:r>
            <a:r>
              <a:rPr lang="ru-RU" sz="1800" dirty="0"/>
              <a:t> </a:t>
            </a:r>
            <a:r>
              <a:rPr lang="ru-RU" sz="1800" dirty="0" err="1"/>
              <a:t>the</a:t>
            </a:r>
            <a:r>
              <a:rPr lang="ru-RU" sz="1800" dirty="0"/>
              <a:t> 1950s, </a:t>
            </a:r>
            <a:r>
              <a:rPr lang="ru-RU" sz="1800" dirty="0" err="1"/>
              <a:t>the</a:t>
            </a:r>
            <a:r>
              <a:rPr lang="ru-RU" sz="1800" dirty="0"/>
              <a:t> </a:t>
            </a:r>
            <a:r>
              <a:rPr lang="ru-RU" sz="1800" dirty="0" err="1"/>
              <a:t>government</a:t>
            </a:r>
            <a:r>
              <a:rPr lang="ru-RU" sz="1800" dirty="0"/>
              <a:t> </a:t>
            </a:r>
            <a:r>
              <a:rPr lang="ru-RU" sz="1800" dirty="0" err="1"/>
              <a:t>has</a:t>
            </a:r>
            <a:r>
              <a:rPr lang="ru-RU" sz="1800" dirty="0"/>
              <a:t> (5)________ </a:t>
            </a:r>
            <a:r>
              <a:rPr lang="ru-RU" sz="1800" dirty="0" err="1"/>
              <a:t>a</a:t>
            </a:r>
            <a:r>
              <a:rPr lang="ru-RU" sz="1800" dirty="0"/>
              <a:t> </a:t>
            </a:r>
            <a:r>
              <a:rPr lang="ru-RU" sz="1800" dirty="0" err="1"/>
              <a:t>number</a:t>
            </a:r>
            <a:r>
              <a:rPr lang="ru-RU" sz="1800" dirty="0"/>
              <a:t> </a:t>
            </a:r>
            <a:r>
              <a:rPr lang="ru-RU" sz="1800" dirty="0" err="1"/>
              <a:t>of</a:t>
            </a:r>
            <a:r>
              <a:rPr lang="ru-RU" sz="1800" dirty="0"/>
              <a:t> </a:t>
            </a:r>
            <a:r>
              <a:rPr lang="ru-RU" sz="1800" dirty="0" err="1"/>
              <a:t>these</a:t>
            </a:r>
            <a:r>
              <a:rPr lang="ru-RU" sz="1800" dirty="0"/>
              <a:t> </a:t>
            </a:r>
            <a:r>
              <a:rPr lang="ru-RU" sz="1800" dirty="0" err="1"/>
              <a:t>industries</a:t>
            </a:r>
            <a:r>
              <a:rPr lang="ru-RU" sz="1800" dirty="0"/>
              <a:t>, </a:t>
            </a:r>
            <a:r>
              <a:rPr lang="ru-RU" sz="1800" dirty="0" err="1"/>
              <a:t>selling</a:t>
            </a:r>
            <a:r>
              <a:rPr lang="ru-RU" sz="1800" dirty="0"/>
              <a:t> </a:t>
            </a:r>
            <a:r>
              <a:rPr lang="ru-RU" sz="1800" dirty="0" err="1"/>
              <a:t>them</a:t>
            </a:r>
            <a:r>
              <a:rPr lang="ru-RU" sz="1800" dirty="0"/>
              <a:t> </a:t>
            </a:r>
            <a:r>
              <a:rPr lang="ru-RU" sz="1800" dirty="0" err="1"/>
              <a:t>to</a:t>
            </a:r>
            <a:r>
              <a:rPr lang="ru-RU" sz="1800" dirty="0"/>
              <a:t> </a:t>
            </a:r>
            <a:r>
              <a:rPr lang="ru-RU" sz="1800" dirty="0" err="1"/>
              <a:t>private</a:t>
            </a:r>
            <a:r>
              <a:rPr lang="ru-RU" sz="1800" dirty="0"/>
              <a:t> </a:t>
            </a:r>
            <a:r>
              <a:rPr lang="ru-RU" sz="1800" dirty="0" err="1"/>
              <a:t>firms</a:t>
            </a:r>
            <a:r>
              <a:rPr lang="ru-RU" sz="1800" dirty="0"/>
              <a:t>. </a:t>
            </a:r>
          </a:p>
        </p:txBody>
      </p:sp>
      <p:sp>
        <p:nvSpPr>
          <p:cNvPr id="9318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5724525" y="1484313"/>
            <a:ext cx="1666875" cy="4530725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ru-RU" sz="18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ru-RU" sz="18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ru-RU" sz="18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ru-RU" sz="18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EQUAL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ru-RU" sz="18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MAXIMUM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SURE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ru-RU" sz="18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 NATION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 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 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 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PRIVATE</a:t>
            </a: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395288" y="6165850"/>
            <a:ext cx="85693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ru-RU" sz="2000">
                <a:latin typeface="Arial" charset="0"/>
              </a:rPr>
              <a:t>1 equalize, 2 maximize, 3 ensure, 4 nationalized, 5 privatized.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3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3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93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3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3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93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31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31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931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31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31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931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31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31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931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31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31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931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31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31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931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318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318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9318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8" grpId="0" build="p"/>
      <p:bldP spid="93189" grpId="0" build="p"/>
      <p:bldP spid="931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Словосложение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Образование нового слова происходит путем соединением двух и более слов в одно составное слово по следующим моделям: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733425"/>
          </a:xfrm>
        </p:spPr>
        <p:txBody>
          <a:bodyPr/>
          <a:lstStyle/>
          <a:p>
            <a:r>
              <a:rPr lang="ru-RU" sz="4000"/>
              <a:t>Модели словосложения</a:t>
            </a:r>
          </a:p>
        </p:txBody>
      </p:sp>
      <p:sp>
        <p:nvSpPr>
          <p:cNvPr id="4273" name="Rectangle 177"/>
          <p:cNvSpPr>
            <a:spLocks noGrp="1" noChangeArrowheads="1"/>
          </p:cNvSpPr>
          <p:nvPr>
            <p:ph sz="half" idx="1"/>
          </p:nvPr>
        </p:nvSpPr>
        <p:spPr>
          <a:xfrm>
            <a:off x="250825" y="836613"/>
            <a:ext cx="5976938" cy="1800225"/>
          </a:xfrm>
        </p:spPr>
        <p:txBody>
          <a:bodyPr/>
          <a:lstStyle/>
          <a:p>
            <a:pPr marL="352425" indent="-352425"/>
            <a:r>
              <a:rPr lang="ru-RU" sz="2400" b="0" u="sng"/>
              <a:t>Сложные имена существительные</a:t>
            </a:r>
          </a:p>
          <a:p>
            <a:pPr marL="352425" indent="-352425">
              <a:buFontTx/>
              <a:buNone/>
            </a:pPr>
            <a:r>
              <a:rPr lang="en-US" sz="2000" b="0"/>
              <a:t>N+N</a:t>
            </a:r>
            <a:r>
              <a:rPr lang="en-US" sz="2400" b="0"/>
              <a:t>       ice-cream    </a:t>
            </a:r>
            <a:r>
              <a:rPr lang="ru-RU" sz="2400" b="0"/>
              <a:t>  мороженое</a:t>
            </a:r>
            <a:endParaRPr lang="en-US" sz="2400" b="0"/>
          </a:p>
          <a:p>
            <a:pPr marL="352425" indent="-352425">
              <a:buFontTx/>
              <a:buNone/>
            </a:pPr>
            <a:r>
              <a:rPr lang="en-US" sz="2000" b="0"/>
              <a:t>A+N</a:t>
            </a:r>
            <a:r>
              <a:rPr lang="en-US" sz="2400" b="0"/>
              <a:t>       blackboard</a:t>
            </a:r>
            <a:r>
              <a:rPr lang="ru-RU" sz="2400" b="0"/>
              <a:t>    доска</a:t>
            </a:r>
            <a:endParaRPr lang="en-US" sz="2400" b="0"/>
          </a:p>
          <a:p>
            <a:pPr marL="352425" indent="-352425">
              <a:buFontTx/>
              <a:buNone/>
            </a:pPr>
            <a:r>
              <a:rPr lang="en-US" sz="2000" b="0"/>
              <a:t>V+N</a:t>
            </a:r>
            <a:r>
              <a:rPr lang="en-US" sz="2400" b="0"/>
              <a:t>       grindstone</a:t>
            </a:r>
            <a:r>
              <a:rPr lang="ru-RU" sz="2400" b="0"/>
              <a:t>     точило</a:t>
            </a:r>
            <a:endParaRPr lang="en-US" sz="2400" b="0"/>
          </a:p>
        </p:txBody>
      </p:sp>
      <p:sp>
        <p:nvSpPr>
          <p:cNvPr id="4274" name="Rectangle 178"/>
          <p:cNvSpPr>
            <a:spLocks noGrp="1" noChangeArrowheads="1"/>
          </p:cNvSpPr>
          <p:nvPr>
            <p:ph sz="half" idx="2"/>
          </p:nvPr>
        </p:nvSpPr>
        <p:spPr>
          <a:xfrm>
            <a:off x="323850" y="2781300"/>
            <a:ext cx="6408738" cy="3887788"/>
          </a:xfrm>
        </p:spPr>
        <p:txBody>
          <a:bodyPr/>
          <a:lstStyle/>
          <a:p>
            <a:r>
              <a:rPr lang="ru-RU" sz="2400" b="0" u="sng"/>
              <a:t>Сложные имена прилагательные</a:t>
            </a:r>
          </a:p>
          <a:p>
            <a:pPr>
              <a:buFontTx/>
              <a:buNone/>
            </a:pPr>
            <a:r>
              <a:rPr lang="en-US" sz="2000" b="0"/>
              <a:t>A+A</a:t>
            </a:r>
            <a:r>
              <a:rPr lang="en-US" sz="2400" b="0"/>
              <a:t>       dark-red        </a:t>
            </a:r>
            <a:r>
              <a:rPr lang="ru-RU" sz="2400" b="0"/>
              <a:t>темно-красный</a:t>
            </a:r>
            <a:endParaRPr lang="en-US" sz="2400" b="0"/>
          </a:p>
          <a:p>
            <a:pPr>
              <a:buFontTx/>
              <a:buNone/>
            </a:pPr>
            <a:r>
              <a:rPr lang="en-US" sz="2000" b="0"/>
              <a:t>Num+N</a:t>
            </a:r>
            <a:r>
              <a:rPr lang="en-US" sz="2400" b="0"/>
              <a:t>   first class</a:t>
            </a:r>
            <a:r>
              <a:rPr lang="ru-RU" sz="2400" b="0"/>
              <a:t>      первоклассный</a:t>
            </a:r>
            <a:endParaRPr lang="en-US" sz="2400" b="0"/>
          </a:p>
          <a:p>
            <a:pPr>
              <a:buFontTx/>
              <a:buNone/>
            </a:pPr>
            <a:r>
              <a:rPr lang="en-US" sz="2000" b="0"/>
              <a:t>N+A</a:t>
            </a:r>
            <a:r>
              <a:rPr lang="en-US" sz="2400" b="0"/>
              <a:t>       waterproof</a:t>
            </a:r>
            <a:r>
              <a:rPr lang="ru-RU" sz="2400" b="0"/>
              <a:t>    водонепроницаемый</a:t>
            </a:r>
          </a:p>
          <a:p>
            <a:pPr>
              <a:buFontTx/>
              <a:buNone/>
            </a:pPr>
            <a:endParaRPr lang="ru-RU" sz="2400" b="0"/>
          </a:p>
          <a:p>
            <a:r>
              <a:rPr lang="ru-RU" sz="2400" b="0" u="sng"/>
              <a:t>Сложные глаголы</a:t>
            </a:r>
          </a:p>
          <a:p>
            <a:pPr>
              <a:buFontTx/>
              <a:buNone/>
            </a:pPr>
            <a:r>
              <a:rPr lang="en-US" sz="2000" b="0"/>
              <a:t>A+V</a:t>
            </a:r>
            <a:r>
              <a:rPr lang="en-US" sz="2400" b="0"/>
              <a:t>      </a:t>
            </a:r>
            <a:r>
              <a:rPr lang="ru-RU" sz="2400" b="0"/>
              <a:t> </a:t>
            </a:r>
            <a:r>
              <a:rPr lang="en-US" sz="2400" b="0"/>
              <a:t>to broadcast  </a:t>
            </a:r>
            <a:r>
              <a:rPr lang="ru-RU" sz="2400" b="0"/>
              <a:t>передавать по радио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Конверсия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17713"/>
            <a:ext cx="8199438" cy="4114800"/>
          </a:xfrm>
        </p:spPr>
        <p:txBody>
          <a:bodyPr/>
          <a:lstStyle/>
          <a:p>
            <a:r>
              <a:rPr lang="ru-RU"/>
              <a:t>Переход слова из одной части речи в другую. Например: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4D4D4D"/>
                </a:solidFill>
              </a:rPr>
              <a:t>V-N-A</a:t>
            </a:r>
            <a:r>
              <a:rPr lang="en-US">
                <a:solidFill>
                  <a:srgbClr val="4D4D4D"/>
                </a:solidFill>
              </a:rPr>
              <a:t>  </a:t>
            </a:r>
            <a:r>
              <a:rPr lang="en-US" sz="2800" i="1">
                <a:solidFill>
                  <a:srgbClr val="4D4D4D"/>
                </a:solidFill>
              </a:rPr>
              <a:t>to light- light- light  </a:t>
            </a:r>
            <a:r>
              <a:rPr lang="ru-RU" sz="2400">
                <a:solidFill>
                  <a:srgbClr val="4D4D4D"/>
                </a:solidFill>
              </a:rPr>
              <a:t>освещать – свет -светлый</a:t>
            </a:r>
            <a:endParaRPr lang="en-US" sz="2400">
              <a:solidFill>
                <a:srgbClr val="4D4D4D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4D4D4D"/>
                </a:solidFill>
              </a:rPr>
              <a:t>V-N</a:t>
            </a:r>
            <a:r>
              <a:rPr lang="en-US">
                <a:solidFill>
                  <a:srgbClr val="4D4D4D"/>
                </a:solidFill>
              </a:rPr>
              <a:t>    </a:t>
            </a:r>
            <a:r>
              <a:rPr lang="en-US" sz="2800" i="1">
                <a:solidFill>
                  <a:srgbClr val="4D4D4D"/>
                </a:solidFill>
              </a:rPr>
              <a:t>to work-work</a:t>
            </a:r>
            <a:r>
              <a:rPr lang="ru-RU" sz="2800" i="1">
                <a:solidFill>
                  <a:srgbClr val="4D4D4D"/>
                </a:solidFill>
              </a:rPr>
              <a:t>  </a:t>
            </a:r>
            <a:r>
              <a:rPr lang="ru-RU" sz="2400">
                <a:solidFill>
                  <a:srgbClr val="4D4D4D"/>
                </a:solidFill>
              </a:rPr>
              <a:t>работать - работа</a:t>
            </a:r>
            <a:endParaRPr lang="en-US" sz="2400">
              <a:solidFill>
                <a:srgbClr val="4D4D4D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4D4D4D"/>
                </a:solidFill>
              </a:rPr>
              <a:t>V-A</a:t>
            </a:r>
            <a:r>
              <a:rPr lang="en-US">
                <a:solidFill>
                  <a:srgbClr val="4D4D4D"/>
                </a:solidFill>
              </a:rPr>
              <a:t>    </a:t>
            </a:r>
            <a:r>
              <a:rPr lang="en-US" sz="2800" i="1">
                <a:solidFill>
                  <a:srgbClr val="4D4D4D"/>
                </a:solidFill>
              </a:rPr>
              <a:t>to free-free</a:t>
            </a:r>
            <a:r>
              <a:rPr lang="ru-RU" sz="2800" i="1">
                <a:solidFill>
                  <a:srgbClr val="4D4D4D"/>
                </a:solidFill>
              </a:rPr>
              <a:t>  </a:t>
            </a:r>
            <a:r>
              <a:rPr lang="ru-RU" sz="2400">
                <a:solidFill>
                  <a:srgbClr val="4D4D4D"/>
                </a:solidFill>
              </a:rPr>
              <a:t>освобождать - свободный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924800" cy="576263"/>
          </a:xfrm>
        </p:spPr>
        <p:txBody>
          <a:bodyPr/>
          <a:lstStyle/>
          <a:p>
            <a:pPr algn="ctr"/>
            <a:r>
              <a:rPr lang="ru-RU" sz="3200"/>
              <a:t>Префиксация</a:t>
            </a:r>
          </a:p>
        </p:txBody>
      </p:sp>
      <p:graphicFrame>
        <p:nvGraphicFramePr>
          <p:cNvPr id="6268" name="Group 124"/>
          <p:cNvGraphicFramePr>
            <a:graphicFrameLocks noGrp="1"/>
          </p:cNvGraphicFramePr>
          <p:nvPr>
            <p:ph type="tbl" idx="1"/>
          </p:nvPr>
        </p:nvGraphicFramePr>
        <p:xfrm>
          <a:off x="755650" y="2420938"/>
          <a:ext cx="8208963" cy="4049079"/>
        </p:xfrm>
        <a:graphic>
          <a:graphicData uri="http://schemas.openxmlformats.org/drawingml/2006/table">
            <a:tbl>
              <a:tblPr/>
              <a:tblGrid>
                <a:gridCol w="1998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8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5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7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приставка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её значение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пример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перевод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re-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повторность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recast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переделка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co-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общность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co-operate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сотрудничать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out-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выход за предел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outweight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перевешивать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over-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«сверх», «над»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overload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перегрузка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pre-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«до», «перед»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prewar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предвоенный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sub-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«под»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subsoil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подпочва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non- ,un- ,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dis-,im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отрицательное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non-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agression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uncommon, impossible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ненападение, необычный, невозможный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50975" y="908050"/>
            <a:ext cx="7693025" cy="10080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Образование новых слов при помощи приставок.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Суффиксация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Образование новых слов с помощью суффиксов.</a:t>
            </a:r>
          </a:p>
          <a:p>
            <a:r>
              <a:rPr lang="ru-RU"/>
              <a:t>С помощью суффиксации могут быть образованы новые термины или слова, выполняющие в предложении роль существительного, наречия или глагола.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-387350"/>
            <a:ext cx="8229600" cy="1143000"/>
          </a:xfrm>
        </p:spPr>
        <p:txBody>
          <a:bodyPr/>
          <a:lstStyle/>
          <a:p>
            <a:r>
              <a:rPr lang="ru-RU" sz="2800"/>
              <a:t>Словообразование существительных</a:t>
            </a:r>
          </a:p>
        </p:txBody>
      </p:sp>
      <p:graphicFrame>
        <p:nvGraphicFramePr>
          <p:cNvPr id="74994" name="Group 242"/>
          <p:cNvGraphicFramePr>
            <a:graphicFrameLocks noGrp="1"/>
          </p:cNvGraphicFramePr>
          <p:nvPr>
            <p:ph type="tbl" idx="1"/>
          </p:nvPr>
        </p:nvGraphicFramePr>
        <p:xfrm>
          <a:off x="179388" y="476250"/>
          <a:ext cx="8793162" cy="6163056"/>
        </p:xfrm>
        <a:graphic>
          <a:graphicData uri="http://schemas.openxmlformats.org/drawingml/2006/table">
            <a:tbl>
              <a:tblPr/>
              <a:tblGrid>
                <a:gridCol w="1223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6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Суффикс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Значение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Примеры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-age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действие, условие или результат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marry – marri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процесс, состояние или свойство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important – import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ance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-dom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а) общественный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статус или явление;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б) состояние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free - free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dom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-er,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действующее лицо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sell – sell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visit - visit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-hood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а) состояние, общественное положение;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б) качества, свойства;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в) совокупность людей или семей-ные отношения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child - child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hood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saint - saint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hood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brother -brother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-ian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национальная принадлежность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Russia - Russ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ian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9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-ion,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-ation,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-tion,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-sion,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-ssion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а) действие, процесс, состояние;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б) абстрактное понятие; свойство, качество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transform – transform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ation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accommodate -    accomo-d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549275"/>
          </a:xfrm>
        </p:spPr>
        <p:txBody>
          <a:bodyPr/>
          <a:lstStyle/>
          <a:p>
            <a:r>
              <a:rPr lang="ru-RU" sz="2800"/>
              <a:t>Словообразование существительных</a:t>
            </a:r>
          </a:p>
        </p:txBody>
      </p:sp>
      <p:graphicFrame>
        <p:nvGraphicFramePr>
          <p:cNvPr id="76883" name="Group 83"/>
          <p:cNvGraphicFramePr>
            <a:graphicFrameLocks noGrp="1"/>
          </p:cNvGraphicFramePr>
          <p:nvPr>
            <p:ph type="tbl" idx="1"/>
          </p:nvPr>
        </p:nvGraphicFramePr>
        <p:xfrm>
          <a:off x="107950" y="795338"/>
          <a:ext cx="8856663" cy="5586414"/>
        </p:xfrm>
        <a:graphic>
          <a:graphicData uri="http://schemas.openxmlformats.org/drawingml/2006/table">
            <a:tbl>
              <a:tblPr/>
              <a:tblGrid>
                <a:gridCol w="151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Суффикс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Значение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Примеры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4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-ment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a) действие, процесс, состояние;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б) результат действия или продукт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move – move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ment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improve – improve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-ness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качество или состояние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hарру - happi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ness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3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-ship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а) положение человека в обществе; звание, должность, титул;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б) умение, мастерство, искусство; занятие;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с) чувство, отношение к чему-либо;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д) абстрактные понятия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captain – captain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ship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draftsman – draftsman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ship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comrade – comrade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ship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citizen - citizen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9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-y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абстрактные и собирательные существительные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soldier - soldier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620713"/>
          </a:xfrm>
        </p:spPr>
        <p:txBody>
          <a:bodyPr/>
          <a:lstStyle/>
          <a:p>
            <a:r>
              <a:rPr lang="ru-RU" sz="3400"/>
              <a:t>Словообразование прилагательных</a:t>
            </a:r>
          </a:p>
        </p:txBody>
      </p:sp>
      <p:graphicFrame>
        <p:nvGraphicFramePr>
          <p:cNvPr id="78953" name="Group 105"/>
          <p:cNvGraphicFramePr>
            <a:graphicFrameLocks noGrp="1"/>
          </p:cNvGraphicFramePr>
          <p:nvPr>
            <p:ph type="tbl" idx="1"/>
          </p:nvPr>
        </p:nvGraphicFramePr>
        <p:xfrm>
          <a:off x="179388" y="620713"/>
          <a:ext cx="8713787" cy="6193536"/>
        </p:xfrm>
        <a:graphic>
          <a:graphicData uri="http://schemas.openxmlformats.org/drawingml/2006/table">
            <a:tbl>
              <a:tblPr/>
              <a:tblGrid>
                <a:gridCol w="1296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5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1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Суффикс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Значение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Примеры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-able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а) возможность осуществления;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б) обладание некоторым качест-вом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change – change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able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comfort 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 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comfort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-al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подобие, сходство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addition - addition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-ant,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cоответствующие существительные имеют суффиксы –ant и -ent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importance – import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ant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difference - differ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-ar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обладание чем-то, сходство с чем-то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circle - circul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-ary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-ery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качество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diet - diet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ary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-en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сделанный из чего-либо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wood - wood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-er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сравнительная степень прилагательных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big - bigg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-ese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национальность или язык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China – Chin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ese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состав, структура чего-либо, отношение к чему-либо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drama - dramat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-ish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а) национальная принадлежность;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б) слабая степень качества (соответствует русским суффиксам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–оват, еват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Scotland – Scott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ish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 - redd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file_20120105145828</Template>
  <TotalTime>23</TotalTime>
  <Words>1051</Words>
  <Application>Microsoft Office PowerPoint</Application>
  <PresentationFormat>Экран (4:3)</PresentationFormat>
  <Paragraphs>256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Tahoma</vt:lpstr>
      <vt:lpstr>Times New Roman</vt:lpstr>
      <vt:lpstr>Wingdings</vt:lpstr>
      <vt:lpstr>Палитра</vt:lpstr>
      <vt:lpstr>Тема Office</vt:lpstr>
      <vt:lpstr>Словообразование  в английском языке</vt:lpstr>
      <vt:lpstr>Словосложение</vt:lpstr>
      <vt:lpstr>Модели словосложения</vt:lpstr>
      <vt:lpstr>Конверсия</vt:lpstr>
      <vt:lpstr>Префиксация</vt:lpstr>
      <vt:lpstr>Суффиксация</vt:lpstr>
      <vt:lpstr>Словообразование существительных</vt:lpstr>
      <vt:lpstr>Словообразование существительных</vt:lpstr>
      <vt:lpstr>Словообразование прилагательных</vt:lpstr>
      <vt:lpstr>Словообразование прилагательных</vt:lpstr>
      <vt:lpstr>Словообразование глаголов</vt:lpstr>
      <vt:lpstr>Словообразование наречий</vt:lpstr>
      <vt:lpstr>Задание на словообразование.</vt:lpstr>
      <vt:lpstr>Преобразуйте слова так, чтобы они грамматически и лексически соответствовали содержанию текста. Заполните пропуски полученными словами-существительными.</vt:lpstr>
      <vt:lpstr>Преобразуйте слова так, чтобы они грамматически и лексически соответствовали содержанию текста. Заполните пропуски полученными словами – прилагательными</vt:lpstr>
      <vt:lpstr>Преобразуйте слова так, чтобы они грамматически и лексически соответствовали содержанию текста. Заполните пропуски полученными словами – глаголами.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Словообразование  в английском языке</dc:title>
  <dc:creator>Ирина</dc:creator>
  <cp:lastModifiedBy>Galina</cp:lastModifiedBy>
  <cp:revision>6</cp:revision>
  <dcterms:created xsi:type="dcterms:W3CDTF">2012-01-15T10:23:28Z</dcterms:created>
  <dcterms:modified xsi:type="dcterms:W3CDTF">2022-10-28T12:21:17Z</dcterms:modified>
</cp:coreProperties>
</file>