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8" r:id="rId2"/>
    <p:sldId id="256" r:id="rId3"/>
    <p:sldId id="259" r:id="rId4"/>
    <p:sldId id="265" r:id="rId5"/>
    <p:sldId id="267" r:id="rId6"/>
    <p:sldId id="268" r:id="rId7"/>
    <p:sldId id="270" r:id="rId8"/>
    <p:sldId id="273" r:id="rId9"/>
    <p:sldId id="269" r:id="rId10"/>
    <p:sldId id="271" r:id="rId11"/>
    <p:sldId id="266" r:id="rId12"/>
    <p:sldId id="274" r:id="rId13"/>
    <p:sldId id="275" r:id="rId14"/>
    <p:sldId id="276" r:id="rId15"/>
    <p:sldId id="278" r:id="rId16"/>
    <p:sldId id="283" r:id="rId17"/>
    <p:sldId id="284" r:id="rId18"/>
    <p:sldId id="285" r:id="rId19"/>
    <p:sldId id="286" r:id="rId20"/>
    <p:sldId id="279" r:id="rId21"/>
    <p:sldId id="280" r:id="rId22"/>
    <p:sldId id="281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5" r:id="rId31"/>
    <p:sldId id="296" r:id="rId32"/>
    <p:sldId id="297" r:id="rId33"/>
    <p:sldId id="298" r:id="rId34"/>
  </p:sldIdLst>
  <p:sldSz cx="9144000" cy="6858000" type="screen4x3"/>
  <p:notesSz cx="6858000" cy="9144000"/>
  <p:custDataLst>
    <p:tags r:id="rId3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9074"/>
    <a:srgbClr val="3399FF"/>
    <a:srgbClr val="666699"/>
    <a:srgbClr val="0437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41" autoAdjust="0"/>
    <p:restoredTop sz="84583" autoAdjust="0"/>
  </p:normalViewPr>
  <p:slideViewPr>
    <p:cSldViewPr>
      <p:cViewPr>
        <p:scale>
          <a:sx n="50" d="100"/>
          <a:sy n="50" d="100"/>
        </p:scale>
        <p:origin x="-1758" y="-4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F0EC1D-F7A6-476D-A0AC-92C3B23502E5}" type="doc">
      <dgm:prSet loTypeId="urn:microsoft.com/office/officeart/2005/8/layout/list1" loCatId="list" qsTypeId="urn:microsoft.com/office/officeart/2005/8/quickstyle/3d2" qsCatId="3D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90FF80A9-A453-4D4F-AA5C-AEC7B7E19847}">
      <dgm:prSet phldrT="[Текст]" custT="1"/>
      <dgm:spPr/>
      <dgm:t>
        <a:bodyPr/>
        <a:lstStyle/>
        <a:p>
          <a:r>
            <a:rPr lang="ru-RU" sz="2200" dirty="0" smtClean="0">
              <a:latin typeface="Cambria Math" pitchFamily="18" charset="0"/>
              <a:ea typeface="Cambria Math" pitchFamily="18" charset="0"/>
            </a:rPr>
            <a:t>Формирование мотивации учебной деятельности</a:t>
          </a:r>
          <a:endParaRPr lang="ru-RU" sz="2200" dirty="0">
            <a:latin typeface="Cambria Math" pitchFamily="18" charset="0"/>
            <a:ea typeface="Cambria Math" pitchFamily="18" charset="0"/>
          </a:endParaRPr>
        </a:p>
      </dgm:t>
    </dgm:pt>
    <dgm:pt modelId="{1C446D7A-4827-4B9E-8D79-95908D444ACE}" type="parTrans" cxnId="{582DD7F1-65BD-4C9E-8B70-A7C793CC78EA}">
      <dgm:prSet/>
      <dgm:spPr/>
      <dgm:t>
        <a:bodyPr/>
        <a:lstStyle/>
        <a:p>
          <a:endParaRPr lang="ru-RU" sz="2200">
            <a:latin typeface="Cambria Math" pitchFamily="18" charset="0"/>
            <a:ea typeface="Cambria Math" pitchFamily="18" charset="0"/>
          </a:endParaRPr>
        </a:p>
      </dgm:t>
    </dgm:pt>
    <dgm:pt modelId="{4BA3012E-8BED-41B7-A1A7-C6BA542B801C}" type="sibTrans" cxnId="{582DD7F1-65BD-4C9E-8B70-A7C793CC78EA}">
      <dgm:prSet/>
      <dgm:spPr/>
      <dgm:t>
        <a:bodyPr/>
        <a:lstStyle/>
        <a:p>
          <a:endParaRPr lang="ru-RU" sz="2200">
            <a:latin typeface="Cambria Math" pitchFamily="18" charset="0"/>
            <a:ea typeface="Cambria Math" pitchFamily="18" charset="0"/>
          </a:endParaRPr>
        </a:p>
      </dgm:t>
    </dgm:pt>
    <dgm:pt modelId="{3C7B51CF-52BE-45CA-BA71-77D790D99AE7}">
      <dgm:prSet phldrT="[Текст]" custT="1"/>
      <dgm:spPr/>
      <dgm:t>
        <a:bodyPr/>
        <a:lstStyle/>
        <a:p>
          <a:r>
            <a:rPr lang="ru-RU" sz="2400" dirty="0" smtClean="0">
              <a:latin typeface="Cambria Math" pitchFamily="18" charset="0"/>
              <a:ea typeface="Cambria Math" pitchFamily="18" charset="0"/>
            </a:rPr>
            <a:t>Переход от игровой к учебной деятельности  на основе практического действия</a:t>
          </a:r>
          <a:endParaRPr lang="ru-RU" sz="2400" dirty="0">
            <a:latin typeface="Cambria Math" pitchFamily="18" charset="0"/>
            <a:ea typeface="Cambria Math" pitchFamily="18" charset="0"/>
          </a:endParaRPr>
        </a:p>
      </dgm:t>
    </dgm:pt>
    <dgm:pt modelId="{CF48C432-3DAF-4FA0-9C32-213F533C8926}" type="parTrans" cxnId="{0596B9B5-642A-44CE-AACC-8FCC25E57DEB}">
      <dgm:prSet/>
      <dgm:spPr/>
      <dgm:t>
        <a:bodyPr/>
        <a:lstStyle/>
        <a:p>
          <a:endParaRPr lang="ru-RU" sz="2200">
            <a:latin typeface="Cambria Math" pitchFamily="18" charset="0"/>
            <a:ea typeface="Cambria Math" pitchFamily="18" charset="0"/>
          </a:endParaRPr>
        </a:p>
      </dgm:t>
    </dgm:pt>
    <dgm:pt modelId="{4496DB54-9DBA-4ABF-B21A-701992571814}" type="sibTrans" cxnId="{0596B9B5-642A-44CE-AACC-8FCC25E57DEB}">
      <dgm:prSet/>
      <dgm:spPr/>
      <dgm:t>
        <a:bodyPr/>
        <a:lstStyle/>
        <a:p>
          <a:endParaRPr lang="ru-RU" sz="2200">
            <a:latin typeface="Cambria Math" pitchFamily="18" charset="0"/>
            <a:ea typeface="Cambria Math" pitchFamily="18" charset="0"/>
          </a:endParaRPr>
        </a:p>
      </dgm:t>
    </dgm:pt>
    <dgm:pt modelId="{70F6D943-4D0E-4B2F-AFB7-6C6FB0E8C0C1}">
      <dgm:prSet phldrT="[Текст]" custT="1"/>
      <dgm:spPr/>
      <dgm:t>
        <a:bodyPr/>
        <a:lstStyle/>
        <a:p>
          <a:r>
            <a:rPr lang="ru-RU" sz="2200" dirty="0" smtClean="0">
              <a:latin typeface="Cambria Math" pitchFamily="18" charset="0"/>
              <a:ea typeface="Cambria Math" pitchFamily="18" charset="0"/>
            </a:rPr>
            <a:t>Формируются рефлексивные умения</a:t>
          </a:r>
          <a:endParaRPr lang="ru-RU" sz="2200" dirty="0">
            <a:latin typeface="Cambria Math" pitchFamily="18" charset="0"/>
            <a:ea typeface="Cambria Math" pitchFamily="18" charset="0"/>
          </a:endParaRPr>
        </a:p>
      </dgm:t>
    </dgm:pt>
    <dgm:pt modelId="{0618A79F-09FC-4E36-BB0C-B7B5513D89CC}" type="parTrans" cxnId="{61BE95FE-F609-473D-832B-F59519FF6FAF}">
      <dgm:prSet/>
      <dgm:spPr/>
      <dgm:t>
        <a:bodyPr/>
        <a:lstStyle/>
        <a:p>
          <a:endParaRPr lang="ru-RU" sz="2200">
            <a:latin typeface="Cambria Math" pitchFamily="18" charset="0"/>
            <a:ea typeface="Cambria Math" pitchFamily="18" charset="0"/>
          </a:endParaRPr>
        </a:p>
      </dgm:t>
    </dgm:pt>
    <dgm:pt modelId="{C69E0315-EBCD-4980-9E59-D5AC211D3896}" type="sibTrans" cxnId="{61BE95FE-F609-473D-832B-F59519FF6FAF}">
      <dgm:prSet/>
      <dgm:spPr/>
      <dgm:t>
        <a:bodyPr/>
        <a:lstStyle/>
        <a:p>
          <a:endParaRPr lang="ru-RU" sz="2200">
            <a:latin typeface="Cambria Math" pitchFamily="18" charset="0"/>
            <a:ea typeface="Cambria Math" pitchFamily="18" charset="0"/>
          </a:endParaRPr>
        </a:p>
      </dgm:t>
    </dgm:pt>
    <dgm:pt modelId="{BE1F090B-C19D-44E4-B7DD-06B814B73C72}">
      <dgm:prSet custT="1"/>
      <dgm:spPr/>
      <dgm:t>
        <a:bodyPr/>
        <a:lstStyle/>
        <a:p>
          <a:r>
            <a:rPr lang="ru-RU" sz="2200" dirty="0" smtClean="0">
              <a:latin typeface="Cambria Math" pitchFamily="18" charset="0"/>
              <a:ea typeface="Cambria Math" pitchFamily="18" charset="0"/>
            </a:rPr>
            <a:t>Совместная работа в условиях решения практических  задач, парная работа</a:t>
          </a:r>
          <a:endParaRPr lang="ru-RU" sz="2200" dirty="0">
            <a:latin typeface="Cambria Math" pitchFamily="18" charset="0"/>
            <a:ea typeface="Cambria Math" pitchFamily="18" charset="0"/>
          </a:endParaRPr>
        </a:p>
      </dgm:t>
    </dgm:pt>
    <dgm:pt modelId="{541187FC-B3E6-45D0-87EE-77668776020F}" type="parTrans" cxnId="{5174B9BE-CC66-427B-A22D-B4B000E99532}">
      <dgm:prSet/>
      <dgm:spPr/>
      <dgm:t>
        <a:bodyPr/>
        <a:lstStyle/>
        <a:p>
          <a:endParaRPr lang="ru-RU" sz="2200">
            <a:latin typeface="Cambria Math" pitchFamily="18" charset="0"/>
            <a:ea typeface="Cambria Math" pitchFamily="18" charset="0"/>
          </a:endParaRPr>
        </a:p>
      </dgm:t>
    </dgm:pt>
    <dgm:pt modelId="{00C7035F-B637-441B-A606-DEC8B4A27F4F}" type="sibTrans" cxnId="{5174B9BE-CC66-427B-A22D-B4B000E99532}">
      <dgm:prSet/>
      <dgm:spPr/>
      <dgm:t>
        <a:bodyPr/>
        <a:lstStyle/>
        <a:p>
          <a:endParaRPr lang="ru-RU" sz="2200">
            <a:latin typeface="Cambria Math" pitchFamily="18" charset="0"/>
            <a:ea typeface="Cambria Math" pitchFamily="18" charset="0"/>
          </a:endParaRPr>
        </a:p>
      </dgm:t>
    </dgm:pt>
    <dgm:pt modelId="{49182431-934B-4652-9D77-FDB55445EC08}">
      <dgm:prSet custT="1"/>
      <dgm:spPr/>
      <dgm:t>
        <a:bodyPr/>
        <a:lstStyle/>
        <a:p>
          <a:r>
            <a:rPr lang="ru-RU" sz="2200" dirty="0" smtClean="0">
              <a:latin typeface="Cambria Math" pitchFamily="18" charset="0"/>
              <a:ea typeface="Cambria Math" pitchFamily="18" charset="0"/>
            </a:rPr>
            <a:t>Освоение совместной работы в учебно-игровой деятельности</a:t>
          </a:r>
          <a:endParaRPr lang="ru-RU" sz="2200" dirty="0">
            <a:latin typeface="Cambria Math" pitchFamily="18" charset="0"/>
            <a:ea typeface="Cambria Math" pitchFamily="18" charset="0"/>
          </a:endParaRPr>
        </a:p>
      </dgm:t>
    </dgm:pt>
    <dgm:pt modelId="{C4C3ED1C-31EC-405D-A077-EFD5E0D6633D}" type="parTrans" cxnId="{0D298419-7F3E-4503-87EE-FBC0A85F04CE}">
      <dgm:prSet/>
      <dgm:spPr/>
      <dgm:t>
        <a:bodyPr/>
        <a:lstStyle/>
        <a:p>
          <a:endParaRPr lang="ru-RU" sz="2200">
            <a:latin typeface="Cambria Math" pitchFamily="18" charset="0"/>
            <a:ea typeface="Cambria Math" pitchFamily="18" charset="0"/>
          </a:endParaRPr>
        </a:p>
      </dgm:t>
    </dgm:pt>
    <dgm:pt modelId="{9296866C-78D9-4978-B82D-B7BA1DA7BD1A}" type="sibTrans" cxnId="{0D298419-7F3E-4503-87EE-FBC0A85F04CE}">
      <dgm:prSet/>
      <dgm:spPr/>
      <dgm:t>
        <a:bodyPr/>
        <a:lstStyle/>
        <a:p>
          <a:endParaRPr lang="ru-RU" sz="2200">
            <a:latin typeface="Cambria Math" pitchFamily="18" charset="0"/>
            <a:ea typeface="Cambria Math" pitchFamily="18" charset="0"/>
          </a:endParaRPr>
        </a:p>
      </dgm:t>
    </dgm:pt>
    <dgm:pt modelId="{9ABA34DC-FCB4-48D6-ADB1-DFA3B74FEDF7}" type="pres">
      <dgm:prSet presAssocID="{75F0EC1D-F7A6-476D-A0AC-92C3B23502E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F781B1-BD1D-4736-92C7-34EEA4B55A71}" type="pres">
      <dgm:prSet presAssocID="{90FF80A9-A453-4D4F-AA5C-AEC7B7E19847}" presName="parentLin" presStyleCnt="0"/>
      <dgm:spPr/>
    </dgm:pt>
    <dgm:pt modelId="{1B1510EC-98A1-404D-8BAC-460B6A683932}" type="pres">
      <dgm:prSet presAssocID="{90FF80A9-A453-4D4F-AA5C-AEC7B7E19847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CB2ED80E-C6CB-4EA1-8E7C-CD1DB2B58EE1}" type="pres">
      <dgm:prSet presAssocID="{90FF80A9-A453-4D4F-AA5C-AEC7B7E19847}" presName="parentText" presStyleLbl="node1" presStyleIdx="0" presStyleCnt="5" custScaleX="1262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4581B3-3F84-4BCC-9C7C-7FB89E68FB6B}" type="pres">
      <dgm:prSet presAssocID="{90FF80A9-A453-4D4F-AA5C-AEC7B7E19847}" presName="negativeSpace" presStyleCnt="0"/>
      <dgm:spPr/>
    </dgm:pt>
    <dgm:pt modelId="{76B82549-9C5C-4AF2-A79C-8FB6B514112A}" type="pres">
      <dgm:prSet presAssocID="{90FF80A9-A453-4D4F-AA5C-AEC7B7E19847}" presName="childText" presStyleLbl="conFgAcc1" presStyleIdx="0" presStyleCnt="5">
        <dgm:presLayoutVars>
          <dgm:bulletEnabled val="1"/>
        </dgm:presLayoutVars>
      </dgm:prSet>
      <dgm:spPr/>
    </dgm:pt>
    <dgm:pt modelId="{69D824F1-4150-467C-A300-843C0CD86B21}" type="pres">
      <dgm:prSet presAssocID="{4BA3012E-8BED-41B7-A1A7-C6BA542B801C}" presName="spaceBetweenRectangles" presStyleCnt="0"/>
      <dgm:spPr/>
    </dgm:pt>
    <dgm:pt modelId="{E1A650AC-284C-47A5-8CEF-D1F044DD95EC}" type="pres">
      <dgm:prSet presAssocID="{3C7B51CF-52BE-45CA-BA71-77D790D99AE7}" presName="parentLin" presStyleCnt="0"/>
      <dgm:spPr/>
    </dgm:pt>
    <dgm:pt modelId="{A901A48C-5EFB-4F1D-B87F-77A682917F7D}" type="pres">
      <dgm:prSet presAssocID="{3C7B51CF-52BE-45CA-BA71-77D790D99AE7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736B8F29-E52C-4605-AC0F-68711189E2C4}" type="pres">
      <dgm:prSet presAssocID="{3C7B51CF-52BE-45CA-BA71-77D790D99AE7}" presName="parentText" presStyleLbl="node1" presStyleIdx="1" presStyleCnt="5" custScaleX="126272" custScaleY="1168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725869-AF4C-483B-BCAE-6A917C5CBDD7}" type="pres">
      <dgm:prSet presAssocID="{3C7B51CF-52BE-45CA-BA71-77D790D99AE7}" presName="negativeSpace" presStyleCnt="0"/>
      <dgm:spPr/>
    </dgm:pt>
    <dgm:pt modelId="{06D3A95E-B146-4677-A02E-F633F5CF20CE}" type="pres">
      <dgm:prSet presAssocID="{3C7B51CF-52BE-45CA-BA71-77D790D99AE7}" presName="childText" presStyleLbl="conFgAcc1" presStyleIdx="1" presStyleCnt="5">
        <dgm:presLayoutVars>
          <dgm:bulletEnabled val="1"/>
        </dgm:presLayoutVars>
      </dgm:prSet>
      <dgm:spPr/>
    </dgm:pt>
    <dgm:pt modelId="{B8B5D466-58B3-4BFF-BA41-EBCEC0A3418B}" type="pres">
      <dgm:prSet presAssocID="{4496DB54-9DBA-4ABF-B21A-701992571814}" presName="spaceBetweenRectangles" presStyleCnt="0"/>
      <dgm:spPr/>
    </dgm:pt>
    <dgm:pt modelId="{C045D014-FDE1-40D0-9880-739D20B9E052}" type="pres">
      <dgm:prSet presAssocID="{70F6D943-4D0E-4B2F-AFB7-6C6FB0E8C0C1}" presName="parentLin" presStyleCnt="0"/>
      <dgm:spPr/>
    </dgm:pt>
    <dgm:pt modelId="{49620F10-0FCA-4ADF-BCF2-57576F54DD34}" type="pres">
      <dgm:prSet presAssocID="{70F6D943-4D0E-4B2F-AFB7-6C6FB0E8C0C1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5A92C500-A887-435B-BA0F-D48A9A6ADCCA}" type="pres">
      <dgm:prSet presAssocID="{70F6D943-4D0E-4B2F-AFB7-6C6FB0E8C0C1}" presName="parentText" presStyleLbl="node1" presStyleIdx="2" presStyleCnt="5" custScaleX="1262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A7257B-E176-477B-8A15-F03782FD5FBB}" type="pres">
      <dgm:prSet presAssocID="{70F6D943-4D0E-4B2F-AFB7-6C6FB0E8C0C1}" presName="negativeSpace" presStyleCnt="0"/>
      <dgm:spPr/>
    </dgm:pt>
    <dgm:pt modelId="{D9B1D721-5CC5-4AD8-B399-0F418ED5CD79}" type="pres">
      <dgm:prSet presAssocID="{70F6D943-4D0E-4B2F-AFB7-6C6FB0E8C0C1}" presName="childText" presStyleLbl="conFgAcc1" presStyleIdx="2" presStyleCnt="5">
        <dgm:presLayoutVars>
          <dgm:bulletEnabled val="1"/>
        </dgm:presLayoutVars>
      </dgm:prSet>
      <dgm:spPr/>
    </dgm:pt>
    <dgm:pt modelId="{BF0415D5-5BC8-490A-BBA2-B0D12C604846}" type="pres">
      <dgm:prSet presAssocID="{C69E0315-EBCD-4980-9E59-D5AC211D3896}" presName="spaceBetweenRectangles" presStyleCnt="0"/>
      <dgm:spPr/>
    </dgm:pt>
    <dgm:pt modelId="{8BAAFC8D-F0F9-446F-972F-FAFC44DE0AE2}" type="pres">
      <dgm:prSet presAssocID="{BE1F090B-C19D-44E4-B7DD-06B814B73C72}" presName="parentLin" presStyleCnt="0"/>
      <dgm:spPr/>
    </dgm:pt>
    <dgm:pt modelId="{2BFEAB69-7022-44CF-958F-E233BFE557E0}" type="pres">
      <dgm:prSet presAssocID="{BE1F090B-C19D-44E4-B7DD-06B814B73C72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C9939E26-A894-4528-ADE9-C875E1C48237}" type="pres">
      <dgm:prSet presAssocID="{BE1F090B-C19D-44E4-B7DD-06B814B73C72}" presName="parentText" presStyleLbl="node1" presStyleIdx="3" presStyleCnt="5" custScaleX="1246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452AFA-D72D-464D-A8B5-0932B5B5515F}" type="pres">
      <dgm:prSet presAssocID="{BE1F090B-C19D-44E4-B7DD-06B814B73C72}" presName="negativeSpace" presStyleCnt="0"/>
      <dgm:spPr/>
    </dgm:pt>
    <dgm:pt modelId="{2854BA94-EC83-4205-8FF9-B28ACA99D9DE}" type="pres">
      <dgm:prSet presAssocID="{BE1F090B-C19D-44E4-B7DD-06B814B73C72}" presName="childText" presStyleLbl="conFgAcc1" presStyleIdx="3" presStyleCnt="5">
        <dgm:presLayoutVars>
          <dgm:bulletEnabled val="1"/>
        </dgm:presLayoutVars>
      </dgm:prSet>
      <dgm:spPr/>
    </dgm:pt>
    <dgm:pt modelId="{AEA152E7-5D3F-4F60-9021-55CD74CEA617}" type="pres">
      <dgm:prSet presAssocID="{00C7035F-B637-441B-A606-DEC8B4A27F4F}" presName="spaceBetweenRectangles" presStyleCnt="0"/>
      <dgm:spPr/>
    </dgm:pt>
    <dgm:pt modelId="{1EB8FC94-FB9C-45CF-8D3A-917FDFABD2A3}" type="pres">
      <dgm:prSet presAssocID="{49182431-934B-4652-9D77-FDB55445EC08}" presName="parentLin" presStyleCnt="0"/>
      <dgm:spPr/>
    </dgm:pt>
    <dgm:pt modelId="{4542F4BC-AC49-4020-AB03-623D5AD83153}" type="pres">
      <dgm:prSet presAssocID="{49182431-934B-4652-9D77-FDB55445EC08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2DD475EF-AE6B-4807-971C-0AD9383E17B3}" type="pres">
      <dgm:prSet presAssocID="{49182431-934B-4652-9D77-FDB55445EC08}" presName="parentText" presStyleLbl="node1" presStyleIdx="4" presStyleCnt="5" custScaleX="1254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8F4BB2-B733-49B9-BB4F-7ED64A89909C}" type="pres">
      <dgm:prSet presAssocID="{49182431-934B-4652-9D77-FDB55445EC08}" presName="negativeSpace" presStyleCnt="0"/>
      <dgm:spPr/>
    </dgm:pt>
    <dgm:pt modelId="{6500D2F5-F2BF-450A-B554-614B35B8DF68}" type="pres">
      <dgm:prSet presAssocID="{49182431-934B-4652-9D77-FDB55445EC08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0596B9B5-642A-44CE-AACC-8FCC25E57DEB}" srcId="{75F0EC1D-F7A6-476D-A0AC-92C3B23502E5}" destId="{3C7B51CF-52BE-45CA-BA71-77D790D99AE7}" srcOrd="1" destOrd="0" parTransId="{CF48C432-3DAF-4FA0-9C32-213F533C8926}" sibTransId="{4496DB54-9DBA-4ABF-B21A-701992571814}"/>
    <dgm:cxn modelId="{61BE95FE-F609-473D-832B-F59519FF6FAF}" srcId="{75F0EC1D-F7A6-476D-A0AC-92C3B23502E5}" destId="{70F6D943-4D0E-4B2F-AFB7-6C6FB0E8C0C1}" srcOrd="2" destOrd="0" parTransId="{0618A79F-09FC-4E36-BB0C-B7B5513D89CC}" sibTransId="{C69E0315-EBCD-4980-9E59-D5AC211D3896}"/>
    <dgm:cxn modelId="{5E87AA2F-4C8E-441F-B3A5-D3C308A044C3}" type="presOf" srcId="{90FF80A9-A453-4D4F-AA5C-AEC7B7E19847}" destId="{1B1510EC-98A1-404D-8BAC-460B6A683932}" srcOrd="0" destOrd="0" presId="urn:microsoft.com/office/officeart/2005/8/layout/list1"/>
    <dgm:cxn modelId="{902364F4-4C51-4572-AF83-451AF76BF2E1}" type="presOf" srcId="{70F6D943-4D0E-4B2F-AFB7-6C6FB0E8C0C1}" destId="{49620F10-0FCA-4ADF-BCF2-57576F54DD34}" srcOrd="0" destOrd="0" presId="urn:microsoft.com/office/officeart/2005/8/layout/list1"/>
    <dgm:cxn modelId="{C2947951-B1DF-40E9-95A5-5DEFB0BFD1B3}" type="presOf" srcId="{49182431-934B-4652-9D77-FDB55445EC08}" destId="{4542F4BC-AC49-4020-AB03-623D5AD83153}" srcOrd="0" destOrd="0" presId="urn:microsoft.com/office/officeart/2005/8/layout/list1"/>
    <dgm:cxn modelId="{439D5DF7-14F0-46F6-A10E-E029F0312659}" type="presOf" srcId="{BE1F090B-C19D-44E4-B7DD-06B814B73C72}" destId="{2BFEAB69-7022-44CF-958F-E233BFE557E0}" srcOrd="0" destOrd="0" presId="urn:microsoft.com/office/officeart/2005/8/layout/list1"/>
    <dgm:cxn modelId="{582DD7F1-65BD-4C9E-8B70-A7C793CC78EA}" srcId="{75F0EC1D-F7A6-476D-A0AC-92C3B23502E5}" destId="{90FF80A9-A453-4D4F-AA5C-AEC7B7E19847}" srcOrd="0" destOrd="0" parTransId="{1C446D7A-4827-4B9E-8D79-95908D444ACE}" sibTransId="{4BA3012E-8BED-41B7-A1A7-C6BA542B801C}"/>
    <dgm:cxn modelId="{5B03D77E-BFEC-40C0-B9A6-63D25A2B0A40}" type="presOf" srcId="{3C7B51CF-52BE-45CA-BA71-77D790D99AE7}" destId="{736B8F29-E52C-4605-AC0F-68711189E2C4}" srcOrd="1" destOrd="0" presId="urn:microsoft.com/office/officeart/2005/8/layout/list1"/>
    <dgm:cxn modelId="{8F9842F0-2450-408F-AF00-D2560CAB12F8}" type="presOf" srcId="{BE1F090B-C19D-44E4-B7DD-06B814B73C72}" destId="{C9939E26-A894-4528-ADE9-C875E1C48237}" srcOrd="1" destOrd="0" presId="urn:microsoft.com/office/officeart/2005/8/layout/list1"/>
    <dgm:cxn modelId="{0D298419-7F3E-4503-87EE-FBC0A85F04CE}" srcId="{75F0EC1D-F7A6-476D-A0AC-92C3B23502E5}" destId="{49182431-934B-4652-9D77-FDB55445EC08}" srcOrd="4" destOrd="0" parTransId="{C4C3ED1C-31EC-405D-A077-EFD5E0D6633D}" sibTransId="{9296866C-78D9-4978-B82D-B7BA1DA7BD1A}"/>
    <dgm:cxn modelId="{F4029506-9B4B-47BE-8A34-93267B444DB2}" type="presOf" srcId="{70F6D943-4D0E-4B2F-AFB7-6C6FB0E8C0C1}" destId="{5A92C500-A887-435B-BA0F-D48A9A6ADCCA}" srcOrd="1" destOrd="0" presId="urn:microsoft.com/office/officeart/2005/8/layout/list1"/>
    <dgm:cxn modelId="{39550BD3-1D2D-4EE6-BDCE-97DDCB5E6DD1}" type="presOf" srcId="{3C7B51CF-52BE-45CA-BA71-77D790D99AE7}" destId="{A901A48C-5EFB-4F1D-B87F-77A682917F7D}" srcOrd="0" destOrd="0" presId="urn:microsoft.com/office/officeart/2005/8/layout/list1"/>
    <dgm:cxn modelId="{5174B9BE-CC66-427B-A22D-B4B000E99532}" srcId="{75F0EC1D-F7A6-476D-A0AC-92C3B23502E5}" destId="{BE1F090B-C19D-44E4-B7DD-06B814B73C72}" srcOrd="3" destOrd="0" parTransId="{541187FC-B3E6-45D0-87EE-77668776020F}" sibTransId="{00C7035F-B637-441B-A606-DEC8B4A27F4F}"/>
    <dgm:cxn modelId="{606971B3-01C2-4DCF-883D-8B0E15769D46}" type="presOf" srcId="{49182431-934B-4652-9D77-FDB55445EC08}" destId="{2DD475EF-AE6B-4807-971C-0AD9383E17B3}" srcOrd="1" destOrd="0" presId="urn:microsoft.com/office/officeart/2005/8/layout/list1"/>
    <dgm:cxn modelId="{4281110F-C6E2-4251-BBCE-7EB8E13636F7}" type="presOf" srcId="{75F0EC1D-F7A6-476D-A0AC-92C3B23502E5}" destId="{9ABA34DC-FCB4-48D6-ADB1-DFA3B74FEDF7}" srcOrd="0" destOrd="0" presId="urn:microsoft.com/office/officeart/2005/8/layout/list1"/>
    <dgm:cxn modelId="{F1C2F710-F5BF-436C-A3B4-CE4B203A21E9}" type="presOf" srcId="{90FF80A9-A453-4D4F-AA5C-AEC7B7E19847}" destId="{CB2ED80E-C6CB-4EA1-8E7C-CD1DB2B58EE1}" srcOrd="1" destOrd="0" presId="urn:microsoft.com/office/officeart/2005/8/layout/list1"/>
    <dgm:cxn modelId="{E89A6C6E-41E3-491C-9BCD-99A31263089C}" type="presParOf" srcId="{9ABA34DC-FCB4-48D6-ADB1-DFA3B74FEDF7}" destId="{47F781B1-BD1D-4736-92C7-34EEA4B55A71}" srcOrd="0" destOrd="0" presId="urn:microsoft.com/office/officeart/2005/8/layout/list1"/>
    <dgm:cxn modelId="{D90089BA-37DA-4FB2-A613-C975EDF9FECB}" type="presParOf" srcId="{47F781B1-BD1D-4736-92C7-34EEA4B55A71}" destId="{1B1510EC-98A1-404D-8BAC-460B6A683932}" srcOrd="0" destOrd="0" presId="urn:microsoft.com/office/officeart/2005/8/layout/list1"/>
    <dgm:cxn modelId="{C19281C9-3EE6-4152-A314-89E6B428D583}" type="presParOf" srcId="{47F781B1-BD1D-4736-92C7-34EEA4B55A71}" destId="{CB2ED80E-C6CB-4EA1-8E7C-CD1DB2B58EE1}" srcOrd="1" destOrd="0" presId="urn:microsoft.com/office/officeart/2005/8/layout/list1"/>
    <dgm:cxn modelId="{0362B12B-AAA9-471D-B710-D76329266EF3}" type="presParOf" srcId="{9ABA34DC-FCB4-48D6-ADB1-DFA3B74FEDF7}" destId="{BC4581B3-3F84-4BCC-9C7C-7FB89E68FB6B}" srcOrd="1" destOrd="0" presId="urn:microsoft.com/office/officeart/2005/8/layout/list1"/>
    <dgm:cxn modelId="{4B95D353-4BF9-4178-9C5B-D5C50CCDAEAA}" type="presParOf" srcId="{9ABA34DC-FCB4-48D6-ADB1-DFA3B74FEDF7}" destId="{76B82549-9C5C-4AF2-A79C-8FB6B514112A}" srcOrd="2" destOrd="0" presId="urn:microsoft.com/office/officeart/2005/8/layout/list1"/>
    <dgm:cxn modelId="{A44013FC-F683-4186-87D5-9A26C47C6E23}" type="presParOf" srcId="{9ABA34DC-FCB4-48D6-ADB1-DFA3B74FEDF7}" destId="{69D824F1-4150-467C-A300-843C0CD86B21}" srcOrd="3" destOrd="0" presId="urn:microsoft.com/office/officeart/2005/8/layout/list1"/>
    <dgm:cxn modelId="{8E7B6F32-4941-4A60-A0C1-785C235E4AFC}" type="presParOf" srcId="{9ABA34DC-FCB4-48D6-ADB1-DFA3B74FEDF7}" destId="{E1A650AC-284C-47A5-8CEF-D1F044DD95EC}" srcOrd="4" destOrd="0" presId="urn:microsoft.com/office/officeart/2005/8/layout/list1"/>
    <dgm:cxn modelId="{37740F9C-CDA4-441E-AAC6-4AE30A1CAB18}" type="presParOf" srcId="{E1A650AC-284C-47A5-8CEF-D1F044DD95EC}" destId="{A901A48C-5EFB-4F1D-B87F-77A682917F7D}" srcOrd="0" destOrd="0" presId="urn:microsoft.com/office/officeart/2005/8/layout/list1"/>
    <dgm:cxn modelId="{883CD200-EF6B-496E-BB11-460F4BEC3CC0}" type="presParOf" srcId="{E1A650AC-284C-47A5-8CEF-D1F044DD95EC}" destId="{736B8F29-E52C-4605-AC0F-68711189E2C4}" srcOrd="1" destOrd="0" presId="urn:microsoft.com/office/officeart/2005/8/layout/list1"/>
    <dgm:cxn modelId="{342251BB-2448-4F6D-907B-2B949431595E}" type="presParOf" srcId="{9ABA34DC-FCB4-48D6-ADB1-DFA3B74FEDF7}" destId="{35725869-AF4C-483B-BCAE-6A917C5CBDD7}" srcOrd="5" destOrd="0" presId="urn:microsoft.com/office/officeart/2005/8/layout/list1"/>
    <dgm:cxn modelId="{4BC335AF-02BC-47E1-9BFC-86FFB06C7FB8}" type="presParOf" srcId="{9ABA34DC-FCB4-48D6-ADB1-DFA3B74FEDF7}" destId="{06D3A95E-B146-4677-A02E-F633F5CF20CE}" srcOrd="6" destOrd="0" presId="urn:microsoft.com/office/officeart/2005/8/layout/list1"/>
    <dgm:cxn modelId="{36CC014C-417C-41F5-8E24-2FCED4761F20}" type="presParOf" srcId="{9ABA34DC-FCB4-48D6-ADB1-DFA3B74FEDF7}" destId="{B8B5D466-58B3-4BFF-BA41-EBCEC0A3418B}" srcOrd="7" destOrd="0" presId="urn:microsoft.com/office/officeart/2005/8/layout/list1"/>
    <dgm:cxn modelId="{B1CA6BCA-BE17-4A56-AB29-432679C96C24}" type="presParOf" srcId="{9ABA34DC-FCB4-48D6-ADB1-DFA3B74FEDF7}" destId="{C045D014-FDE1-40D0-9880-739D20B9E052}" srcOrd="8" destOrd="0" presId="urn:microsoft.com/office/officeart/2005/8/layout/list1"/>
    <dgm:cxn modelId="{BCE22155-F20A-4BC5-979F-977ADCFF0B9A}" type="presParOf" srcId="{C045D014-FDE1-40D0-9880-739D20B9E052}" destId="{49620F10-0FCA-4ADF-BCF2-57576F54DD34}" srcOrd="0" destOrd="0" presId="urn:microsoft.com/office/officeart/2005/8/layout/list1"/>
    <dgm:cxn modelId="{57197505-1FCA-497F-98B2-60E4EFE29727}" type="presParOf" srcId="{C045D014-FDE1-40D0-9880-739D20B9E052}" destId="{5A92C500-A887-435B-BA0F-D48A9A6ADCCA}" srcOrd="1" destOrd="0" presId="urn:microsoft.com/office/officeart/2005/8/layout/list1"/>
    <dgm:cxn modelId="{B78A72CB-00FD-4BBA-9E34-A577BB172BEF}" type="presParOf" srcId="{9ABA34DC-FCB4-48D6-ADB1-DFA3B74FEDF7}" destId="{20A7257B-E176-477B-8A15-F03782FD5FBB}" srcOrd="9" destOrd="0" presId="urn:microsoft.com/office/officeart/2005/8/layout/list1"/>
    <dgm:cxn modelId="{66C4072C-8220-4369-A9E6-8E48886525E8}" type="presParOf" srcId="{9ABA34DC-FCB4-48D6-ADB1-DFA3B74FEDF7}" destId="{D9B1D721-5CC5-4AD8-B399-0F418ED5CD79}" srcOrd="10" destOrd="0" presId="urn:microsoft.com/office/officeart/2005/8/layout/list1"/>
    <dgm:cxn modelId="{86EBCC9D-CFC0-4C53-BC26-B114A5FDC5D0}" type="presParOf" srcId="{9ABA34DC-FCB4-48D6-ADB1-DFA3B74FEDF7}" destId="{BF0415D5-5BC8-490A-BBA2-B0D12C604846}" srcOrd="11" destOrd="0" presId="urn:microsoft.com/office/officeart/2005/8/layout/list1"/>
    <dgm:cxn modelId="{A73AEE9E-27BF-4D97-8FAE-0105E0FB398E}" type="presParOf" srcId="{9ABA34DC-FCB4-48D6-ADB1-DFA3B74FEDF7}" destId="{8BAAFC8D-F0F9-446F-972F-FAFC44DE0AE2}" srcOrd="12" destOrd="0" presId="urn:microsoft.com/office/officeart/2005/8/layout/list1"/>
    <dgm:cxn modelId="{D2B355D5-03DB-4BCD-90FC-3B6959DA5822}" type="presParOf" srcId="{8BAAFC8D-F0F9-446F-972F-FAFC44DE0AE2}" destId="{2BFEAB69-7022-44CF-958F-E233BFE557E0}" srcOrd="0" destOrd="0" presId="urn:microsoft.com/office/officeart/2005/8/layout/list1"/>
    <dgm:cxn modelId="{97089D29-7CC4-4D16-9D1F-FC4B0AC10512}" type="presParOf" srcId="{8BAAFC8D-F0F9-446F-972F-FAFC44DE0AE2}" destId="{C9939E26-A894-4528-ADE9-C875E1C48237}" srcOrd="1" destOrd="0" presId="urn:microsoft.com/office/officeart/2005/8/layout/list1"/>
    <dgm:cxn modelId="{752CC7B8-0990-4AC3-9FFB-F4A58D7199AC}" type="presParOf" srcId="{9ABA34DC-FCB4-48D6-ADB1-DFA3B74FEDF7}" destId="{E8452AFA-D72D-464D-A8B5-0932B5B5515F}" srcOrd="13" destOrd="0" presId="urn:microsoft.com/office/officeart/2005/8/layout/list1"/>
    <dgm:cxn modelId="{707D2CCF-8812-43BD-85B0-40B0165A011E}" type="presParOf" srcId="{9ABA34DC-FCB4-48D6-ADB1-DFA3B74FEDF7}" destId="{2854BA94-EC83-4205-8FF9-B28ACA99D9DE}" srcOrd="14" destOrd="0" presId="urn:microsoft.com/office/officeart/2005/8/layout/list1"/>
    <dgm:cxn modelId="{C7B45C37-79D7-49F3-A911-8BA5663E7454}" type="presParOf" srcId="{9ABA34DC-FCB4-48D6-ADB1-DFA3B74FEDF7}" destId="{AEA152E7-5D3F-4F60-9021-55CD74CEA617}" srcOrd="15" destOrd="0" presId="urn:microsoft.com/office/officeart/2005/8/layout/list1"/>
    <dgm:cxn modelId="{56FC70E1-33DC-479A-AF7B-B59F81264EA8}" type="presParOf" srcId="{9ABA34DC-FCB4-48D6-ADB1-DFA3B74FEDF7}" destId="{1EB8FC94-FB9C-45CF-8D3A-917FDFABD2A3}" srcOrd="16" destOrd="0" presId="urn:microsoft.com/office/officeart/2005/8/layout/list1"/>
    <dgm:cxn modelId="{14430150-EE97-4E17-AA95-19C410AE0B08}" type="presParOf" srcId="{1EB8FC94-FB9C-45CF-8D3A-917FDFABD2A3}" destId="{4542F4BC-AC49-4020-AB03-623D5AD83153}" srcOrd="0" destOrd="0" presId="urn:microsoft.com/office/officeart/2005/8/layout/list1"/>
    <dgm:cxn modelId="{CFD9A033-461E-4DFF-B992-3FD32347ECC4}" type="presParOf" srcId="{1EB8FC94-FB9C-45CF-8D3A-917FDFABD2A3}" destId="{2DD475EF-AE6B-4807-971C-0AD9383E17B3}" srcOrd="1" destOrd="0" presId="urn:microsoft.com/office/officeart/2005/8/layout/list1"/>
    <dgm:cxn modelId="{1B00FF64-F621-4A1F-8447-A2C568DDE389}" type="presParOf" srcId="{9ABA34DC-FCB4-48D6-ADB1-DFA3B74FEDF7}" destId="{CD8F4BB2-B733-49B9-BB4F-7ED64A89909C}" srcOrd="17" destOrd="0" presId="urn:microsoft.com/office/officeart/2005/8/layout/list1"/>
    <dgm:cxn modelId="{77A8B1BA-137E-4BBA-924A-D80195C91727}" type="presParOf" srcId="{9ABA34DC-FCB4-48D6-ADB1-DFA3B74FEDF7}" destId="{6500D2F5-F2BF-450A-B554-614B35B8DF68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F0EC1D-F7A6-476D-A0AC-92C3B23502E5}" type="doc">
      <dgm:prSet loTypeId="urn:microsoft.com/office/officeart/2005/8/layout/list1" loCatId="list" qsTypeId="urn:microsoft.com/office/officeart/2005/8/quickstyle/3d2" qsCatId="3D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90FF80A9-A453-4D4F-AA5C-AEC7B7E19847}">
      <dgm:prSet phldrT="[Текст]" custT="1"/>
      <dgm:spPr/>
      <dgm:t>
        <a:bodyPr/>
        <a:lstStyle/>
        <a:p>
          <a:pPr algn="just"/>
          <a:r>
            <a:rPr lang="ru-RU" sz="2200" dirty="0" smtClean="0">
              <a:latin typeface="Cambria Math" pitchFamily="18" charset="0"/>
              <a:ea typeface="Cambria Math" pitchFamily="18" charset="0"/>
            </a:rPr>
            <a:t>Введение в учебную задачу, учебное действие </a:t>
          </a:r>
          <a:endParaRPr lang="ru-RU" sz="2200" dirty="0">
            <a:latin typeface="Cambria Math" pitchFamily="18" charset="0"/>
            <a:ea typeface="Cambria Math" pitchFamily="18" charset="0"/>
          </a:endParaRPr>
        </a:p>
      </dgm:t>
    </dgm:pt>
    <dgm:pt modelId="{1C446D7A-4827-4B9E-8D79-95908D444ACE}" type="parTrans" cxnId="{582DD7F1-65BD-4C9E-8B70-A7C793CC78EA}">
      <dgm:prSet/>
      <dgm:spPr/>
      <dgm:t>
        <a:bodyPr/>
        <a:lstStyle/>
        <a:p>
          <a:pPr algn="just"/>
          <a:endParaRPr lang="ru-RU" sz="2200">
            <a:latin typeface="Cambria Math" pitchFamily="18" charset="0"/>
            <a:ea typeface="Cambria Math" pitchFamily="18" charset="0"/>
          </a:endParaRPr>
        </a:p>
      </dgm:t>
    </dgm:pt>
    <dgm:pt modelId="{4BA3012E-8BED-41B7-A1A7-C6BA542B801C}" type="sibTrans" cxnId="{582DD7F1-65BD-4C9E-8B70-A7C793CC78EA}">
      <dgm:prSet/>
      <dgm:spPr/>
      <dgm:t>
        <a:bodyPr/>
        <a:lstStyle/>
        <a:p>
          <a:pPr algn="just"/>
          <a:endParaRPr lang="ru-RU" sz="2200">
            <a:latin typeface="Cambria Math" pitchFamily="18" charset="0"/>
            <a:ea typeface="Cambria Math" pitchFamily="18" charset="0"/>
          </a:endParaRPr>
        </a:p>
      </dgm:t>
    </dgm:pt>
    <dgm:pt modelId="{3C7B51CF-52BE-45CA-BA71-77D790D99AE7}">
      <dgm:prSet phldrT="[Текст]" custT="1"/>
      <dgm:spPr/>
      <dgm:t>
        <a:bodyPr/>
        <a:lstStyle/>
        <a:p>
          <a:pPr algn="just"/>
          <a:r>
            <a:rPr lang="ru-RU" sz="2200" dirty="0" smtClean="0">
              <a:latin typeface="Cambria Math" pitchFamily="18" charset="0"/>
              <a:ea typeface="Cambria Math" pitchFamily="18" charset="0"/>
            </a:rPr>
            <a:t>Происходит объективизация средств решения учебной задачи</a:t>
          </a:r>
          <a:endParaRPr lang="ru-RU" sz="2200" dirty="0">
            <a:latin typeface="Cambria Math" pitchFamily="18" charset="0"/>
            <a:ea typeface="Cambria Math" pitchFamily="18" charset="0"/>
          </a:endParaRPr>
        </a:p>
      </dgm:t>
    </dgm:pt>
    <dgm:pt modelId="{CF48C432-3DAF-4FA0-9C32-213F533C8926}" type="parTrans" cxnId="{0596B9B5-642A-44CE-AACC-8FCC25E57DEB}">
      <dgm:prSet/>
      <dgm:spPr/>
      <dgm:t>
        <a:bodyPr/>
        <a:lstStyle/>
        <a:p>
          <a:pPr algn="just"/>
          <a:endParaRPr lang="ru-RU" sz="2200">
            <a:latin typeface="Cambria Math" pitchFamily="18" charset="0"/>
            <a:ea typeface="Cambria Math" pitchFamily="18" charset="0"/>
          </a:endParaRPr>
        </a:p>
      </dgm:t>
    </dgm:pt>
    <dgm:pt modelId="{4496DB54-9DBA-4ABF-B21A-701992571814}" type="sibTrans" cxnId="{0596B9B5-642A-44CE-AACC-8FCC25E57DEB}">
      <dgm:prSet/>
      <dgm:spPr/>
      <dgm:t>
        <a:bodyPr/>
        <a:lstStyle/>
        <a:p>
          <a:pPr algn="just"/>
          <a:endParaRPr lang="ru-RU" sz="2200">
            <a:latin typeface="Cambria Math" pitchFamily="18" charset="0"/>
            <a:ea typeface="Cambria Math" pitchFamily="18" charset="0"/>
          </a:endParaRPr>
        </a:p>
      </dgm:t>
    </dgm:pt>
    <dgm:pt modelId="{70F6D943-4D0E-4B2F-AFB7-6C6FB0E8C0C1}">
      <dgm:prSet phldrT="[Текст]" custT="1"/>
      <dgm:spPr/>
      <dgm:t>
        <a:bodyPr/>
        <a:lstStyle/>
        <a:p>
          <a:pPr algn="just"/>
          <a:r>
            <a:rPr lang="ru-RU" sz="2200" dirty="0" smtClean="0">
              <a:latin typeface="Cambria Math" pitchFamily="18" charset="0"/>
              <a:ea typeface="Cambria Math" pitchFamily="18" charset="0"/>
            </a:rPr>
            <a:t>Фронтальная работа задается как образец групповой работы</a:t>
          </a:r>
          <a:endParaRPr lang="ru-RU" sz="2200" dirty="0">
            <a:latin typeface="Cambria Math" pitchFamily="18" charset="0"/>
            <a:ea typeface="Cambria Math" pitchFamily="18" charset="0"/>
          </a:endParaRPr>
        </a:p>
      </dgm:t>
    </dgm:pt>
    <dgm:pt modelId="{0618A79F-09FC-4E36-BB0C-B7B5513D89CC}" type="parTrans" cxnId="{61BE95FE-F609-473D-832B-F59519FF6FAF}">
      <dgm:prSet/>
      <dgm:spPr/>
      <dgm:t>
        <a:bodyPr/>
        <a:lstStyle/>
        <a:p>
          <a:pPr algn="just"/>
          <a:endParaRPr lang="ru-RU" sz="2200">
            <a:latin typeface="Cambria Math" pitchFamily="18" charset="0"/>
            <a:ea typeface="Cambria Math" pitchFamily="18" charset="0"/>
          </a:endParaRPr>
        </a:p>
      </dgm:t>
    </dgm:pt>
    <dgm:pt modelId="{C69E0315-EBCD-4980-9E59-D5AC211D3896}" type="sibTrans" cxnId="{61BE95FE-F609-473D-832B-F59519FF6FAF}">
      <dgm:prSet/>
      <dgm:spPr/>
      <dgm:t>
        <a:bodyPr/>
        <a:lstStyle/>
        <a:p>
          <a:pPr algn="just"/>
          <a:endParaRPr lang="ru-RU" sz="2200">
            <a:latin typeface="Cambria Math" pitchFamily="18" charset="0"/>
            <a:ea typeface="Cambria Math" pitchFamily="18" charset="0"/>
          </a:endParaRPr>
        </a:p>
      </dgm:t>
    </dgm:pt>
    <dgm:pt modelId="{BE1F090B-C19D-44E4-B7DD-06B814B73C72}">
      <dgm:prSet custT="1"/>
      <dgm:spPr/>
      <dgm:t>
        <a:bodyPr/>
        <a:lstStyle/>
        <a:p>
          <a:pPr algn="just"/>
          <a:r>
            <a:rPr lang="ru-RU" sz="2200" dirty="0" smtClean="0">
              <a:latin typeface="Cambria Math" pitchFamily="18" charset="0"/>
              <a:ea typeface="Cambria Math" pitchFamily="18" charset="0"/>
            </a:rPr>
            <a:t>Парная работа предполагает переход от взаимоконтроля к самоконтролю </a:t>
          </a:r>
          <a:endParaRPr lang="ru-RU" sz="2200" dirty="0">
            <a:latin typeface="Cambria Math" pitchFamily="18" charset="0"/>
            <a:ea typeface="Cambria Math" pitchFamily="18" charset="0"/>
          </a:endParaRPr>
        </a:p>
      </dgm:t>
    </dgm:pt>
    <dgm:pt modelId="{541187FC-B3E6-45D0-87EE-77668776020F}" type="parTrans" cxnId="{5174B9BE-CC66-427B-A22D-B4B000E99532}">
      <dgm:prSet/>
      <dgm:spPr/>
      <dgm:t>
        <a:bodyPr/>
        <a:lstStyle/>
        <a:p>
          <a:pPr algn="just"/>
          <a:endParaRPr lang="ru-RU" sz="2200">
            <a:latin typeface="Cambria Math" pitchFamily="18" charset="0"/>
            <a:ea typeface="Cambria Math" pitchFamily="18" charset="0"/>
          </a:endParaRPr>
        </a:p>
      </dgm:t>
    </dgm:pt>
    <dgm:pt modelId="{00C7035F-B637-441B-A606-DEC8B4A27F4F}" type="sibTrans" cxnId="{5174B9BE-CC66-427B-A22D-B4B000E99532}">
      <dgm:prSet/>
      <dgm:spPr/>
      <dgm:t>
        <a:bodyPr/>
        <a:lstStyle/>
        <a:p>
          <a:pPr algn="just"/>
          <a:endParaRPr lang="ru-RU" sz="2200">
            <a:latin typeface="Cambria Math" pitchFamily="18" charset="0"/>
            <a:ea typeface="Cambria Math" pitchFamily="18" charset="0"/>
          </a:endParaRPr>
        </a:p>
      </dgm:t>
    </dgm:pt>
    <dgm:pt modelId="{49182431-934B-4652-9D77-FDB55445EC08}">
      <dgm:prSet custT="1"/>
      <dgm:spPr/>
      <dgm:t>
        <a:bodyPr/>
        <a:lstStyle/>
        <a:p>
          <a:pPr algn="just"/>
          <a:r>
            <a:rPr lang="ru-RU" sz="2200" dirty="0" smtClean="0">
              <a:latin typeface="Cambria Math" pitchFamily="18" charset="0"/>
              <a:ea typeface="Cambria Math" pitchFamily="18" charset="0"/>
            </a:rPr>
            <a:t>Групповая работа предполагает решение учебной задачи, которая требует освоения способов учебного сотрудничества </a:t>
          </a:r>
          <a:endParaRPr lang="ru-RU" sz="2200" dirty="0">
            <a:latin typeface="Cambria Math" pitchFamily="18" charset="0"/>
            <a:ea typeface="Cambria Math" pitchFamily="18" charset="0"/>
          </a:endParaRPr>
        </a:p>
      </dgm:t>
    </dgm:pt>
    <dgm:pt modelId="{C4C3ED1C-31EC-405D-A077-EFD5E0D6633D}" type="parTrans" cxnId="{0D298419-7F3E-4503-87EE-FBC0A85F04CE}">
      <dgm:prSet/>
      <dgm:spPr/>
      <dgm:t>
        <a:bodyPr/>
        <a:lstStyle/>
        <a:p>
          <a:pPr algn="just"/>
          <a:endParaRPr lang="ru-RU" sz="2200">
            <a:latin typeface="Cambria Math" pitchFamily="18" charset="0"/>
            <a:ea typeface="Cambria Math" pitchFamily="18" charset="0"/>
          </a:endParaRPr>
        </a:p>
      </dgm:t>
    </dgm:pt>
    <dgm:pt modelId="{9296866C-78D9-4978-B82D-B7BA1DA7BD1A}" type="sibTrans" cxnId="{0D298419-7F3E-4503-87EE-FBC0A85F04CE}">
      <dgm:prSet/>
      <dgm:spPr/>
      <dgm:t>
        <a:bodyPr/>
        <a:lstStyle/>
        <a:p>
          <a:pPr algn="just"/>
          <a:endParaRPr lang="ru-RU" sz="2200">
            <a:latin typeface="Cambria Math" pitchFamily="18" charset="0"/>
            <a:ea typeface="Cambria Math" pitchFamily="18" charset="0"/>
          </a:endParaRPr>
        </a:p>
      </dgm:t>
    </dgm:pt>
    <dgm:pt modelId="{A93C98B3-758F-4A39-A30D-0382E3BF9425}">
      <dgm:prSet custT="1"/>
      <dgm:spPr/>
      <dgm:t>
        <a:bodyPr/>
        <a:lstStyle/>
        <a:p>
          <a:pPr algn="just"/>
          <a:r>
            <a:rPr lang="ru-RU" sz="2200" dirty="0" smtClean="0">
              <a:latin typeface="Cambria Math" pitchFamily="18" charset="0"/>
              <a:ea typeface="Cambria Math" pitchFamily="18" charset="0"/>
            </a:rPr>
            <a:t>Формирование коллективно-распределительной формы субъекта учебной деятельности</a:t>
          </a:r>
          <a:endParaRPr lang="ru-RU" sz="2200" dirty="0">
            <a:latin typeface="Cambria Math" pitchFamily="18" charset="0"/>
            <a:ea typeface="Cambria Math" pitchFamily="18" charset="0"/>
          </a:endParaRPr>
        </a:p>
      </dgm:t>
    </dgm:pt>
    <dgm:pt modelId="{3CE9FE26-E8B4-44F9-864B-622B3CF5EE70}" type="parTrans" cxnId="{4C01814E-484F-43B4-8DCF-A22C877A9898}">
      <dgm:prSet/>
      <dgm:spPr/>
      <dgm:t>
        <a:bodyPr/>
        <a:lstStyle/>
        <a:p>
          <a:pPr algn="just"/>
          <a:endParaRPr lang="ru-RU" sz="2200">
            <a:latin typeface="Cambria Math" pitchFamily="18" charset="0"/>
            <a:ea typeface="Cambria Math" pitchFamily="18" charset="0"/>
          </a:endParaRPr>
        </a:p>
      </dgm:t>
    </dgm:pt>
    <dgm:pt modelId="{E0AE1E27-A072-44E0-AB37-D1457D202E95}" type="sibTrans" cxnId="{4C01814E-484F-43B4-8DCF-A22C877A9898}">
      <dgm:prSet/>
      <dgm:spPr/>
      <dgm:t>
        <a:bodyPr/>
        <a:lstStyle/>
        <a:p>
          <a:pPr algn="just"/>
          <a:endParaRPr lang="ru-RU" sz="2200">
            <a:latin typeface="Cambria Math" pitchFamily="18" charset="0"/>
            <a:ea typeface="Cambria Math" pitchFamily="18" charset="0"/>
          </a:endParaRPr>
        </a:p>
      </dgm:t>
    </dgm:pt>
    <dgm:pt modelId="{9ABA34DC-FCB4-48D6-ADB1-DFA3B74FEDF7}" type="pres">
      <dgm:prSet presAssocID="{75F0EC1D-F7A6-476D-A0AC-92C3B23502E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F781B1-BD1D-4736-92C7-34EEA4B55A71}" type="pres">
      <dgm:prSet presAssocID="{90FF80A9-A453-4D4F-AA5C-AEC7B7E19847}" presName="parentLin" presStyleCnt="0"/>
      <dgm:spPr/>
    </dgm:pt>
    <dgm:pt modelId="{1B1510EC-98A1-404D-8BAC-460B6A683932}" type="pres">
      <dgm:prSet presAssocID="{90FF80A9-A453-4D4F-AA5C-AEC7B7E19847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CB2ED80E-C6CB-4EA1-8E7C-CD1DB2B58EE1}" type="pres">
      <dgm:prSet presAssocID="{90FF80A9-A453-4D4F-AA5C-AEC7B7E19847}" presName="parentText" presStyleLbl="node1" presStyleIdx="0" presStyleCnt="6" custScaleX="1262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4581B3-3F84-4BCC-9C7C-7FB89E68FB6B}" type="pres">
      <dgm:prSet presAssocID="{90FF80A9-A453-4D4F-AA5C-AEC7B7E19847}" presName="negativeSpace" presStyleCnt="0"/>
      <dgm:spPr/>
    </dgm:pt>
    <dgm:pt modelId="{76B82549-9C5C-4AF2-A79C-8FB6B514112A}" type="pres">
      <dgm:prSet presAssocID="{90FF80A9-A453-4D4F-AA5C-AEC7B7E19847}" presName="childText" presStyleLbl="conFgAcc1" presStyleIdx="0" presStyleCnt="6">
        <dgm:presLayoutVars>
          <dgm:bulletEnabled val="1"/>
        </dgm:presLayoutVars>
      </dgm:prSet>
      <dgm:spPr/>
    </dgm:pt>
    <dgm:pt modelId="{69D824F1-4150-467C-A300-843C0CD86B21}" type="pres">
      <dgm:prSet presAssocID="{4BA3012E-8BED-41B7-A1A7-C6BA542B801C}" presName="spaceBetweenRectangles" presStyleCnt="0"/>
      <dgm:spPr/>
    </dgm:pt>
    <dgm:pt modelId="{E1A650AC-284C-47A5-8CEF-D1F044DD95EC}" type="pres">
      <dgm:prSet presAssocID="{3C7B51CF-52BE-45CA-BA71-77D790D99AE7}" presName="parentLin" presStyleCnt="0"/>
      <dgm:spPr/>
    </dgm:pt>
    <dgm:pt modelId="{A901A48C-5EFB-4F1D-B87F-77A682917F7D}" type="pres">
      <dgm:prSet presAssocID="{3C7B51CF-52BE-45CA-BA71-77D790D99AE7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736B8F29-E52C-4605-AC0F-68711189E2C4}" type="pres">
      <dgm:prSet presAssocID="{3C7B51CF-52BE-45CA-BA71-77D790D99AE7}" presName="parentText" presStyleLbl="node1" presStyleIdx="1" presStyleCnt="6" custScaleX="126272" custScaleY="1168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725869-AF4C-483B-BCAE-6A917C5CBDD7}" type="pres">
      <dgm:prSet presAssocID="{3C7B51CF-52BE-45CA-BA71-77D790D99AE7}" presName="negativeSpace" presStyleCnt="0"/>
      <dgm:spPr/>
    </dgm:pt>
    <dgm:pt modelId="{06D3A95E-B146-4677-A02E-F633F5CF20CE}" type="pres">
      <dgm:prSet presAssocID="{3C7B51CF-52BE-45CA-BA71-77D790D99AE7}" presName="childText" presStyleLbl="conFgAcc1" presStyleIdx="1" presStyleCnt="6">
        <dgm:presLayoutVars>
          <dgm:bulletEnabled val="1"/>
        </dgm:presLayoutVars>
      </dgm:prSet>
      <dgm:spPr/>
    </dgm:pt>
    <dgm:pt modelId="{B8B5D466-58B3-4BFF-BA41-EBCEC0A3418B}" type="pres">
      <dgm:prSet presAssocID="{4496DB54-9DBA-4ABF-B21A-701992571814}" presName="spaceBetweenRectangles" presStyleCnt="0"/>
      <dgm:spPr/>
    </dgm:pt>
    <dgm:pt modelId="{C045D014-FDE1-40D0-9880-739D20B9E052}" type="pres">
      <dgm:prSet presAssocID="{70F6D943-4D0E-4B2F-AFB7-6C6FB0E8C0C1}" presName="parentLin" presStyleCnt="0"/>
      <dgm:spPr/>
    </dgm:pt>
    <dgm:pt modelId="{49620F10-0FCA-4ADF-BCF2-57576F54DD34}" type="pres">
      <dgm:prSet presAssocID="{70F6D943-4D0E-4B2F-AFB7-6C6FB0E8C0C1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5A92C500-A887-435B-BA0F-D48A9A6ADCCA}" type="pres">
      <dgm:prSet presAssocID="{70F6D943-4D0E-4B2F-AFB7-6C6FB0E8C0C1}" presName="parentText" presStyleLbl="node1" presStyleIdx="2" presStyleCnt="6" custScaleX="1262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A7257B-E176-477B-8A15-F03782FD5FBB}" type="pres">
      <dgm:prSet presAssocID="{70F6D943-4D0E-4B2F-AFB7-6C6FB0E8C0C1}" presName="negativeSpace" presStyleCnt="0"/>
      <dgm:spPr/>
    </dgm:pt>
    <dgm:pt modelId="{D9B1D721-5CC5-4AD8-B399-0F418ED5CD79}" type="pres">
      <dgm:prSet presAssocID="{70F6D943-4D0E-4B2F-AFB7-6C6FB0E8C0C1}" presName="childText" presStyleLbl="conFgAcc1" presStyleIdx="2" presStyleCnt="6">
        <dgm:presLayoutVars>
          <dgm:bulletEnabled val="1"/>
        </dgm:presLayoutVars>
      </dgm:prSet>
      <dgm:spPr/>
    </dgm:pt>
    <dgm:pt modelId="{BF0415D5-5BC8-490A-BBA2-B0D12C604846}" type="pres">
      <dgm:prSet presAssocID="{C69E0315-EBCD-4980-9E59-D5AC211D3896}" presName="spaceBetweenRectangles" presStyleCnt="0"/>
      <dgm:spPr/>
    </dgm:pt>
    <dgm:pt modelId="{8BAAFC8D-F0F9-446F-972F-FAFC44DE0AE2}" type="pres">
      <dgm:prSet presAssocID="{BE1F090B-C19D-44E4-B7DD-06B814B73C72}" presName="parentLin" presStyleCnt="0"/>
      <dgm:spPr/>
    </dgm:pt>
    <dgm:pt modelId="{2BFEAB69-7022-44CF-958F-E233BFE557E0}" type="pres">
      <dgm:prSet presAssocID="{BE1F090B-C19D-44E4-B7DD-06B814B73C72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C9939E26-A894-4528-ADE9-C875E1C48237}" type="pres">
      <dgm:prSet presAssocID="{BE1F090B-C19D-44E4-B7DD-06B814B73C72}" presName="parentText" presStyleLbl="node1" presStyleIdx="3" presStyleCnt="6" custScaleX="1246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452AFA-D72D-464D-A8B5-0932B5B5515F}" type="pres">
      <dgm:prSet presAssocID="{BE1F090B-C19D-44E4-B7DD-06B814B73C72}" presName="negativeSpace" presStyleCnt="0"/>
      <dgm:spPr/>
    </dgm:pt>
    <dgm:pt modelId="{2854BA94-EC83-4205-8FF9-B28ACA99D9DE}" type="pres">
      <dgm:prSet presAssocID="{BE1F090B-C19D-44E4-B7DD-06B814B73C72}" presName="childText" presStyleLbl="conFgAcc1" presStyleIdx="3" presStyleCnt="6">
        <dgm:presLayoutVars>
          <dgm:bulletEnabled val="1"/>
        </dgm:presLayoutVars>
      </dgm:prSet>
      <dgm:spPr/>
    </dgm:pt>
    <dgm:pt modelId="{AEA152E7-5D3F-4F60-9021-55CD74CEA617}" type="pres">
      <dgm:prSet presAssocID="{00C7035F-B637-441B-A606-DEC8B4A27F4F}" presName="spaceBetweenRectangles" presStyleCnt="0"/>
      <dgm:spPr/>
    </dgm:pt>
    <dgm:pt modelId="{1EB8FC94-FB9C-45CF-8D3A-917FDFABD2A3}" type="pres">
      <dgm:prSet presAssocID="{49182431-934B-4652-9D77-FDB55445EC08}" presName="parentLin" presStyleCnt="0"/>
      <dgm:spPr/>
    </dgm:pt>
    <dgm:pt modelId="{4542F4BC-AC49-4020-AB03-623D5AD83153}" type="pres">
      <dgm:prSet presAssocID="{49182431-934B-4652-9D77-FDB55445EC08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2DD475EF-AE6B-4807-971C-0AD9383E17B3}" type="pres">
      <dgm:prSet presAssocID="{49182431-934B-4652-9D77-FDB55445EC08}" presName="parentText" presStyleLbl="node1" presStyleIdx="4" presStyleCnt="6" custScaleX="125452" custScaleY="2132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8F4BB2-B733-49B9-BB4F-7ED64A89909C}" type="pres">
      <dgm:prSet presAssocID="{49182431-934B-4652-9D77-FDB55445EC08}" presName="negativeSpace" presStyleCnt="0"/>
      <dgm:spPr/>
    </dgm:pt>
    <dgm:pt modelId="{6500D2F5-F2BF-450A-B554-614B35B8DF68}" type="pres">
      <dgm:prSet presAssocID="{49182431-934B-4652-9D77-FDB55445EC08}" presName="childText" presStyleLbl="conFgAcc1" presStyleIdx="4" presStyleCnt="6">
        <dgm:presLayoutVars>
          <dgm:bulletEnabled val="1"/>
        </dgm:presLayoutVars>
      </dgm:prSet>
      <dgm:spPr/>
    </dgm:pt>
    <dgm:pt modelId="{FF40F1E2-603E-40ED-A3AA-DDF6EAC1203E}" type="pres">
      <dgm:prSet presAssocID="{9296866C-78D9-4978-B82D-B7BA1DA7BD1A}" presName="spaceBetweenRectangles" presStyleCnt="0"/>
      <dgm:spPr/>
    </dgm:pt>
    <dgm:pt modelId="{69412F93-0D2D-4834-AB47-77ECFED71A70}" type="pres">
      <dgm:prSet presAssocID="{A93C98B3-758F-4A39-A30D-0382E3BF9425}" presName="parentLin" presStyleCnt="0"/>
      <dgm:spPr/>
    </dgm:pt>
    <dgm:pt modelId="{38A0061C-396C-4A7B-992D-0CD360E21978}" type="pres">
      <dgm:prSet presAssocID="{A93C98B3-758F-4A39-A30D-0382E3BF9425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C5320D29-ED1D-4E1C-9F10-6EC825654D02}" type="pres">
      <dgm:prSet presAssocID="{A93C98B3-758F-4A39-A30D-0382E3BF9425}" presName="parentText" presStyleLbl="node1" presStyleIdx="5" presStyleCnt="6" custScaleX="125452" custScaleY="1589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BAAB2E-B225-4CAD-9942-C897F5305823}" type="pres">
      <dgm:prSet presAssocID="{A93C98B3-758F-4A39-A30D-0382E3BF9425}" presName="negativeSpace" presStyleCnt="0"/>
      <dgm:spPr/>
    </dgm:pt>
    <dgm:pt modelId="{91560979-1199-4261-955B-E4D85C62D237}" type="pres">
      <dgm:prSet presAssocID="{A93C98B3-758F-4A39-A30D-0382E3BF9425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71FA8093-98AD-4D1C-9BC4-7A860FB39722}" type="presOf" srcId="{49182431-934B-4652-9D77-FDB55445EC08}" destId="{4542F4BC-AC49-4020-AB03-623D5AD83153}" srcOrd="0" destOrd="0" presId="urn:microsoft.com/office/officeart/2005/8/layout/list1"/>
    <dgm:cxn modelId="{0FE3ECD2-0598-4759-9FDB-77F56FFC6299}" type="presOf" srcId="{3C7B51CF-52BE-45CA-BA71-77D790D99AE7}" destId="{A901A48C-5EFB-4F1D-B87F-77A682917F7D}" srcOrd="0" destOrd="0" presId="urn:microsoft.com/office/officeart/2005/8/layout/list1"/>
    <dgm:cxn modelId="{61BE95FE-F609-473D-832B-F59519FF6FAF}" srcId="{75F0EC1D-F7A6-476D-A0AC-92C3B23502E5}" destId="{70F6D943-4D0E-4B2F-AFB7-6C6FB0E8C0C1}" srcOrd="2" destOrd="0" parTransId="{0618A79F-09FC-4E36-BB0C-B7B5513D89CC}" sibTransId="{C69E0315-EBCD-4980-9E59-D5AC211D3896}"/>
    <dgm:cxn modelId="{4C01814E-484F-43B4-8DCF-A22C877A9898}" srcId="{75F0EC1D-F7A6-476D-A0AC-92C3B23502E5}" destId="{A93C98B3-758F-4A39-A30D-0382E3BF9425}" srcOrd="5" destOrd="0" parTransId="{3CE9FE26-E8B4-44F9-864B-622B3CF5EE70}" sibTransId="{E0AE1E27-A072-44E0-AB37-D1457D202E95}"/>
    <dgm:cxn modelId="{0D298419-7F3E-4503-87EE-FBC0A85F04CE}" srcId="{75F0EC1D-F7A6-476D-A0AC-92C3B23502E5}" destId="{49182431-934B-4652-9D77-FDB55445EC08}" srcOrd="4" destOrd="0" parTransId="{C4C3ED1C-31EC-405D-A077-EFD5E0D6633D}" sibTransId="{9296866C-78D9-4978-B82D-B7BA1DA7BD1A}"/>
    <dgm:cxn modelId="{4BFB9E23-CF03-4DA6-9C9B-331EE0DC6198}" type="presOf" srcId="{90FF80A9-A453-4D4F-AA5C-AEC7B7E19847}" destId="{1B1510EC-98A1-404D-8BAC-460B6A683932}" srcOrd="0" destOrd="0" presId="urn:microsoft.com/office/officeart/2005/8/layout/list1"/>
    <dgm:cxn modelId="{92DCD613-A8AD-437B-A8FB-D22C9CC9D750}" type="presOf" srcId="{BE1F090B-C19D-44E4-B7DD-06B814B73C72}" destId="{C9939E26-A894-4528-ADE9-C875E1C48237}" srcOrd="1" destOrd="0" presId="urn:microsoft.com/office/officeart/2005/8/layout/list1"/>
    <dgm:cxn modelId="{E39E8B4C-1451-4A10-93C2-C524A9FC4F1D}" type="presOf" srcId="{A93C98B3-758F-4A39-A30D-0382E3BF9425}" destId="{C5320D29-ED1D-4E1C-9F10-6EC825654D02}" srcOrd="1" destOrd="0" presId="urn:microsoft.com/office/officeart/2005/8/layout/list1"/>
    <dgm:cxn modelId="{673886B6-69A9-431B-9594-6F1EB7CE6DDA}" type="presOf" srcId="{70F6D943-4D0E-4B2F-AFB7-6C6FB0E8C0C1}" destId="{49620F10-0FCA-4ADF-BCF2-57576F54DD34}" srcOrd="0" destOrd="0" presId="urn:microsoft.com/office/officeart/2005/8/layout/list1"/>
    <dgm:cxn modelId="{E6E581CE-0CCE-471B-BD4A-9E514D171639}" type="presOf" srcId="{49182431-934B-4652-9D77-FDB55445EC08}" destId="{2DD475EF-AE6B-4807-971C-0AD9383E17B3}" srcOrd="1" destOrd="0" presId="urn:microsoft.com/office/officeart/2005/8/layout/list1"/>
    <dgm:cxn modelId="{0596B9B5-642A-44CE-AACC-8FCC25E57DEB}" srcId="{75F0EC1D-F7A6-476D-A0AC-92C3B23502E5}" destId="{3C7B51CF-52BE-45CA-BA71-77D790D99AE7}" srcOrd="1" destOrd="0" parTransId="{CF48C432-3DAF-4FA0-9C32-213F533C8926}" sibTransId="{4496DB54-9DBA-4ABF-B21A-701992571814}"/>
    <dgm:cxn modelId="{FE94E6D9-3455-4275-8F6E-2CAA9570EA21}" type="presOf" srcId="{90FF80A9-A453-4D4F-AA5C-AEC7B7E19847}" destId="{CB2ED80E-C6CB-4EA1-8E7C-CD1DB2B58EE1}" srcOrd="1" destOrd="0" presId="urn:microsoft.com/office/officeart/2005/8/layout/list1"/>
    <dgm:cxn modelId="{76BBC74C-F59A-456A-827B-F356770174D4}" type="presOf" srcId="{75F0EC1D-F7A6-476D-A0AC-92C3B23502E5}" destId="{9ABA34DC-FCB4-48D6-ADB1-DFA3B74FEDF7}" srcOrd="0" destOrd="0" presId="urn:microsoft.com/office/officeart/2005/8/layout/list1"/>
    <dgm:cxn modelId="{3DC0C2B8-51C5-409B-BF74-BC2FD0A44D57}" type="presOf" srcId="{3C7B51CF-52BE-45CA-BA71-77D790D99AE7}" destId="{736B8F29-E52C-4605-AC0F-68711189E2C4}" srcOrd="1" destOrd="0" presId="urn:microsoft.com/office/officeart/2005/8/layout/list1"/>
    <dgm:cxn modelId="{28C50D1A-916E-458D-8EEC-2D98505FADB3}" type="presOf" srcId="{BE1F090B-C19D-44E4-B7DD-06B814B73C72}" destId="{2BFEAB69-7022-44CF-958F-E233BFE557E0}" srcOrd="0" destOrd="0" presId="urn:microsoft.com/office/officeart/2005/8/layout/list1"/>
    <dgm:cxn modelId="{5174B9BE-CC66-427B-A22D-B4B000E99532}" srcId="{75F0EC1D-F7A6-476D-A0AC-92C3B23502E5}" destId="{BE1F090B-C19D-44E4-B7DD-06B814B73C72}" srcOrd="3" destOrd="0" parTransId="{541187FC-B3E6-45D0-87EE-77668776020F}" sibTransId="{00C7035F-B637-441B-A606-DEC8B4A27F4F}"/>
    <dgm:cxn modelId="{582DD7F1-65BD-4C9E-8B70-A7C793CC78EA}" srcId="{75F0EC1D-F7A6-476D-A0AC-92C3B23502E5}" destId="{90FF80A9-A453-4D4F-AA5C-AEC7B7E19847}" srcOrd="0" destOrd="0" parTransId="{1C446D7A-4827-4B9E-8D79-95908D444ACE}" sibTransId="{4BA3012E-8BED-41B7-A1A7-C6BA542B801C}"/>
    <dgm:cxn modelId="{E5A8BEF3-01A5-44B2-874D-BA06F6E9A868}" type="presOf" srcId="{70F6D943-4D0E-4B2F-AFB7-6C6FB0E8C0C1}" destId="{5A92C500-A887-435B-BA0F-D48A9A6ADCCA}" srcOrd="1" destOrd="0" presId="urn:microsoft.com/office/officeart/2005/8/layout/list1"/>
    <dgm:cxn modelId="{ABB7635B-75C7-4AC4-9264-C4FCD9B7D533}" type="presOf" srcId="{A93C98B3-758F-4A39-A30D-0382E3BF9425}" destId="{38A0061C-396C-4A7B-992D-0CD360E21978}" srcOrd="0" destOrd="0" presId="urn:microsoft.com/office/officeart/2005/8/layout/list1"/>
    <dgm:cxn modelId="{32300996-5355-4175-B8DC-747ADF13B239}" type="presParOf" srcId="{9ABA34DC-FCB4-48D6-ADB1-DFA3B74FEDF7}" destId="{47F781B1-BD1D-4736-92C7-34EEA4B55A71}" srcOrd="0" destOrd="0" presId="urn:microsoft.com/office/officeart/2005/8/layout/list1"/>
    <dgm:cxn modelId="{774EF9F2-0EEE-493F-9EB4-4A4CE0C608F4}" type="presParOf" srcId="{47F781B1-BD1D-4736-92C7-34EEA4B55A71}" destId="{1B1510EC-98A1-404D-8BAC-460B6A683932}" srcOrd="0" destOrd="0" presId="urn:microsoft.com/office/officeart/2005/8/layout/list1"/>
    <dgm:cxn modelId="{A25FF415-5A39-4451-9836-43E928FAC86D}" type="presParOf" srcId="{47F781B1-BD1D-4736-92C7-34EEA4B55A71}" destId="{CB2ED80E-C6CB-4EA1-8E7C-CD1DB2B58EE1}" srcOrd="1" destOrd="0" presId="urn:microsoft.com/office/officeart/2005/8/layout/list1"/>
    <dgm:cxn modelId="{6196E73B-2772-4477-A0E3-BA7DF6493165}" type="presParOf" srcId="{9ABA34DC-FCB4-48D6-ADB1-DFA3B74FEDF7}" destId="{BC4581B3-3F84-4BCC-9C7C-7FB89E68FB6B}" srcOrd="1" destOrd="0" presId="urn:microsoft.com/office/officeart/2005/8/layout/list1"/>
    <dgm:cxn modelId="{A889C884-44DA-4619-BE4D-8033B515B980}" type="presParOf" srcId="{9ABA34DC-FCB4-48D6-ADB1-DFA3B74FEDF7}" destId="{76B82549-9C5C-4AF2-A79C-8FB6B514112A}" srcOrd="2" destOrd="0" presId="urn:microsoft.com/office/officeart/2005/8/layout/list1"/>
    <dgm:cxn modelId="{4F584DAC-97C3-45E7-B434-BD7D25FA37F0}" type="presParOf" srcId="{9ABA34DC-FCB4-48D6-ADB1-DFA3B74FEDF7}" destId="{69D824F1-4150-467C-A300-843C0CD86B21}" srcOrd="3" destOrd="0" presId="urn:microsoft.com/office/officeart/2005/8/layout/list1"/>
    <dgm:cxn modelId="{E7325548-346B-4E38-B73D-6B12800902F8}" type="presParOf" srcId="{9ABA34DC-FCB4-48D6-ADB1-DFA3B74FEDF7}" destId="{E1A650AC-284C-47A5-8CEF-D1F044DD95EC}" srcOrd="4" destOrd="0" presId="urn:microsoft.com/office/officeart/2005/8/layout/list1"/>
    <dgm:cxn modelId="{725A577D-395F-4278-A703-B040CDBCB9AA}" type="presParOf" srcId="{E1A650AC-284C-47A5-8CEF-D1F044DD95EC}" destId="{A901A48C-5EFB-4F1D-B87F-77A682917F7D}" srcOrd="0" destOrd="0" presId="urn:microsoft.com/office/officeart/2005/8/layout/list1"/>
    <dgm:cxn modelId="{6A160A35-6F0A-4EBE-9A48-62FE06812B56}" type="presParOf" srcId="{E1A650AC-284C-47A5-8CEF-D1F044DD95EC}" destId="{736B8F29-E52C-4605-AC0F-68711189E2C4}" srcOrd="1" destOrd="0" presId="urn:microsoft.com/office/officeart/2005/8/layout/list1"/>
    <dgm:cxn modelId="{9E3320E9-906A-4BDA-8E01-9502F08835BC}" type="presParOf" srcId="{9ABA34DC-FCB4-48D6-ADB1-DFA3B74FEDF7}" destId="{35725869-AF4C-483B-BCAE-6A917C5CBDD7}" srcOrd="5" destOrd="0" presId="urn:microsoft.com/office/officeart/2005/8/layout/list1"/>
    <dgm:cxn modelId="{57A7687F-7142-41EC-9079-6947B648F053}" type="presParOf" srcId="{9ABA34DC-FCB4-48D6-ADB1-DFA3B74FEDF7}" destId="{06D3A95E-B146-4677-A02E-F633F5CF20CE}" srcOrd="6" destOrd="0" presId="urn:microsoft.com/office/officeart/2005/8/layout/list1"/>
    <dgm:cxn modelId="{BC1B5D3A-B457-4DF9-8EFC-95512B0DEBD8}" type="presParOf" srcId="{9ABA34DC-FCB4-48D6-ADB1-DFA3B74FEDF7}" destId="{B8B5D466-58B3-4BFF-BA41-EBCEC0A3418B}" srcOrd="7" destOrd="0" presId="urn:microsoft.com/office/officeart/2005/8/layout/list1"/>
    <dgm:cxn modelId="{7DDE9461-B4EE-421F-86D3-37A7F87D8179}" type="presParOf" srcId="{9ABA34DC-FCB4-48D6-ADB1-DFA3B74FEDF7}" destId="{C045D014-FDE1-40D0-9880-739D20B9E052}" srcOrd="8" destOrd="0" presId="urn:microsoft.com/office/officeart/2005/8/layout/list1"/>
    <dgm:cxn modelId="{0C974315-805C-437D-B2A7-4273F25980DF}" type="presParOf" srcId="{C045D014-FDE1-40D0-9880-739D20B9E052}" destId="{49620F10-0FCA-4ADF-BCF2-57576F54DD34}" srcOrd="0" destOrd="0" presId="urn:microsoft.com/office/officeart/2005/8/layout/list1"/>
    <dgm:cxn modelId="{9FCD9858-D49A-475A-9EB0-2973AD26D7BA}" type="presParOf" srcId="{C045D014-FDE1-40D0-9880-739D20B9E052}" destId="{5A92C500-A887-435B-BA0F-D48A9A6ADCCA}" srcOrd="1" destOrd="0" presId="urn:microsoft.com/office/officeart/2005/8/layout/list1"/>
    <dgm:cxn modelId="{494F2D00-67E6-454B-A633-DE579C1CABD8}" type="presParOf" srcId="{9ABA34DC-FCB4-48D6-ADB1-DFA3B74FEDF7}" destId="{20A7257B-E176-477B-8A15-F03782FD5FBB}" srcOrd="9" destOrd="0" presId="urn:microsoft.com/office/officeart/2005/8/layout/list1"/>
    <dgm:cxn modelId="{5084EC62-9F4A-4E11-B9D1-D4C82D3E8015}" type="presParOf" srcId="{9ABA34DC-FCB4-48D6-ADB1-DFA3B74FEDF7}" destId="{D9B1D721-5CC5-4AD8-B399-0F418ED5CD79}" srcOrd="10" destOrd="0" presId="urn:microsoft.com/office/officeart/2005/8/layout/list1"/>
    <dgm:cxn modelId="{5AA25786-8FF0-4205-8A0F-EEE5E4020170}" type="presParOf" srcId="{9ABA34DC-FCB4-48D6-ADB1-DFA3B74FEDF7}" destId="{BF0415D5-5BC8-490A-BBA2-B0D12C604846}" srcOrd="11" destOrd="0" presId="urn:microsoft.com/office/officeart/2005/8/layout/list1"/>
    <dgm:cxn modelId="{D7DC1A34-9AD6-477E-9294-2C0DD68A0E81}" type="presParOf" srcId="{9ABA34DC-FCB4-48D6-ADB1-DFA3B74FEDF7}" destId="{8BAAFC8D-F0F9-446F-972F-FAFC44DE0AE2}" srcOrd="12" destOrd="0" presId="urn:microsoft.com/office/officeart/2005/8/layout/list1"/>
    <dgm:cxn modelId="{98263F98-F350-41C2-A440-703630221D6C}" type="presParOf" srcId="{8BAAFC8D-F0F9-446F-972F-FAFC44DE0AE2}" destId="{2BFEAB69-7022-44CF-958F-E233BFE557E0}" srcOrd="0" destOrd="0" presId="urn:microsoft.com/office/officeart/2005/8/layout/list1"/>
    <dgm:cxn modelId="{7F947D9E-9B70-4957-821A-6A6B46B162E8}" type="presParOf" srcId="{8BAAFC8D-F0F9-446F-972F-FAFC44DE0AE2}" destId="{C9939E26-A894-4528-ADE9-C875E1C48237}" srcOrd="1" destOrd="0" presId="urn:microsoft.com/office/officeart/2005/8/layout/list1"/>
    <dgm:cxn modelId="{0496EB0B-9B47-4E87-A661-1E01FA5A456E}" type="presParOf" srcId="{9ABA34DC-FCB4-48D6-ADB1-DFA3B74FEDF7}" destId="{E8452AFA-D72D-464D-A8B5-0932B5B5515F}" srcOrd="13" destOrd="0" presId="urn:microsoft.com/office/officeart/2005/8/layout/list1"/>
    <dgm:cxn modelId="{EC40D34E-8E36-4674-BD34-662D6A9FEA16}" type="presParOf" srcId="{9ABA34DC-FCB4-48D6-ADB1-DFA3B74FEDF7}" destId="{2854BA94-EC83-4205-8FF9-B28ACA99D9DE}" srcOrd="14" destOrd="0" presId="urn:microsoft.com/office/officeart/2005/8/layout/list1"/>
    <dgm:cxn modelId="{13AC1AA7-EC41-4966-8817-63FB8301DAE0}" type="presParOf" srcId="{9ABA34DC-FCB4-48D6-ADB1-DFA3B74FEDF7}" destId="{AEA152E7-5D3F-4F60-9021-55CD74CEA617}" srcOrd="15" destOrd="0" presId="urn:microsoft.com/office/officeart/2005/8/layout/list1"/>
    <dgm:cxn modelId="{93DF67B2-0AA3-4114-B25D-960361F1324D}" type="presParOf" srcId="{9ABA34DC-FCB4-48D6-ADB1-DFA3B74FEDF7}" destId="{1EB8FC94-FB9C-45CF-8D3A-917FDFABD2A3}" srcOrd="16" destOrd="0" presId="urn:microsoft.com/office/officeart/2005/8/layout/list1"/>
    <dgm:cxn modelId="{5E617CC1-6172-41F9-8D57-93A6E766FCAC}" type="presParOf" srcId="{1EB8FC94-FB9C-45CF-8D3A-917FDFABD2A3}" destId="{4542F4BC-AC49-4020-AB03-623D5AD83153}" srcOrd="0" destOrd="0" presId="urn:microsoft.com/office/officeart/2005/8/layout/list1"/>
    <dgm:cxn modelId="{921E1600-F083-44FF-9EF3-104BAF7C2CEA}" type="presParOf" srcId="{1EB8FC94-FB9C-45CF-8D3A-917FDFABD2A3}" destId="{2DD475EF-AE6B-4807-971C-0AD9383E17B3}" srcOrd="1" destOrd="0" presId="urn:microsoft.com/office/officeart/2005/8/layout/list1"/>
    <dgm:cxn modelId="{185CF413-B591-4321-8559-F9C3D0AFD413}" type="presParOf" srcId="{9ABA34DC-FCB4-48D6-ADB1-DFA3B74FEDF7}" destId="{CD8F4BB2-B733-49B9-BB4F-7ED64A89909C}" srcOrd="17" destOrd="0" presId="urn:microsoft.com/office/officeart/2005/8/layout/list1"/>
    <dgm:cxn modelId="{1742985A-CEFC-4AF6-825A-4F5DE65D718F}" type="presParOf" srcId="{9ABA34DC-FCB4-48D6-ADB1-DFA3B74FEDF7}" destId="{6500D2F5-F2BF-450A-B554-614B35B8DF68}" srcOrd="18" destOrd="0" presId="urn:microsoft.com/office/officeart/2005/8/layout/list1"/>
    <dgm:cxn modelId="{C394693B-C0E5-4D81-86A6-5D0CB4497D79}" type="presParOf" srcId="{9ABA34DC-FCB4-48D6-ADB1-DFA3B74FEDF7}" destId="{FF40F1E2-603E-40ED-A3AA-DDF6EAC1203E}" srcOrd="19" destOrd="0" presId="urn:microsoft.com/office/officeart/2005/8/layout/list1"/>
    <dgm:cxn modelId="{165E4423-8224-4715-BBD0-7CCA4B42732C}" type="presParOf" srcId="{9ABA34DC-FCB4-48D6-ADB1-DFA3B74FEDF7}" destId="{69412F93-0D2D-4834-AB47-77ECFED71A70}" srcOrd="20" destOrd="0" presId="urn:microsoft.com/office/officeart/2005/8/layout/list1"/>
    <dgm:cxn modelId="{0E68E7FB-1B93-4799-BBC5-F488F5C9C54D}" type="presParOf" srcId="{69412F93-0D2D-4834-AB47-77ECFED71A70}" destId="{38A0061C-396C-4A7B-992D-0CD360E21978}" srcOrd="0" destOrd="0" presId="urn:microsoft.com/office/officeart/2005/8/layout/list1"/>
    <dgm:cxn modelId="{166C84C3-6C6C-4656-82AF-51849E95EFB4}" type="presParOf" srcId="{69412F93-0D2D-4834-AB47-77ECFED71A70}" destId="{C5320D29-ED1D-4E1C-9F10-6EC825654D02}" srcOrd="1" destOrd="0" presId="urn:microsoft.com/office/officeart/2005/8/layout/list1"/>
    <dgm:cxn modelId="{897BF2CE-B648-45F3-9EAC-F0072C90A0C9}" type="presParOf" srcId="{9ABA34DC-FCB4-48D6-ADB1-DFA3B74FEDF7}" destId="{1DBAAB2E-B225-4CAD-9942-C897F5305823}" srcOrd="21" destOrd="0" presId="urn:microsoft.com/office/officeart/2005/8/layout/list1"/>
    <dgm:cxn modelId="{3A462197-976E-465F-9C4F-9314AAE7EC2D}" type="presParOf" srcId="{9ABA34DC-FCB4-48D6-ADB1-DFA3B74FEDF7}" destId="{91560979-1199-4261-955B-E4D85C62D237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F0EC1D-F7A6-476D-A0AC-92C3B23502E5}" type="doc">
      <dgm:prSet loTypeId="urn:microsoft.com/office/officeart/2005/8/layout/list1" loCatId="list" qsTypeId="urn:microsoft.com/office/officeart/2005/8/quickstyle/3d2" qsCatId="3D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90FF80A9-A453-4D4F-AA5C-AEC7B7E19847}">
      <dgm:prSet phldrT="[Текст]" custT="1"/>
      <dgm:spPr/>
      <dgm:t>
        <a:bodyPr/>
        <a:lstStyle/>
        <a:p>
          <a:pPr algn="just"/>
          <a:r>
            <a:rPr lang="ru-RU" sz="2400" dirty="0" smtClean="0">
              <a:latin typeface="Cambria Math" panose="02040503050406030204" pitchFamily="18" charset="0"/>
              <a:ea typeface="Cambria Math" panose="02040503050406030204" pitchFamily="18" charset="0"/>
            </a:rPr>
            <a:t>Освоение содержания происходит посредством  овладения понятием</a:t>
          </a:r>
          <a:endParaRPr lang="ru-RU" sz="2400" dirty="0">
            <a:latin typeface="Cambria Math" pitchFamily="18" charset="0"/>
            <a:ea typeface="Cambria Math" pitchFamily="18" charset="0"/>
          </a:endParaRPr>
        </a:p>
      </dgm:t>
    </dgm:pt>
    <dgm:pt modelId="{1C446D7A-4827-4B9E-8D79-95908D444ACE}" type="parTrans" cxnId="{582DD7F1-65BD-4C9E-8B70-A7C793CC78EA}">
      <dgm:prSet/>
      <dgm:spPr/>
      <dgm:t>
        <a:bodyPr/>
        <a:lstStyle/>
        <a:p>
          <a:pPr algn="just"/>
          <a:endParaRPr lang="ru-RU" sz="2400">
            <a:latin typeface="Cambria Math" pitchFamily="18" charset="0"/>
            <a:ea typeface="Cambria Math" pitchFamily="18" charset="0"/>
          </a:endParaRPr>
        </a:p>
      </dgm:t>
    </dgm:pt>
    <dgm:pt modelId="{4BA3012E-8BED-41B7-A1A7-C6BA542B801C}" type="sibTrans" cxnId="{582DD7F1-65BD-4C9E-8B70-A7C793CC78EA}">
      <dgm:prSet/>
      <dgm:spPr/>
      <dgm:t>
        <a:bodyPr/>
        <a:lstStyle/>
        <a:p>
          <a:pPr algn="just"/>
          <a:endParaRPr lang="ru-RU" sz="2400">
            <a:latin typeface="Cambria Math" pitchFamily="18" charset="0"/>
            <a:ea typeface="Cambria Math" pitchFamily="18" charset="0"/>
          </a:endParaRPr>
        </a:p>
      </dgm:t>
    </dgm:pt>
    <dgm:pt modelId="{3C7B51CF-52BE-45CA-BA71-77D790D99AE7}">
      <dgm:prSet phldrT="[Текст]" custT="1"/>
      <dgm:spPr/>
      <dgm:t>
        <a:bodyPr/>
        <a:lstStyle/>
        <a:p>
          <a:pPr algn="just"/>
          <a:r>
            <a:rPr lang="ru-RU" sz="2400" dirty="0" smtClean="0">
              <a:latin typeface="Cambria Math" panose="02040503050406030204" pitchFamily="18" charset="0"/>
              <a:ea typeface="Cambria Math" panose="02040503050406030204" pitchFamily="18" charset="0"/>
            </a:rPr>
            <a:t>Фронтальная работа, парная и групповая работа основываются на выявлении противоречий и рефлексии</a:t>
          </a:r>
          <a:endParaRPr lang="ru-RU" sz="2400" dirty="0">
            <a:latin typeface="Cambria Math" pitchFamily="18" charset="0"/>
            <a:ea typeface="Cambria Math" pitchFamily="18" charset="0"/>
          </a:endParaRPr>
        </a:p>
      </dgm:t>
    </dgm:pt>
    <dgm:pt modelId="{CF48C432-3DAF-4FA0-9C32-213F533C8926}" type="parTrans" cxnId="{0596B9B5-642A-44CE-AACC-8FCC25E57DEB}">
      <dgm:prSet/>
      <dgm:spPr/>
      <dgm:t>
        <a:bodyPr/>
        <a:lstStyle/>
        <a:p>
          <a:pPr algn="just"/>
          <a:endParaRPr lang="ru-RU" sz="2400">
            <a:latin typeface="Cambria Math" pitchFamily="18" charset="0"/>
            <a:ea typeface="Cambria Math" pitchFamily="18" charset="0"/>
          </a:endParaRPr>
        </a:p>
      </dgm:t>
    </dgm:pt>
    <dgm:pt modelId="{4496DB54-9DBA-4ABF-B21A-701992571814}" type="sibTrans" cxnId="{0596B9B5-642A-44CE-AACC-8FCC25E57DEB}">
      <dgm:prSet/>
      <dgm:spPr/>
      <dgm:t>
        <a:bodyPr/>
        <a:lstStyle/>
        <a:p>
          <a:pPr algn="just"/>
          <a:endParaRPr lang="ru-RU" sz="2400">
            <a:latin typeface="Cambria Math" pitchFamily="18" charset="0"/>
            <a:ea typeface="Cambria Math" pitchFamily="18" charset="0"/>
          </a:endParaRPr>
        </a:p>
      </dgm:t>
    </dgm:pt>
    <dgm:pt modelId="{70F6D943-4D0E-4B2F-AFB7-6C6FB0E8C0C1}">
      <dgm:prSet phldrT="[Текст]" custT="1"/>
      <dgm:spPr/>
      <dgm:t>
        <a:bodyPr/>
        <a:lstStyle/>
        <a:p>
          <a:pPr algn="just"/>
          <a:r>
            <a:rPr lang="ru-RU" sz="2400" dirty="0" smtClean="0">
              <a:latin typeface="Cambria Math" panose="02040503050406030204" pitchFamily="18" charset="0"/>
              <a:ea typeface="Cambria Math" panose="02040503050406030204" pitchFamily="18" charset="0"/>
            </a:rPr>
            <a:t>Осваиваются формы межгруппового диалога</a:t>
          </a:r>
          <a:endParaRPr lang="ru-RU" sz="2400" dirty="0">
            <a:latin typeface="Cambria Math" pitchFamily="18" charset="0"/>
            <a:ea typeface="Cambria Math" pitchFamily="18" charset="0"/>
          </a:endParaRPr>
        </a:p>
      </dgm:t>
    </dgm:pt>
    <dgm:pt modelId="{0618A79F-09FC-4E36-BB0C-B7B5513D89CC}" type="parTrans" cxnId="{61BE95FE-F609-473D-832B-F59519FF6FAF}">
      <dgm:prSet/>
      <dgm:spPr/>
      <dgm:t>
        <a:bodyPr/>
        <a:lstStyle/>
        <a:p>
          <a:pPr algn="just"/>
          <a:endParaRPr lang="ru-RU" sz="2400">
            <a:latin typeface="Cambria Math" pitchFamily="18" charset="0"/>
            <a:ea typeface="Cambria Math" pitchFamily="18" charset="0"/>
          </a:endParaRPr>
        </a:p>
      </dgm:t>
    </dgm:pt>
    <dgm:pt modelId="{C69E0315-EBCD-4980-9E59-D5AC211D3896}" type="sibTrans" cxnId="{61BE95FE-F609-473D-832B-F59519FF6FAF}">
      <dgm:prSet/>
      <dgm:spPr/>
      <dgm:t>
        <a:bodyPr/>
        <a:lstStyle/>
        <a:p>
          <a:pPr algn="just"/>
          <a:endParaRPr lang="ru-RU" sz="2400">
            <a:latin typeface="Cambria Math" pitchFamily="18" charset="0"/>
            <a:ea typeface="Cambria Math" pitchFamily="18" charset="0"/>
          </a:endParaRPr>
        </a:p>
      </dgm:t>
    </dgm:pt>
    <dgm:pt modelId="{BE1F090B-C19D-44E4-B7DD-06B814B73C72}">
      <dgm:prSet custT="1"/>
      <dgm:spPr/>
      <dgm:t>
        <a:bodyPr/>
        <a:lstStyle/>
        <a:p>
          <a:pPr algn="just"/>
          <a:r>
            <a:rPr lang="ru-RU" sz="2400" dirty="0" smtClean="0">
              <a:latin typeface="Cambria Math" panose="02040503050406030204" pitchFamily="18" charset="0"/>
              <a:ea typeface="Cambria Math" panose="02040503050406030204" pitchFamily="18" charset="0"/>
            </a:rPr>
            <a:t>Освоение форм сотрудничества групповых субъектов, которые являются промежуточными, но самостоятельными</a:t>
          </a:r>
          <a:endParaRPr lang="ru-RU" sz="2400" dirty="0">
            <a:latin typeface="Cambria Math" pitchFamily="18" charset="0"/>
            <a:ea typeface="Cambria Math" pitchFamily="18" charset="0"/>
          </a:endParaRPr>
        </a:p>
      </dgm:t>
    </dgm:pt>
    <dgm:pt modelId="{541187FC-B3E6-45D0-87EE-77668776020F}" type="parTrans" cxnId="{5174B9BE-CC66-427B-A22D-B4B000E99532}">
      <dgm:prSet/>
      <dgm:spPr/>
      <dgm:t>
        <a:bodyPr/>
        <a:lstStyle/>
        <a:p>
          <a:pPr algn="just"/>
          <a:endParaRPr lang="ru-RU" sz="2400">
            <a:latin typeface="Cambria Math" pitchFamily="18" charset="0"/>
            <a:ea typeface="Cambria Math" pitchFamily="18" charset="0"/>
          </a:endParaRPr>
        </a:p>
      </dgm:t>
    </dgm:pt>
    <dgm:pt modelId="{00C7035F-B637-441B-A606-DEC8B4A27F4F}" type="sibTrans" cxnId="{5174B9BE-CC66-427B-A22D-B4B000E99532}">
      <dgm:prSet/>
      <dgm:spPr/>
      <dgm:t>
        <a:bodyPr/>
        <a:lstStyle/>
        <a:p>
          <a:pPr algn="just"/>
          <a:endParaRPr lang="ru-RU" sz="2400">
            <a:latin typeface="Cambria Math" pitchFamily="18" charset="0"/>
            <a:ea typeface="Cambria Math" pitchFamily="18" charset="0"/>
          </a:endParaRPr>
        </a:p>
      </dgm:t>
    </dgm:pt>
    <dgm:pt modelId="{9ABA34DC-FCB4-48D6-ADB1-DFA3B74FEDF7}" type="pres">
      <dgm:prSet presAssocID="{75F0EC1D-F7A6-476D-A0AC-92C3B23502E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F781B1-BD1D-4736-92C7-34EEA4B55A71}" type="pres">
      <dgm:prSet presAssocID="{90FF80A9-A453-4D4F-AA5C-AEC7B7E19847}" presName="parentLin" presStyleCnt="0"/>
      <dgm:spPr/>
    </dgm:pt>
    <dgm:pt modelId="{1B1510EC-98A1-404D-8BAC-460B6A683932}" type="pres">
      <dgm:prSet presAssocID="{90FF80A9-A453-4D4F-AA5C-AEC7B7E19847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CB2ED80E-C6CB-4EA1-8E7C-CD1DB2B58EE1}" type="pres">
      <dgm:prSet presAssocID="{90FF80A9-A453-4D4F-AA5C-AEC7B7E19847}" presName="parentText" presStyleLbl="node1" presStyleIdx="0" presStyleCnt="4" custScaleX="1262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4581B3-3F84-4BCC-9C7C-7FB89E68FB6B}" type="pres">
      <dgm:prSet presAssocID="{90FF80A9-A453-4D4F-AA5C-AEC7B7E19847}" presName="negativeSpace" presStyleCnt="0"/>
      <dgm:spPr/>
    </dgm:pt>
    <dgm:pt modelId="{76B82549-9C5C-4AF2-A79C-8FB6B514112A}" type="pres">
      <dgm:prSet presAssocID="{90FF80A9-A453-4D4F-AA5C-AEC7B7E19847}" presName="childText" presStyleLbl="conFgAcc1" presStyleIdx="0" presStyleCnt="4">
        <dgm:presLayoutVars>
          <dgm:bulletEnabled val="1"/>
        </dgm:presLayoutVars>
      </dgm:prSet>
      <dgm:spPr/>
    </dgm:pt>
    <dgm:pt modelId="{69D824F1-4150-467C-A300-843C0CD86B21}" type="pres">
      <dgm:prSet presAssocID="{4BA3012E-8BED-41B7-A1A7-C6BA542B801C}" presName="spaceBetweenRectangles" presStyleCnt="0"/>
      <dgm:spPr/>
    </dgm:pt>
    <dgm:pt modelId="{E1A650AC-284C-47A5-8CEF-D1F044DD95EC}" type="pres">
      <dgm:prSet presAssocID="{3C7B51CF-52BE-45CA-BA71-77D790D99AE7}" presName="parentLin" presStyleCnt="0"/>
      <dgm:spPr/>
    </dgm:pt>
    <dgm:pt modelId="{A901A48C-5EFB-4F1D-B87F-77A682917F7D}" type="pres">
      <dgm:prSet presAssocID="{3C7B51CF-52BE-45CA-BA71-77D790D99AE7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736B8F29-E52C-4605-AC0F-68711189E2C4}" type="pres">
      <dgm:prSet presAssocID="{3C7B51CF-52BE-45CA-BA71-77D790D99AE7}" presName="parentText" presStyleLbl="node1" presStyleIdx="1" presStyleCnt="4" custScaleX="126272" custScaleY="1462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725869-AF4C-483B-BCAE-6A917C5CBDD7}" type="pres">
      <dgm:prSet presAssocID="{3C7B51CF-52BE-45CA-BA71-77D790D99AE7}" presName="negativeSpace" presStyleCnt="0"/>
      <dgm:spPr/>
    </dgm:pt>
    <dgm:pt modelId="{06D3A95E-B146-4677-A02E-F633F5CF20CE}" type="pres">
      <dgm:prSet presAssocID="{3C7B51CF-52BE-45CA-BA71-77D790D99AE7}" presName="childText" presStyleLbl="conFgAcc1" presStyleIdx="1" presStyleCnt="4">
        <dgm:presLayoutVars>
          <dgm:bulletEnabled val="1"/>
        </dgm:presLayoutVars>
      </dgm:prSet>
      <dgm:spPr/>
    </dgm:pt>
    <dgm:pt modelId="{B8B5D466-58B3-4BFF-BA41-EBCEC0A3418B}" type="pres">
      <dgm:prSet presAssocID="{4496DB54-9DBA-4ABF-B21A-701992571814}" presName="spaceBetweenRectangles" presStyleCnt="0"/>
      <dgm:spPr/>
    </dgm:pt>
    <dgm:pt modelId="{C045D014-FDE1-40D0-9880-739D20B9E052}" type="pres">
      <dgm:prSet presAssocID="{70F6D943-4D0E-4B2F-AFB7-6C6FB0E8C0C1}" presName="parentLin" presStyleCnt="0"/>
      <dgm:spPr/>
    </dgm:pt>
    <dgm:pt modelId="{49620F10-0FCA-4ADF-BCF2-57576F54DD34}" type="pres">
      <dgm:prSet presAssocID="{70F6D943-4D0E-4B2F-AFB7-6C6FB0E8C0C1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5A92C500-A887-435B-BA0F-D48A9A6ADCCA}" type="pres">
      <dgm:prSet presAssocID="{70F6D943-4D0E-4B2F-AFB7-6C6FB0E8C0C1}" presName="parentText" presStyleLbl="node1" presStyleIdx="2" presStyleCnt="4" custScaleX="126272" custLinFactNeighborX="29578" custLinFactNeighborY="-24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A7257B-E176-477B-8A15-F03782FD5FBB}" type="pres">
      <dgm:prSet presAssocID="{70F6D943-4D0E-4B2F-AFB7-6C6FB0E8C0C1}" presName="negativeSpace" presStyleCnt="0"/>
      <dgm:spPr/>
    </dgm:pt>
    <dgm:pt modelId="{D9B1D721-5CC5-4AD8-B399-0F418ED5CD79}" type="pres">
      <dgm:prSet presAssocID="{70F6D943-4D0E-4B2F-AFB7-6C6FB0E8C0C1}" presName="childText" presStyleLbl="conFgAcc1" presStyleIdx="2" presStyleCnt="4">
        <dgm:presLayoutVars>
          <dgm:bulletEnabled val="1"/>
        </dgm:presLayoutVars>
      </dgm:prSet>
      <dgm:spPr/>
    </dgm:pt>
    <dgm:pt modelId="{BF0415D5-5BC8-490A-BBA2-B0D12C604846}" type="pres">
      <dgm:prSet presAssocID="{C69E0315-EBCD-4980-9E59-D5AC211D3896}" presName="spaceBetweenRectangles" presStyleCnt="0"/>
      <dgm:spPr/>
    </dgm:pt>
    <dgm:pt modelId="{8BAAFC8D-F0F9-446F-972F-FAFC44DE0AE2}" type="pres">
      <dgm:prSet presAssocID="{BE1F090B-C19D-44E4-B7DD-06B814B73C72}" presName="parentLin" presStyleCnt="0"/>
      <dgm:spPr/>
    </dgm:pt>
    <dgm:pt modelId="{2BFEAB69-7022-44CF-958F-E233BFE557E0}" type="pres">
      <dgm:prSet presAssocID="{BE1F090B-C19D-44E4-B7DD-06B814B73C72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C9939E26-A894-4528-ADE9-C875E1C48237}" type="pres">
      <dgm:prSet presAssocID="{BE1F090B-C19D-44E4-B7DD-06B814B73C72}" presName="parentText" presStyleLbl="node1" presStyleIdx="3" presStyleCnt="4" custScaleX="131674" custScaleY="1540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452AFA-D72D-464D-A8B5-0932B5B5515F}" type="pres">
      <dgm:prSet presAssocID="{BE1F090B-C19D-44E4-B7DD-06B814B73C72}" presName="negativeSpace" presStyleCnt="0"/>
      <dgm:spPr/>
    </dgm:pt>
    <dgm:pt modelId="{2854BA94-EC83-4205-8FF9-B28ACA99D9DE}" type="pres">
      <dgm:prSet presAssocID="{BE1F090B-C19D-44E4-B7DD-06B814B73C72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763BC8-0D9F-4621-A99D-64E459351453}" type="presOf" srcId="{90FF80A9-A453-4D4F-AA5C-AEC7B7E19847}" destId="{1B1510EC-98A1-404D-8BAC-460B6A683932}" srcOrd="0" destOrd="0" presId="urn:microsoft.com/office/officeart/2005/8/layout/list1"/>
    <dgm:cxn modelId="{401B77B5-87C6-47F8-9448-986EA0D58921}" type="presOf" srcId="{BE1F090B-C19D-44E4-B7DD-06B814B73C72}" destId="{2BFEAB69-7022-44CF-958F-E233BFE557E0}" srcOrd="0" destOrd="0" presId="urn:microsoft.com/office/officeart/2005/8/layout/list1"/>
    <dgm:cxn modelId="{582DD7F1-65BD-4C9E-8B70-A7C793CC78EA}" srcId="{75F0EC1D-F7A6-476D-A0AC-92C3B23502E5}" destId="{90FF80A9-A453-4D4F-AA5C-AEC7B7E19847}" srcOrd="0" destOrd="0" parTransId="{1C446D7A-4827-4B9E-8D79-95908D444ACE}" sibTransId="{4BA3012E-8BED-41B7-A1A7-C6BA542B801C}"/>
    <dgm:cxn modelId="{20F580C8-C6A7-42A2-AC8C-FEC9D937D681}" type="presOf" srcId="{3C7B51CF-52BE-45CA-BA71-77D790D99AE7}" destId="{736B8F29-E52C-4605-AC0F-68711189E2C4}" srcOrd="1" destOrd="0" presId="urn:microsoft.com/office/officeart/2005/8/layout/list1"/>
    <dgm:cxn modelId="{5174B9BE-CC66-427B-A22D-B4B000E99532}" srcId="{75F0EC1D-F7A6-476D-A0AC-92C3B23502E5}" destId="{BE1F090B-C19D-44E4-B7DD-06B814B73C72}" srcOrd="3" destOrd="0" parTransId="{541187FC-B3E6-45D0-87EE-77668776020F}" sibTransId="{00C7035F-B637-441B-A606-DEC8B4A27F4F}"/>
    <dgm:cxn modelId="{F17F1AA4-06EC-4099-9261-2A1B2B3F56AE}" type="presOf" srcId="{3C7B51CF-52BE-45CA-BA71-77D790D99AE7}" destId="{A901A48C-5EFB-4F1D-B87F-77A682917F7D}" srcOrd="0" destOrd="0" presId="urn:microsoft.com/office/officeart/2005/8/layout/list1"/>
    <dgm:cxn modelId="{61BE95FE-F609-473D-832B-F59519FF6FAF}" srcId="{75F0EC1D-F7A6-476D-A0AC-92C3B23502E5}" destId="{70F6D943-4D0E-4B2F-AFB7-6C6FB0E8C0C1}" srcOrd="2" destOrd="0" parTransId="{0618A79F-09FC-4E36-BB0C-B7B5513D89CC}" sibTransId="{C69E0315-EBCD-4980-9E59-D5AC211D3896}"/>
    <dgm:cxn modelId="{0596B9B5-642A-44CE-AACC-8FCC25E57DEB}" srcId="{75F0EC1D-F7A6-476D-A0AC-92C3B23502E5}" destId="{3C7B51CF-52BE-45CA-BA71-77D790D99AE7}" srcOrd="1" destOrd="0" parTransId="{CF48C432-3DAF-4FA0-9C32-213F533C8926}" sibTransId="{4496DB54-9DBA-4ABF-B21A-701992571814}"/>
    <dgm:cxn modelId="{47ED4F6E-6EE0-4618-86A3-39098644FBF3}" type="presOf" srcId="{70F6D943-4D0E-4B2F-AFB7-6C6FB0E8C0C1}" destId="{49620F10-0FCA-4ADF-BCF2-57576F54DD34}" srcOrd="0" destOrd="0" presId="urn:microsoft.com/office/officeart/2005/8/layout/list1"/>
    <dgm:cxn modelId="{695F4B28-65D2-4448-AA73-264CDC853291}" type="presOf" srcId="{70F6D943-4D0E-4B2F-AFB7-6C6FB0E8C0C1}" destId="{5A92C500-A887-435B-BA0F-D48A9A6ADCCA}" srcOrd="1" destOrd="0" presId="urn:microsoft.com/office/officeart/2005/8/layout/list1"/>
    <dgm:cxn modelId="{B03FEB6F-AB2D-4363-98D6-BB7A32A85B2F}" type="presOf" srcId="{90FF80A9-A453-4D4F-AA5C-AEC7B7E19847}" destId="{CB2ED80E-C6CB-4EA1-8E7C-CD1DB2B58EE1}" srcOrd="1" destOrd="0" presId="urn:microsoft.com/office/officeart/2005/8/layout/list1"/>
    <dgm:cxn modelId="{52D710F9-AEDB-452B-A4BB-FAD2F28C9B3B}" type="presOf" srcId="{75F0EC1D-F7A6-476D-A0AC-92C3B23502E5}" destId="{9ABA34DC-FCB4-48D6-ADB1-DFA3B74FEDF7}" srcOrd="0" destOrd="0" presId="urn:microsoft.com/office/officeart/2005/8/layout/list1"/>
    <dgm:cxn modelId="{5A5CF6C3-DF4F-4F67-BEDC-24BBB705FF59}" type="presOf" srcId="{BE1F090B-C19D-44E4-B7DD-06B814B73C72}" destId="{C9939E26-A894-4528-ADE9-C875E1C48237}" srcOrd="1" destOrd="0" presId="urn:microsoft.com/office/officeart/2005/8/layout/list1"/>
    <dgm:cxn modelId="{4B3DBF25-E705-4253-9C1B-197243FC2782}" type="presParOf" srcId="{9ABA34DC-FCB4-48D6-ADB1-DFA3B74FEDF7}" destId="{47F781B1-BD1D-4736-92C7-34EEA4B55A71}" srcOrd="0" destOrd="0" presId="urn:microsoft.com/office/officeart/2005/8/layout/list1"/>
    <dgm:cxn modelId="{088E90F2-39E1-4F9B-B558-F4D53919861C}" type="presParOf" srcId="{47F781B1-BD1D-4736-92C7-34EEA4B55A71}" destId="{1B1510EC-98A1-404D-8BAC-460B6A683932}" srcOrd="0" destOrd="0" presId="urn:microsoft.com/office/officeart/2005/8/layout/list1"/>
    <dgm:cxn modelId="{5A5B9A94-7401-4411-BC12-6452D8DD1FFD}" type="presParOf" srcId="{47F781B1-BD1D-4736-92C7-34EEA4B55A71}" destId="{CB2ED80E-C6CB-4EA1-8E7C-CD1DB2B58EE1}" srcOrd="1" destOrd="0" presId="urn:microsoft.com/office/officeart/2005/8/layout/list1"/>
    <dgm:cxn modelId="{2C742CBC-4CE8-4526-B61C-EA8454B25F1B}" type="presParOf" srcId="{9ABA34DC-FCB4-48D6-ADB1-DFA3B74FEDF7}" destId="{BC4581B3-3F84-4BCC-9C7C-7FB89E68FB6B}" srcOrd="1" destOrd="0" presId="urn:microsoft.com/office/officeart/2005/8/layout/list1"/>
    <dgm:cxn modelId="{6D065085-2F53-465B-94AF-25D6F3D597FE}" type="presParOf" srcId="{9ABA34DC-FCB4-48D6-ADB1-DFA3B74FEDF7}" destId="{76B82549-9C5C-4AF2-A79C-8FB6B514112A}" srcOrd="2" destOrd="0" presId="urn:microsoft.com/office/officeart/2005/8/layout/list1"/>
    <dgm:cxn modelId="{1A24DA91-3D3C-43D4-9EC7-7968F9C0EEAA}" type="presParOf" srcId="{9ABA34DC-FCB4-48D6-ADB1-DFA3B74FEDF7}" destId="{69D824F1-4150-467C-A300-843C0CD86B21}" srcOrd="3" destOrd="0" presId="urn:microsoft.com/office/officeart/2005/8/layout/list1"/>
    <dgm:cxn modelId="{0B2E02FD-B4AA-499F-9309-2359B8C8B7E0}" type="presParOf" srcId="{9ABA34DC-FCB4-48D6-ADB1-DFA3B74FEDF7}" destId="{E1A650AC-284C-47A5-8CEF-D1F044DD95EC}" srcOrd="4" destOrd="0" presId="urn:microsoft.com/office/officeart/2005/8/layout/list1"/>
    <dgm:cxn modelId="{BF88A884-24D6-402E-927B-8C204C72B3B2}" type="presParOf" srcId="{E1A650AC-284C-47A5-8CEF-D1F044DD95EC}" destId="{A901A48C-5EFB-4F1D-B87F-77A682917F7D}" srcOrd="0" destOrd="0" presId="urn:microsoft.com/office/officeart/2005/8/layout/list1"/>
    <dgm:cxn modelId="{AB96BBEA-A895-4EEF-B5A4-D3A07BD71E08}" type="presParOf" srcId="{E1A650AC-284C-47A5-8CEF-D1F044DD95EC}" destId="{736B8F29-E52C-4605-AC0F-68711189E2C4}" srcOrd="1" destOrd="0" presId="urn:microsoft.com/office/officeart/2005/8/layout/list1"/>
    <dgm:cxn modelId="{D4193B34-AC7F-4DDF-9817-2F144253A002}" type="presParOf" srcId="{9ABA34DC-FCB4-48D6-ADB1-DFA3B74FEDF7}" destId="{35725869-AF4C-483B-BCAE-6A917C5CBDD7}" srcOrd="5" destOrd="0" presId="urn:microsoft.com/office/officeart/2005/8/layout/list1"/>
    <dgm:cxn modelId="{D199F7BF-F2FE-480B-A6A1-C6E0BF56BAC1}" type="presParOf" srcId="{9ABA34DC-FCB4-48D6-ADB1-DFA3B74FEDF7}" destId="{06D3A95E-B146-4677-A02E-F633F5CF20CE}" srcOrd="6" destOrd="0" presId="urn:microsoft.com/office/officeart/2005/8/layout/list1"/>
    <dgm:cxn modelId="{E7C31F80-4B95-45DD-897F-3EF12DFB9230}" type="presParOf" srcId="{9ABA34DC-FCB4-48D6-ADB1-DFA3B74FEDF7}" destId="{B8B5D466-58B3-4BFF-BA41-EBCEC0A3418B}" srcOrd="7" destOrd="0" presId="urn:microsoft.com/office/officeart/2005/8/layout/list1"/>
    <dgm:cxn modelId="{9F45ADA1-4B88-43FC-9D0E-32528894616B}" type="presParOf" srcId="{9ABA34DC-FCB4-48D6-ADB1-DFA3B74FEDF7}" destId="{C045D014-FDE1-40D0-9880-739D20B9E052}" srcOrd="8" destOrd="0" presId="urn:microsoft.com/office/officeart/2005/8/layout/list1"/>
    <dgm:cxn modelId="{8CA63BBD-681C-4C62-B9EF-47F5F1571A4B}" type="presParOf" srcId="{C045D014-FDE1-40D0-9880-739D20B9E052}" destId="{49620F10-0FCA-4ADF-BCF2-57576F54DD34}" srcOrd="0" destOrd="0" presId="urn:microsoft.com/office/officeart/2005/8/layout/list1"/>
    <dgm:cxn modelId="{1C1C4F1F-27D1-4C27-A719-6748154BD231}" type="presParOf" srcId="{C045D014-FDE1-40D0-9880-739D20B9E052}" destId="{5A92C500-A887-435B-BA0F-D48A9A6ADCCA}" srcOrd="1" destOrd="0" presId="urn:microsoft.com/office/officeart/2005/8/layout/list1"/>
    <dgm:cxn modelId="{662AC544-4333-4AE9-B1AC-174A6635A004}" type="presParOf" srcId="{9ABA34DC-FCB4-48D6-ADB1-DFA3B74FEDF7}" destId="{20A7257B-E176-477B-8A15-F03782FD5FBB}" srcOrd="9" destOrd="0" presId="urn:microsoft.com/office/officeart/2005/8/layout/list1"/>
    <dgm:cxn modelId="{F659B289-B7C8-4E1B-9EA9-F6B50F9D802A}" type="presParOf" srcId="{9ABA34DC-FCB4-48D6-ADB1-DFA3B74FEDF7}" destId="{D9B1D721-5CC5-4AD8-B399-0F418ED5CD79}" srcOrd="10" destOrd="0" presId="urn:microsoft.com/office/officeart/2005/8/layout/list1"/>
    <dgm:cxn modelId="{C4052D11-5231-4133-9FBE-76847DDEC047}" type="presParOf" srcId="{9ABA34DC-FCB4-48D6-ADB1-DFA3B74FEDF7}" destId="{BF0415D5-5BC8-490A-BBA2-B0D12C604846}" srcOrd="11" destOrd="0" presId="urn:microsoft.com/office/officeart/2005/8/layout/list1"/>
    <dgm:cxn modelId="{CA4A5DCA-1580-4813-B03A-9167036AEEBE}" type="presParOf" srcId="{9ABA34DC-FCB4-48D6-ADB1-DFA3B74FEDF7}" destId="{8BAAFC8D-F0F9-446F-972F-FAFC44DE0AE2}" srcOrd="12" destOrd="0" presId="urn:microsoft.com/office/officeart/2005/8/layout/list1"/>
    <dgm:cxn modelId="{153AE82B-B653-4CE1-8DA2-843544BDA35F}" type="presParOf" srcId="{8BAAFC8D-F0F9-446F-972F-FAFC44DE0AE2}" destId="{2BFEAB69-7022-44CF-958F-E233BFE557E0}" srcOrd="0" destOrd="0" presId="urn:microsoft.com/office/officeart/2005/8/layout/list1"/>
    <dgm:cxn modelId="{D6DA2E91-CCAF-4DEB-BECC-67AD745B3905}" type="presParOf" srcId="{8BAAFC8D-F0F9-446F-972F-FAFC44DE0AE2}" destId="{C9939E26-A894-4528-ADE9-C875E1C48237}" srcOrd="1" destOrd="0" presId="urn:microsoft.com/office/officeart/2005/8/layout/list1"/>
    <dgm:cxn modelId="{64E7825D-CA01-4306-8463-47C3E825F7C9}" type="presParOf" srcId="{9ABA34DC-FCB4-48D6-ADB1-DFA3B74FEDF7}" destId="{E8452AFA-D72D-464D-A8B5-0932B5B5515F}" srcOrd="13" destOrd="0" presId="urn:microsoft.com/office/officeart/2005/8/layout/list1"/>
    <dgm:cxn modelId="{D2B66311-06D2-49E6-B896-C3D5746D75F2}" type="presParOf" srcId="{9ABA34DC-FCB4-48D6-ADB1-DFA3B74FEDF7}" destId="{2854BA94-EC83-4205-8FF9-B28ACA99D9D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5F0EC1D-F7A6-476D-A0AC-92C3B23502E5}" type="doc">
      <dgm:prSet loTypeId="urn:microsoft.com/office/officeart/2005/8/layout/list1" loCatId="list" qsTypeId="urn:microsoft.com/office/officeart/2005/8/quickstyle/3d2" qsCatId="3D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AB17CA9A-2E4F-4717-8F5C-153E24E397FF}">
      <dgm:prSet custT="1"/>
      <dgm:spPr/>
      <dgm:t>
        <a:bodyPr/>
        <a:lstStyle/>
        <a:p>
          <a:pPr algn="just"/>
          <a:r>
            <a:rPr lang="ru-RU" sz="2200" dirty="0" smtClean="0">
              <a:latin typeface="Cambria Math" pitchFamily="18" charset="0"/>
              <a:ea typeface="Cambria Math" pitchFamily="18" charset="0"/>
            </a:rPr>
            <a:t>Обобщение способа учебной деятельности: на уроках в рамках отдельного предмета, в </a:t>
          </a:r>
          <a:r>
            <a:rPr lang="ru-RU" sz="2200" dirty="0" err="1" smtClean="0">
              <a:latin typeface="Cambria Math" pitchFamily="18" charset="0"/>
              <a:ea typeface="Cambria Math" pitchFamily="18" charset="0"/>
            </a:rPr>
            <a:t>межпредметных</a:t>
          </a:r>
          <a:r>
            <a:rPr lang="ru-RU" sz="2200" dirty="0" smtClean="0">
              <a:latin typeface="Cambria Math" pitchFamily="18" charset="0"/>
              <a:ea typeface="Cambria Math" pitchFamily="18" charset="0"/>
            </a:rPr>
            <a:t> связях </a:t>
          </a:r>
          <a:endParaRPr lang="ru-RU" sz="2200" dirty="0">
            <a:latin typeface="Cambria Math" pitchFamily="18" charset="0"/>
            <a:ea typeface="Cambria Math" pitchFamily="18" charset="0"/>
          </a:endParaRPr>
        </a:p>
      </dgm:t>
    </dgm:pt>
    <dgm:pt modelId="{BB985EB3-225F-489F-8AE8-5EB56CB0FEB2}" type="parTrans" cxnId="{C665893B-2721-4B35-B1B5-F2AB15BFA4C1}">
      <dgm:prSet/>
      <dgm:spPr/>
      <dgm:t>
        <a:bodyPr/>
        <a:lstStyle/>
        <a:p>
          <a:pPr algn="just"/>
          <a:endParaRPr lang="ru-RU" sz="220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8C51757E-5A7F-4A73-8631-CC613FC14AD1}" type="sibTrans" cxnId="{C665893B-2721-4B35-B1B5-F2AB15BFA4C1}">
      <dgm:prSet/>
      <dgm:spPr/>
      <dgm:t>
        <a:bodyPr/>
        <a:lstStyle/>
        <a:p>
          <a:pPr algn="just"/>
          <a:endParaRPr lang="ru-RU" sz="220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1FDB9CE4-56F9-4287-8E18-57355D41E53C}">
      <dgm:prSet custT="1"/>
      <dgm:spPr/>
      <dgm:t>
        <a:bodyPr/>
        <a:lstStyle/>
        <a:p>
          <a:pPr algn="just"/>
          <a:r>
            <a:rPr lang="ru-RU" sz="2200" smtClean="0">
              <a:latin typeface="Cambria Math" pitchFamily="18" charset="0"/>
              <a:ea typeface="Cambria Math" pitchFamily="18" charset="0"/>
            </a:rPr>
            <a:t>Осуществляется перенос обобщенного способа учебной деятельности на другие способы деятельности</a:t>
          </a:r>
          <a:endParaRPr lang="ru-RU" sz="2200" dirty="0">
            <a:latin typeface="Cambria Math" pitchFamily="18" charset="0"/>
            <a:ea typeface="Cambria Math" pitchFamily="18" charset="0"/>
          </a:endParaRPr>
        </a:p>
      </dgm:t>
    </dgm:pt>
    <dgm:pt modelId="{7B445EE2-CDA1-44A9-92B4-F71BB6273946}" type="parTrans" cxnId="{04FBCC14-88FE-43EA-8692-2603A402C547}">
      <dgm:prSet/>
      <dgm:spPr/>
      <dgm:t>
        <a:bodyPr/>
        <a:lstStyle/>
        <a:p>
          <a:pPr algn="just"/>
          <a:endParaRPr lang="ru-RU" sz="220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B781646E-52E4-415D-99E5-3C4F6AE64B7E}" type="sibTrans" cxnId="{04FBCC14-88FE-43EA-8692-2603A402C547}">
      <dgm:prSet/>
      <dgm:spPr/>
      <dgm:t>
        <a:bodyPr/>
        <a:lstStyle/>
        <a:p>
          <a:pPr algn="just"/>
          <a:endParaRPr lang="ru-RU" sz="220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DACC7DA8-287F-47A2-94B5-A0AE268DC0CA}">
      <dgm:prSet custT="1"/>
      <dgm:spPr/>
      <dgm:t>
        <a:bodyPr/>
        <a:lstStyle/>
        <a:p>
          <a:pPr algn="just"/>
          <a:r>
            <a:rPr lang="ru-RU" sz="2200" dirty="0" smtClean="0">
              <a:latin typeface="Cambria Math" pitchFamily="18" charset="0"/>
              <a:ea typeface="Cambria Math" pitchFamily="18" charset="0"/>
            </a:rPr>
            <a:t>В полном объеме осуществляют фронтальную работу, парную работу, групповую и межгрупповую работу</a:t>
          </a:r>
          <a:endParaRPr lang="ru-RU" sz="2200" dirty="0">
            <a:latin typeface="Cambria Math" pitchFamily="18" charset="0"/>
            <a:ea typeface="Cambria Math" pitchFamily="18" charset="0"/>
          </a:endParaRPr>
        </a:p>
      </dgm:t>
    </dgm:pt>
    <dgm:pt modelId="{D4A44075-2B1A-42B3-8999-362D0F7B8433}" type="parTrans" cxnId="{96F34B66-23F6-4D04-BAE2-FD7ADCA80DF4}">
      <dgm:prSet/>
      <dgm:spPr/>
      <dgm:t>
        <a:bodyPr/>
        <a:lstStyle/>
        <a:p>
          <a:pPr algn="just"/>
          <a:endParaRPr lang="ru-RU" sz="220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002EF099-1AFC-4C80-8286-BB46F184991B}" type="sibTrans" cxnId="{96F34B66-23F6-4D04-BAE2-FD7ADCA80DF4}">
      <dgm:prSet/>
      <dgm:spPr/>
      <dgm:t>
        <a:bodyPr/>
        <a:lstStyle/>
        <a:p>
          <a:pPr algn="just"/>
          <a:endParaRPr lang="ru-RU" sz="220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CB4C1E09-6866-481E-942A-399133AFE350}">
      <dgm:prSet custT="1"/>
      <dgm:spPr/>
      <dgm:t>
        <a:bodyPr/>
        <a:lstStyle/>
        <a:p>
          <a:pPr algn="just"/>
          <a:r>
            <a:rPr lang="ru-RU" sz="2200" smtClean="0">
              <a:latin typeface="Cambria Math" pitchFamily="18" charset="0"/>
              <a:ea typeface="Cambria Math" pitchFamily="18" charset="0"/>
            </a:rPr>
            <a:t>Увеличение самостоятельности коллективного и индивидуального субъектов</a:t>
          </a:r>
          <a:endParaRPr lang="ru-RU" sz="2200" dirty="0">
            <a:latin typeface="Cambria Math" pitchFamily="18" charset="0"/>
            <a:ea typeface="Cambria Math" pitchFamily="18" charset="0"/>
          </a:endParaRPr>
        </a:p>
      </dgm:t>
    </dgm:pt>
    <dgm:pt modelId="{43E82CED-30F7-4FFB-AF16-813ECBEAB968}" type="parTrans" cxnId="{CB0BB8FD-027E-44E9-A448-12E78C02172F}">
      <dgm:prSet/>
      <dgm:spPr/>
      <dgm:t>
        <a:bodyPr/>
        <a:lstStyle/>
        <a:p>
          <a:pPr algn="just"/>
          <a:endParaRPr lang="ru-RU" sz="220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FB7B6EEB-9E6A-4993-8F23-B0BFC3EDF88B}" type="sibTrans" cxnId="{CB0BB8FD-027E-44E9-A448-12E78C02172F}">
      <dgm:prSet/>
      <dgm:spPr/>
      <dgm:t>
        <a:bodyPr/>
        <a:lstStyle/>
        <a:p>
          <a:pPr algn="just"/>
          <a:endParaRPr lang="ru-RU" sz="220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3E7C43F1-40E2-43A1-A3F4-DE9B28A64DE8}">
      <dgm:prSet custT="1"/>
      <dgm:spPr/>
      <dgm:t>
        <a:bodyPr/>
        <a:lstStyle/>
        <a:p>
          <a:pPr algn="just"/>
          <a:r>
            <a:rPr lang="ru-RU" sz="2200" dirty="0" smtClean="0">
              <a:latin typeface="Cambria Math" pitchFamily="18" charset="0"/>
              <a:ea typeface="Cambria Math" pitchFamily="18" charset="0"/>
            </a:rPr>
            <a:t>Формирование коллективно-распределительной формы субъекта учебной деятельности</a:t>
          </a:r>
          <a:endParaRPr lang="ru-RU" sz="2200" dirty="0">
            <a:latin typeface="Cambria Math" pitchFamily="18" charset="0"/>
            <a:ea typeface="Cambria Math" pitchFamily="18" charset="0"/>
          </a:endParaRPr>
        </a:p>
      </dgm:t>
    </dgm:pt>
    <dgm:pt modelId="{5C530035-0290-4778-B996-F03BDCCA8B5B}" type="parTrans" cxnId="{76168ECC-5D6B-4960-A07A-C5C6F13961E8}">
      <dgm:prSet/>
      <dgm:spPr/>
      <dgm:t>
        <a:bodyPr/>
        <a:lstStyle/>
        <a:p>
          <a:pPr algn="just"/>
          <a:endParaRPr lang="ru-RU" sz="220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4233871B-FEB4-463E-9D31-9FF361CEA508}" type="sibTrans" cxnId="{76168ECC-5D6B-4960-A07A-C5C6F13961E8}">
      <dgm:prSet/>
      <dgm:spPr/>
      <dgm:t>
        <a:bodyPr/>
        <a:lstStyle/>
        <a:p>
          <a:pPr algn="just"/>
          <a:endParaRPr lang="ru-RU" sz="220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9ABA34DC-FCB4-48D6-ADB1-DFA3B74FEDF7}" type="pres">
      <dgm:prSet presAssocID="{75F0EC1D-F7A6-476D-A0AC-92C3B23502E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809B9D-F705-483D-8E88-D5D7BF3056A4}" type="pres">
      <dgm:prSet presAssocID="{1FDB9CE4-56F9-4287-8E18-57355D41E53C}" presName="parentLin" presStyleCnt="0"/>
      <dgm:spPr/>
    </dgm:pt>
    <dgm:pt modelId="{06EA4E86-0513-4CC3-80BA-A274D5F3D108}" type="pres">
      <dgm:prSet presAssocID="{1FDB9CE4-56F9-4287-8E18-57355D41E53C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84031B6D-894E-4FC9-B37A-FE3A53C69636}" type="pres">
      <dgm:prSet presAssocID="{1FDB9CE4-56F9-4287-8E18-57355D41E53C}" presName="parentText" presStyleLbl="node1" presStyleIdx="0" presStyleCnt="5" custScaleX="123371" custScaleY="1411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D68003-9583-4A36-88F3-FD482E73A37B}" type="pres">
      <dgm:prSet presAssocID="{1FDB9CE4-56F9-4287-8E18-57355D41E53C}" presName="negativeSpace" presStyleCnt="0"/>
      <dgm:spPr/>
    </dgm:pt>
    <dgm:pt modelId="{AA418F02-9DCF-4CA4-81B6-0178BE0AAF81}" type="pres">
      <dgm:prSet presAssocID="{1FDB9CE4-56F9-4287-8E18-57355D41E53C}" presName="childText" presStyleLbl="conFgAcc1" presStyleIdx="0" presStyleCnt="5">
        <dgm:presLayoutVars>
          <dgm:bulletEnabled val="1"/>
        </dgm:presLayoutVars>
      </dgm:prSet>
      <dgm:spPr/>
    </dgm:pt>
    <dgm:pt modelId="{4290237D-F60D-40D1-83CA-81205366D557}" type="pres">
      <dgm:prSet presAssocID="{B781646E-52E4-415D-99E5-3C4F6AE64B7E}" presName="spaceBetweenRectangles" presStyleCnt="0"/>
      <dgm:spPr/>
    </dgm:pt>
    <dgm:pt modelId="{C8F5A1D3-7C58-4F8B-A739-5CB28AE2C00E}" type="pres">
      <dgm:prSet presAssocID="{AB17CA9A-2E4F-4717-8F5C-153E24E397FF}" presName="parentLin" presStyleCnt="0"/>
      <dgm:spPr/>
    </dgm:pt>
    <dgm:pt modelId="{128E378E-685A-4711-92AE-9075868E61CE}" type="pres">
      <dgm:prSet presAssocID="{AB17CA9A-2E4F-4717-8F5C-153E24E397FF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A9538224-70BA-42E6-9524-65EFAFD34A4F}" type="pres">
      <dgm:prSet presAssocID="{AB17CA9A-2E4F-4717-8F5C-153E24E397FF}" presName="parentText" presStyleLbl="node1" presStyleIdx="1" presStyleCnt="5" custScaleX="122713" custScaleY="17569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CBFB42-F2EC-4920-B088-8E78DFD7BA47}" type="pres">
      <dgm:prSet presAssocID="{AB17CA9A-2E4F-4717-8F5C-153E24E397FF}" presName="negativeSpace" presStyleCnt="0"/>
      <dgm:spPr/>
    </dgm:pt>
    <dgm:pt modelId="{4D63720F-700A-4DFA-86C8-88CFBC61A0A8}" type="pres">
      <dgm:prSet presAssocID="{AB17CA9A-2E4F-4717-8F5C-153E24E397FF}" presName="childText" presStyleLbl="conFgAcc1" presStyleIdx="1" presStyleCnt="5">
        <dgm:presLayoutVars>
          <dgm:bulletEnabled val="1"/>
        </dgm:presLayoutVars>
      </dgm:prSet>
      <dgm:spPr/>
    </dgm:pt>
    <dgm:pt modelId="{FB026A4D-39E4-436D-9305-07D2190115FD}" type="pres">
      <dgm:prSet presAssocID="{8C51757E-5A7F-4A73-8631-CC613FC14AD1}" presName="spaceBetweenRectangles" presStyleCnt="0"/>
      <dgm:spPr/>
    </dgm:pt>
    <dgm:pt modelId="{303812D3-2DCA-4A9B-BC9B-12B7BD982338}" type="pres">
      <dgm:prSet presAssocID="{DACC7DA8-287F-47A2-94B5-A0AE268DC0CA}" presName="parentLin" presStyleCnt="0"/>
      <dgm:spPr/>
    </dgm:pt>
    <dgm:pt modelId="{552026BC-E628-4906-9806-94E6F8D63E6A}" type="pres">
      <dgm:prSet presAssocID="{DACC7DA8-287F-47A2-94B5-A0AE268DC0CA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7654FC29-CCD5-4E38-BDB4-7B91178D28CC}" type="pres">
      <dgm:prSet presAssocID="{DACC7DA8-287F-47A2-94B5-A0AE268DC0CA}" presName="parentText" presStyleLbl="node1" presStyleIdx="2" presStyleCnt="5" custScaleX="123530" custScaleY="1340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1B4087-8DEF-4889-98AC-451723E8DB9F}" type="pres">
      <dgm:prSet presAssocID="{DACC7DA8-287F-47A2-94B5-A0AE268DC0CA}" presName="negativeSpace" presStyleCnt="0"/>
      <dgm:spPr/>
    </dgm:pt>
    <dgm:pt modelId="{548D4991-0741-48AF-A3A0-1AEAA91942E3}" type="pres">
      <dgm:prSet presAssocID="{DACC7DA8-287F-47A2-94B5-A0AE268DC0CA}" presName="childText" presStyleLbl="conFgAcc1" presStyleIdx="2" presStyleCnt="5">
        <dgm:presLayoutVars>
          <dgm:bulletEnabled val="1"/>
        </dgm:presLayoutVars>
      </dgm:prSet>
      <dgm:spPr/>
    </dgm:pt>
    <dgm:pt modelId="{68DAAE1F-055B-497A-935F-FDE78E0542A6}" type="pres">
      <dgm:prSet presAssocID="{002EF099-1AFC-4C80-8286-BB46F184991B}" presName="spaceBetweenRectangles" presStyleCnt="0"/>
      <dgm:spPr/>
    </dgm:pt>
    <dgm:pt modelId="{9D96EA85-0A86-44C2-AD84-3D2B3DD59D77}" type="pres">
      <dgm:prSet presAssocID="{CB4C1E09-6866-481E-942A-399133AFE350}" presName="parentLin" presStyleCnt="0"/>
      <dgm:spPr/>
    </dgm:pt>
    <dgm:pt modelId="{72880D5B-6530-4926-B30F-E67A444673E3}" type="pres">
      <dgm:prSet presAssocID="{CB4C1E09-6866-481E-942A-399133AFE350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F5F7B8AD-EDF2-495B-93A9-E63D91CE2053}" type="pres">
      <dgm:prSet presAssocID="{CB4C1E09-6866-481E-942A-399133AFE350}" presName="parentText" presStyleLbl="node1" presStyleIdx="3" presStyleCnt="5" custScaleX="122713" custScaleY="12258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FD9782-E7D2-4108-B252-09EAEA8FFFEF}" type="pres">
      <dgm:prSet presAssocID="{CB4C1E09-6866-481E-942A-399133AFE350}" presName="negativeSpace" presStyleCnt="0"/>
      <dgm:spPr/>
    </dgm:pt>
    <dgm:pt modelId="{73C38633-9BC8-41D4-ACAF-ED81991DB450}" type="pres">
      <dgm:prSet presAssocID="{CB4C1E09-6866-481E-942A-399133AFE350}" presName="childText" presStyleLbl="conFgAcc1" presStyleIdx="3" presStyleCnt="5">
        <dgm:presLayoutVars>
          <dgm:bulletEnabled val="1"/>
        </dgm:presLayoutVars>
      </dgm:prSet>
      <dgm:spPr/>
    </dgm:pt>
    <dgm:pt modelId="{3877CCC2-E1F3-45B7-9656-D77F3E916C73}" type="pres">
      <dgm:prSet presAssocID="{FB7B6EEB-9E6A-4993-8F23-B0BFC3EDF88B}" presName="spaceBetweenRectangles" presStyleCnt="0"/>
      <dgm:spPr/>
    </dgm:pt>
    <dgm:pt modelId="{1BC269FA-61D0-474C-B0DE-760A75FADD28}" type="pres">
      <dgm:prSet presAssocID="{3E7C43F1-40E2-43A1-A3F4-DE9B28A64DE8}" presName="parentLin" presStyleCnt="0"/>
      <dgm:spPr/>
    </dgm:pt>
    <dgm:pt modelId="{7CB22942-570E-42A7-A56C-776FD31DC03A}" type="pres">
      <dgm:prSet presAssocID="{3E7C43F1-40E2-43A1-A3F4-DE9B28A64DE8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4E6E1642-967B-4240-A042-8428266C6F8B}" type="pres">
      <dgm:prSet presAssocID="{3E7C43F1-40E2-43A1-A3F4-DE9B28A64DE8}" presName="parentText" presStyleLbl="node1" presStyleIdx="4" presStyleCnt="5" custScaleX="122713" custScaleY="1322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F7E31D-5B59-42A3-8BC7-6C858345A934}" type="pres">
      <dgm:prSet presAssocID="{3E7C43F1-40E2-43A1-A3F4-DE9B28A64DE8}" presName="negativeSpace" presStyleCnt="0"/>
      <dgm:spPr/>
    </dgm:pt>
    <dgm:pt modelId="{AFCC62B9-02AD-4301-9B18-A0C4FEEC1CEC}" type="pres">
      <dgm:prSet presAssocID="{3E7C43F1-40E2-43A1-A3F4-DE9B28A64DE8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19634841-A164-45BE-AD25-ED7CB4F8149A}" type="presOf" srcId="{3E7C43F1-40E2-43A1-A3F4-DE9B28A64DE8}" destId="{7CB22942-570E-42A7-A56C-776FD31DC03A}" srcOrd="0" destOrd="0" presId="urn:microsoft.com/office/officeart/2005/8/layout/list1"/>
    <dgm:cxn modelId="{76168ECC-5D6B-4960-A07A-C5C6F13961E8}" srcId="{75F0EC1D-F7A6-476D-A0AC-92C3B23502E5}" destId="{3E7C43F1-40E2-43A1-A3F4-DE9B28A64DE8}" srcOrd="4" destOrd="0" parTransId="{5C530035-0290-4778-B996-F03BDCCA8B5B}" sibTransId="{4233871B-FEB4-463E-9D31-9FF361CEA508}"/>
    <dgm:cxn modelId="{C599796C-FE96-40AB-9AAA-F4544E4C8112}" type="presOf" srcId="{CB4C1E09-6866-481E-942A-399133AFE350}" destId="{F5F7B8AD-EDF2-495B-93A9-E63D91CE2053}" srcOrd="1" destOrd="0" presId="urn:microsoft.com/office/officeart/2005/8/layout/list1"/>
    <dgm:cxn modelId="{771805D2-CD4A-4382-B41E-D3E1D3BC2260}" type="presOf" srcId="{75F0EC1D-F7A6-476D-A0AC-92C3B23502E5}" destId="{9ABA34DC-FCB4-48D6-ADB1-DFA3B74FEDF7}" srcOrd="0" destOrd="0" presId="urn:microsoft.com/office/officeart/2005/8/layout/list1"/>
    <dgm:cxn modelId="{CB0BB8FD-027E-44E9-A448-12E78C02172F}" srcId="{75F0EC1D-F7A6-476D-A0AC-92C3B23502E5}" destId="{CB4C1E09-6866-481E-942A-399133AFE350}" srcOrd="3" destOrd="0" parTransId="{43E82CED-30F7-4FFB-AF16-813ECBEAB968}" sibTransId="{FB7B6EEB-9E6A-4993-8F23-B0BFC3EDF88B}"/>
    <dgm:cxn modelId="{BAC357F5-EE55-4F13-8595-DA6B8E27C306}" type="presOf" srcId="{AB17CA9A-2E4F-4717-8F5C-153E24E397FF}" destId="{128E378E-685A-4711-92AE-9075868E61CE}" srcOrd="0" destOrd="0" presId="urn:microsoft.com/office/officeart/2005/8/layout/list1"/>
    <dgm:cxn modelId="{27C3E6D3-8DE5-4B0E-BCA7-5E9A94C9A5C8}" type="presOf" srcId="{AB17CA9A-2E4F-4717-8F5C-153E24E397FF}" destId="{A9538224-70BA-42E6-9524-65EFAFD34A4F}" srcOrd="1" destOrd="0" presId="urn:microsoft.com/office/officeart/2005/8/layout/list1"/>
    <dgm:cxn modelId="{143A021F-957B-4F4D-BDA0-BC78B976E5CC}" type="presOf" srcId="{CB4C1E09-6866-481E-942A-399133AFE350}" destId="{72880D5B-6530-4926-B30F-E67A444673E3}" srcOrd="0" destOrd="0" presId="urn:microsoft.com/office/officeart/2005/8/layout/list1"/>
    <dgm:cxn modelId="{A50E9F40-309C-4C7E-8B6A-EE6FB23A2407}" type="presOf" srcId="{3E7C43F1-40E2-43A1-A3F4-DE9B28A64DE8}" destId="{4E6E1642-967B-4240-A042-8428266C6F8B}" srcOrd="1" destOrd="0" presId="urn:microsoft.com/office/officeart/2005/8/layout/list1"/>
    <dgm:cxn modelId="{96F34B66-23F6-4D04-BAE2-FD7ADCA80DF4}" srcId="{75F0EC1D-F7A6-476D-A0AC-92C3B23502E5}" destId="{DACC7DA8-287F-47A2-94B5-A0AE268DC0CA}" srcOrd="2" destOrd="0" parTransId="{D4A44075-2B1A-42B3-8999-362D0F7B8433}" sibTransId="{002EF099-1AFC-4C80-8286-BB46F184991B}"/>
    <dgm:cxn modelId="{47340C9D-64CB-45C3-8511-6D9802ACB82E}" type="presOf" srcId="{1FDB9CE4-56F9-4287-8E18-57355D41E53C}" destId="{84031B6D-894E-4FC9-B37A-FE3A53C69636}" srcOrd="1" destOrd="0" presId="urn:microsoft.com/office/officeart/2005/8/layout/list1"/>
    <dgm:cxn modelId="{04FBCC14-88FE-43EA-8692-2603A402C547}" srcId="{75F0EC1D-F7A6-476D-A0AC-92C3B23502E5}" destId="{1FDB9CE4-56F9-4287-8E18-57355D41E53C}" srcOrd="0" destOrd="0" parTransId="{7B445EE2-CDA1-44A9-92B4-F71BB6273946}" sibTransId="{B781646E-52E4-415D-99E5-3C4F6AE64B7E}"/>
    <dgm:cxn modelId="{A43658E5-213F-426D-9FDE-C513B6900ECD}" type="presOf" srcId="{1FDB9CE4-56F9-4287-8E18-57355D41E53C}" destId="{06EA4E86-0513-4CC3-80BA-A274D5F3D108}" srcOrd="0" destOrd="0" presId="urn:microsoft.com/office/officeart/2005/8/layout/list1"/>
    <dgm:cxn modelId="{91B23417-A3D7-4D19-9BAC-BA902CE0A0C2}" type="presOf" srcId="{DACC7DA8-287F-47A2-94B5-A0AE268DC0CA}" destId="{552026BC-E628-4906-9806-94E6F8D63E6A}" srcOrd="0" destOrd="0" presId="urn:microsoft.com/office/officeart/2005/8/layout/list1"/>
    <dgm:cxn modelId="{C665893B-2721-4B35-B1B5-F2AB15BFA4C1}" srcId="{75F0EC1D-F7A6-476D-A0AC-92C3B23502E5}" destId="{AB17CA9A-2E4F-4717-8F5C-153E24E397FF}" srcOrd="1" destOrd="0" parTransId="{BB985EB3-225F-489F-8AE8-5EB56CB0FEB2}" sibTransId="{8C51757E-5A7F-4A73-8631-CC613FC14AD1}"/>
    <dgm:cxn modelId="{14C8E333-008C-4D62-AE03-5727F0D7F5ED}" type="presOf" srcId="{DACC7DA8-287F-47A2-94B5-A0AE268DC0CA}" destId="{7654FC29-CCD5-4E38-BDB4-7B91178D28CC}" srcOrd="1" destOrd="0" presId="urn:microsoft.com/office/officeart/2005/8/layout/list1"/>
    <dgm:cxn modelId="{F003F718-1FA4-45FD-BFF1-193898E1CE32}" type="presParOf" srcId="{9ABA34DC-FCB4-48D6-ADB1-DFA3B74FEDF7}" destId="{54809B9D-F705-483D-8E88-D5D7BF3056A4}" srcOrd="0" destOrd="0" presId="urn:microsoft.com/office/officeart/2005/8/layout/list1"/>
    <dgm:cxn modelId="{B229E3C0-9D6F-4988-9EBF-13DD970BB0C1}" type="presParOf" srcId="{54809B9D-F705-483D-8E88-D5D7BF3056A4}" destId="{06EA4E86-0513-4CC3-80BA-A274D5F3D108}" srcOrd="0" destOrd="0" presId="urn:microsoft.com/office/officeart/2005/8/layout/list1"/>
    <dgm:cxn modelId="{621CA5DB-174D-46C6-8975-FF86D8AA3FC7}" type="presParOf" srcId="{54809B9D-F705-483D-8E88-D5D7BF3056A4}" destId="{84031B6D-894E-4FC9-B37A-FE3A53C69636}" srcOrd="1" destOrd="0" presId="urn:microsoft.com/office/officeart/2005/8/layout/list1"/>
    <dgm:cxn modelId="{BD827484-B5E8-4550-BC28-45317D281617}" type="presParOf" srcId="{9ABA34DC-FCB4-48D6-ADB1-DFA3B74FEDF7}" destId="{8BD68003-9583-4A36-88F3-FD482E73A37B}" srcOrd="1" destOrd="0" presId="urn:microsoft.com/office/officeart/2005/8/layout/list1"/>
    <dgm:cxn modelId="{CA8A1C73-F9BD-4580-9714-4BD650CBBC37}" type="presParOf" srcId="{9ABA34DC-FCB4-48D6-ADB1-DFA3B74FEDF7}" destId="{AA418F02-9DCF-4CA4-81B6-0178BE0AAF81}" srcOrd="2" destOrd="0" presId="urn:microsoft.com/office/officeart/2005/8/layout/list1"/>
    <dgm:cxn modelId="{B131A96C-0B46-4F0E-AAB8-6000FE16771E}" type="presParOf" srcId="{9ABA34DC-FCB4-48D6-ADB1-DFA3B74FEDF7}" destId="{4290237D-F60D-40D1-83CA-81205366D557}" srcOrd="3" destOrd="0" presId="urn:microsoft.com/office/officeart/2005/8/layout/list1"/>
    <dgm:cxn modelId="{C22BEF19-9DA1-45AB-A16A-C4AE3484D6AA}" type="presParOf" srcId="{9ABA34DC-FCB4-48D6-ADB1-DFA3B74FEDF7}" destId="{C8F5A1D3-7C58-4F8B-A739-5CB28AE2C00E}" srcOrd="4" destOrd="0" presId="urn:microsoft.com/office/officeart/2005/8/layout/list1"/>
    <dgm:cxn modelId="{C2266523-96EE-4546-A8EB-178E35A71703}" type="presParOf" srcId="{C8F5A1D3-7C58-4F8B-A739-5CB28AE2C00E}" destId="{128E378E-685A-4711-92AE-9075868E61CE}" srcOrd="0" destOrd="0" presId="urn:microsoft.com/office/officeart/2005/8/layout/list1"/>
    <dgm:cxn modelId="{1A8DCDC2-2F37-4A4B-837A-5558E0FD03EE}" type="presParOf" srcId="{C8F5A1D3-7C58-4F8B-A739-5CB28AE2C00E}" destId="{A9538224-70BA-42E6-9524-65EFAFD34A4F}" srcOrd="1" destOrd="0" presId="urn:microsoft.com/office/officeart/2005/8/layout/list1"/>
    <dgm:cxn modelId="{7E4C1CB2-D85D-452A-8983-ECB9A36A44B8}" type="presParOf" srcId="{9ABA34DC-FCB4-48D6-ADB1-DFA3B74FEDF7}" destId="{AACBFB42-F2EC-4920-B088-8E78DFD7BA47}" srcOrd="5" destOrd="0" presId="urn:microsoft.com/office/officeart/2005/8/layout/list1"/>
    <dgm:cxn modelId="{D75BD8B0-116E-4B42-BD74-98C9FABFFC15}" type="presParOf" srcId="{9ABA34DC-FCB4-48D6-ADB1-DFA3B74FEDF7}" destId="{4D63720F-700A-4DFA-86C8-88CFBC61A0A8}" srcOrd="6" destOrd="0" presId="urn:microsoft.com/office/officeart/2005/8/layout/list1"/>
    <dgm:cxn modelId="{BC1BEC42-0729-45D0-88B8-38C1CDFC1FCA}" type="presParOf" srcId="{9ABA34DC-FCB4-48D6-ADB1-DFA3B74FEDF7}" destId="{FB026A4D-39E4-436D-9305-07D2190115FD}" srcOrd="7" destOrd="0" presId="urn:microsoft.com/office/officeart/2005/8/layout/list1"/>
    <dgm:cxn modelId="{C5B88595-3DEA-4A53-819E-A9BF8B6D4FA1}" type="presParOf" srcId="{9ABA34DC-FCB4-48D6-ADB1-DFA3B74FEDF7}" destId="{303812D3-2DCA-4A9B-BC9B-12B7BD982338}" srcOrd="8" destOrd="0" presId="urn:microsoft.com/office/officeart/2005/8/layout/list1"/>
    <dgm:cxn modelId="{F58E9E0D-21DB-42D4-8104-037DF6EF8FE8}" type="presParOf" srcId="{303812D3-2DCA-4A9B-BC9B-12B7BD982338}" destId="{552026BC-E628-4906-9806-94E6F8D63E6A}" srcOrd="0" destOrd="0" presId="urn:microsoft.com/office/officeart/2005/8/layout/list1"/>
    <dgm:cxn modelId="{A35D70A0-7CCC-4FF2-92C2-F91E6AAAFE2E}" type="presParOf" srcId="{303812D3-2DCA-4A9B-BC9B-12B7BD982338}" destId="{7654FC29-CCD5-4E38-BDB4-7B91178D28CC}" srcOrd="1" destOrd="0" presId="urn:microsoft.com/office/officeart/2005/8/layout/list1"/>
    <dgm:cxn modelId="{960FD20A-D1CA-4361-9EF4-84D3DDBE66E7}" type="presParOf" srcId="{9ABA34DC-FCB4-48D6-ADB1-DFA3B74FEDF7}" destId="{721B4087-8DEF-4889-98AC-451723E8DB9F}" srcOrd="9" destOrd="0" presId="urn:microsoft.com/office/officeart/2005/8/layout/list1"/>
    <dgm:cxn modelId="{BC164CA9-DAD4-4146-BE1B-5A765EEDD0D8}" type="presParOf" srcId="{9ABA34DC-FCB4-48D6-ADB1-DFA3B74FEDF7}" destId="{548D4991-0741-48AF-A3A0-1AEAA91942E3}" srcOrd="10" destOrd="0" presId="urn:microsoft.com/office/officeart/2005/8/layout/list1"/>
    <dgm:cxn modelId="{8DC204E9-05CC-43EC-BBB0-A4D26FE37275}" type="presParOf" srcId="{9ABA34DC-FCB4-48D6-ADB1-DFA3B74FEDF7}" destId="{68DAAE1F-055B-497A-935F-FDE78E0542A6}" srcOrd="11" destOrd="0" presId="urn:microsoft.com/office/officeart/2005/8/layout/list1"/>
    <dgm:cxn modelId="{967E60A8-147C-4B82-A7F0-99DB956A1E03}" type="presParOf" srcId="{9ABA34DC-FCB4-48D6-ADB1-DFA3B74FEDF7}" destId="{9D96EA85-0A86-44C2-AD84-3D2B3DD59D77}" srcOrd="12" destOrd="0" presId="urn:microsoft.com/office/officeart/2005/8/layout/list1"/>
    <dgm:cxn modelId="{D0AE86D6-ED1E-4BF9-AD37-B331159B0B58}" type="presParOf" srcId="{9D96EA85-0A86-44C2-AD84-3D2B3DD59D77}" destId="{72880D5B-6530-4926-B30F-E67A444673E3}" srcOrd="0" destOrd="0" presId="urn:microsoft.com/office/officeart/2005/8/layout/list1"/>
    <dgm:cxn modelId="{35AD6215-58DE-48DA-A4EE-5660CB3A6FA7}" type="presParOf" srcId="{9D96EA85-0A86-44C2-AD84-3D2B3DD59D77}" destId="{F5F7B8AD-EDF2-495B-93A9-E63D91CE2053}" srcOrd="1" destOrd="0" presId="urn:microsoft.com/office/officeart/2005/8/layout/list1"/>
    <dgm:cxn modelId="{CA9F64DD-75D4-4B57-B745-A270440783AC}" type="presParOf" srcId="{9ABA34DC-FCB4-48D6-ADB1-DFA3B74FEDF7}" destId="{DDFD9782-E7D2-4108-B252-09EAEA8FFFEF}" srcOrd="13" destOrd="0" presId="urn:microsoft.com/office/officeart/2005/8/layout/list1"/>
    <dgm:cxn modelId="{105C6FE2-1046-4351-B4DC-286D4CE7AB64}" type="presParOf" srcId="{9ABA34DC-FCB4-48D6-ADB1-DFA3B74FEDF7}" destId="{73C38633-9BC8-41D4-ACAF-ED81991DB450}" srcOrd="14" destOrd="0" presId="urn:microsoft.com/office/officeart/2005/8/layout/list1"/>
    <dgm:cxn modelId="{4058AFB1-BCA3-40BE-B5EF-C72A7A15D5DF}" type="presParOf" srcId="{9ABA34DC-FCB4-48D6-ADB1-DFA3B74FEDF7}" destId="{3877CCC2-E1F3-45B7-9656-D77F3E916C73}" srcOrd="15" destOrd="0" presId="urn:microsoft.com/office/officeart/2005/8/layout/list1"/>
    <dgm:cxn modelId="{4C25E87C-02E1-4BF1-890A-104597478108}" type="presParOf" srcId="{9ABA34DC-FCB4-48D6-ADB1-DFA3B74FEDF7}" destId="{1BC269FA-61D0-474C-B0DE-760A75FADD28}" srcOrd="16" destOrd="0" presId="urn:microsoft.com/office/officeart/2005/8/layout/list1"/>
    <dgm:cxn modelId="{C252B26B-4FCD-4663-BF2B-CCFF0CCB9FF6}" type="presParOf" srcId="{1BC269FA-61D0-474C-B0DE-760A75FADD28}" destId="{7CB22942-570E-42A7-A56C-776FD31DC03A}" srcOrd="0" destOrd="0" presId="urn:microsoft.com/office/officeart/2005/8/layout/list1"/>
    <dgm:cxn modelId="{E9DC44B5-B263-4940-A4AB-6A96E6EB9DB2}" type="presParOf" srcId="{1BC269FA-61D0-474C-B0DE-760A75FADD28}" destId="{4E6E1642-967B-4240-A042-8428266C6F8B}" srcOrd="1" destOrd="0" presId="urn:microsoft.com/office/officeart/2005/8/layout/list1"/>
    <dgm:cxn modelId="{BF0685D4-8EA4-4995-9D41-E5E027FCA423}" type="presParOf" srcId="{9ABA34DC-FCB4-48D6-ADB1-DFA3B74FEDF7}" destId="{95F7E31D-5B59-42A3-8BC7-6C858345A934}" srcOrd="17" destOrd="0" presId="urn:microsoft.com/office/officeart/2005/8/layout/list1"/>
    <dgm:cxn modelId="{2AFFECEF-CE2E-4094-9092-DD62A6C0C2EB}" type="presParOf" srcId="{9ABA34DC-FCB4-48D6-ADB1-DFA3B74FEDF7}" destId="{AFCC62B9-02AD-4301-9B18-A0C4FEEC1CEC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B82549-9C5C-4AF2-A79C-8FB6B514112A}">
      <dsp:nvSpPr>
        <dsp:cNvPr id="0" name=""/>
        <dsp:cNvSpPr/>
      </dsp:nvSpPr>
      <dsp:spPr>
        <a:xfrm>
          <a:off x="0" y="435464"/>
          <a:ext cx="6264695" cy="7308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B2ED80E-C6CB-4EA1-8E7C-CD1DB2B58EE1}">
      <dsp:nvSpPr>
        <dsp:cNvPr id="0" name=""/>
        <dsp:cNvSpPr/>
      </dsp:nvSpPr>
      <dsp:spPr>
        <a:xfrm>
          <a:off x="313234" y="7424"/>
          <a:ext cx="5537389" cy="8560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753" tIns="0" rIns="165753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Cambria Math" pitchFamily="18" charset="0"/>
              <a:ea typeface="Cambria Math" pitchFamily="18" charset="0"/>
            </a:rPr>
            <a:t>Формирование мотивации учебной деятельности</a:t>
          </a:r>
          <a:endParaRPr lang="ru-RU" sz="2200" kern="1200" dirty="0">
            <a:latin typeface="Cambria Math" pitchFamily="18" charset="0"/>
            <a:ea typeface="Cambria Math" pitchFamily="18" charset="0"/>
          </a:endParaRPr>
        </a:p>
      </dsp:txBody>
      <dsp:txXfrm>
        <a:off x="355024" y="49214"/>
        <a:ext cx="5453809" cy="772500"/>
      </dsp:txXfrm>
    </dsp:sp>
    <dsp:sp modelId="{06D3A95E-B146-4677-A02E-F633F5CF20CE}">
      <dsp:nvSpPr>
        <dsp:cNvPr id="0" name=""/>
        <dsp:cNvSpPr/>
      </dsp:nvSpPr>
      <dsp:spPr>
        <a:xfrm>
          <a:off x="0" y="1894905"/>
          <a:ext cx="6264695" cy="7308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36B8F29-E52C-4605-AC0F-68711189E2C4}">
      <dsp:nvSpPr>
        <dsp:cNvPr id="0" name=""/>
        <dsp:cNvSpPr/>
      </dsp:nvSpPr>
      <dsp:spPr>
        <a:xfrm>
          <a:off x="313234" y="1322864"/>
          <a:ext cx="5537389" cy="100008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753" tIns="0" rIns="16575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Cambria Math" pitchFamily="18" charset="0"/>
              <a:ea typeface="Cambria Math" pitchFamily="18" charset="0"/>
            </a:rPr>
            <a:t>Переход от игровой к учебной деятельности  на основе практического действия</a:t>
          </a:r>
          <a:endParaRPr lang="ru-RU" sz="2400" kern="1200" dirty="0">
            <a:latin typeface="Cambria Math" pitchFamily="18" charset="0"/>
            <a:ea typeface="Cambria Math" pitchFamily="18" charset="0"/>
          </a:endParaRPr>
        </a:p>
      </dsp:txBody>
      <dsp:txXfrm>
        <a:off x="362054" y="1371684"/>
        <a:ext cx="5439749" cy="902441"/>
      </dsp:txXfrm>
    </dsp:sp>
    <dsp:sp modelId="{D9B1D721-5CC5-4AD8-B399-0F418ED5CD79}">
      <dsp:nvSpPr>
        <dsp:cNvPr id="0" name=""/>
        <dsp:cNvSpPr/>
      </dsp:nvSpPr>
      <dsp:spPr>
        <a:xfrm>
          <a:off x="0" y="3210345"/>
          <a:ext cx="6264695" cy="7308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A92C500-A887-435B-BA0F-D48A9A6ADCCA}">
      <dsp:nvSpPr>
        <dsp:cNvPr id="0" name=""/>
        <dsp:cNvSpPr/>
      </dsp:nvSpPr>
      <dsp:spPr>
        <a:xfrm>
          <a:off x="313234" y="2782305"/>
          <a:ext cx="5537389" cy="8560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753" tIns="0" rIns="165753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Cambria Math" pitchFamily="18" charset="0"/>
              <a:ea typeface="Cambria Math" pitchFamily="18" charset="0"/>
            </a:rPr>
            <a:t>Формируются рефлексивные умения</a:t>
          </a:r>
          <a:endParaRPr lang="ru-RU" sz="2200" kern="1200" dirty="0">
            <a:latin typeface="Cambria Math" pitchFamily="18" charset="0"/>
            <a:ea typeface="Cambria Math" pitchFamily="18" charset="0"/>
          </a:endParaRPr>
        </a:p>
      </dsp:txBody>
      <dsp:txXfrm>
        <a:off x="355024" y="2824095"/>
        <a:ext cx="5453809" cy="772500"/>
      </dsp:txXfrm>
    </dsp:sp>
    <dsp:sp modelId="{2854BA94-EC83-4205-8FF9-B28ACA99D9DE}">
      <dsp:nvSpPr>
        <dsp:cNvPr id="0" name=""/>
        <dsp:cNvSpPr/>
      </dsp:nvSpPr>
      <dsp:spPr>
        <a:xfrm>
          <a:off x="0" y="4525785"/>
          <a:ext cx="6264695" cy="7308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9939E26-A894-4528-ADE9-C875E1C48237}">
      <dsp:nvSpPr>
        <dsp:cNvPr id="0" name=""/>
        <dsp:cNvSpPr/>
      </dsp:nvSpPr>
      <dsp:spPr>
        <a:xfrm>
          <a:off x="313234" y="4097745"/>
          <a:ext cx="5466348" cy="8560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753" tIns="0" rIns="165753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Cambria Math" pitchFamily="18" charset="0"/>
              <a:ea typeface="Cambria Math" pitchFamily="18" charset="0"/>
            </a:rPr>
            <a:t>Совместная работа в условиях решения практических  задач, парная работа</a:t>
          </a:r>
          <a:endParaRPr lang="ru-RU" sz="2200" kern="1200" dirty="0">
            <a:latin typeface="Cambria Math" pitchFamily="18" charset="0"/>
            <a:ea typeface="Cambria Math" pitchFamily="18" charset="0"/>
          </a:endParaRPr>
        </a:p>
      </dsp:txBody>
      <dsp:txXfrm>
        <a:off x="355024" y="4139535"/>
        <a:ext cx="5382768" cy="772500"/>
      </dsp:txXfrm>
    </dsp:sp>
    <dsp:sp modelId="{6500D2F5-F2BF-450A-B554-614B35B8DF68}">
      <dsp:nvSpPr>
        <dsp:cNvPr id="0" name=""/>
        <dsp:cNvSpPr/>
      </dsp:nvSpPr>
      <dsp:spPr>
        <a:xfrm>
          <a:off x="0" y="5841225"/>
          <a:ext cx="6264695" cy="7308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DD475EF-AE6B-4807-971C-0AD9383E17B3}">
      <dsp:nvSpPr>
        <dsp:cNvPr id="0" name=""/>
        <dsp:cNvSpPr/>
      </dsp:nvSpPr>
      <dsp:spPr>
        <a:xfrm>
          <a:off x="313234" y="5413185"/>
          <a:ext cx="5501430" cy="8560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753" tIns="0" rIns="165753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Cambria Math" pitchFamily="18" charset="0"/>
              <a:ea typeface="Cambria Math" pitchFamily="18" charset="0"/>
            </a:rPr>
            <a:t>Освоение совместной работы в учебно-игровой деятельности</a:t>
          </a:r>
          <a:endParaRPr lang="ru-RU" sz="2200" kern="1200" dirty="0">
            <a:latin typeface="Cambria Math" pitchFamily="18" charset="0"/>
            <a:ea typeface="Cambria Math" pitchFamily="18" charset="0"/>
          </a:endParaRPr>
        </a:p>
      </dsp:txBody>
      <dsp:txXfrm>
        <a:off x="355024" y="5454975"/>
        <a:ext cx="5417850" cy="772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B82549-9C5C-4AF2-A79C-8FB6B514112A}">
      <dsp:nvSpPr>
        <dsp:cNvPr id="0" name=""/>
        <dsp:cNvSpPr/>
      </dsp:nvSpPr>
      <dsp:spPr>
        <a:xfrm>
          <a:off x="0" y="359264"/>
          <a:ext cx="6264695" cy="5040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B2ED80E-C6CB-4EA1-8E7C-CD1DB2B58EE1}">
      <dsp:nvSpPr>
        <dsp:cNvPr id="0" name=""/>
        <dsp:cNvSpPr/>
      </dsp:nvSpPr>
      <dsp:spPr>
        <a:xfrm>
          <a:off x="313234" y="64064"/>
          <a:ext cx="5537389" cy="5904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753" tIns="0" rIns="165753" bIns="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Cambria Math" pitchFamily="18" charset="0"/>
              <a:ea typeface="Cambria Math" pitchFamily="18" charset="0"/>
            </a:rPr>
            <a:t>Введение в учебную задачу, учебное действие </a:t>
          </a:r>
          <a:endParaRPr lang="ru-RU" sz="2200" kern="1200" dirty="0">
            <a:latin typeface="Cambria Math" pitchFamily="18" charset="0"/>
            <a:ea typeface="Cambria Math" pitchFamily="18" charset="0"/>
          </a:endParaRPr>
        </a:p>
      </dsp:txBody>
      <dsp:txXfrm>
        <a:off x="342055" y="92885"/>
        <a:ext cx="5479747" cy="532758"/>
      </dsp:txXfrm>
    </dsp:sp>
    <dsp:sp modelId="{06D3A95E-B146-4677-A02E-F633F5CF20CE}">
      <dsp:nvSpPr>
        <dsp:cNvPr id="0" name=""/>
        <dsp:cNvSpPr/>
      </dsp:nvSpPr>
      <dsp:spPr>
        <a:xfrm>
          <a:off x="0" y="1365775"/>
          <a:ext cx="6264695" cy="5040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36B8F29-E52C-4605-AC0F-68711189E2C4}">
      <dsp:nvSpPr>
        <dsp:cNvPr id="0" name=""/>
        <dsp:cNvSpPr/>
      </dsp:nvSpPr>
      <dsp:spPr>
        <a:xfrm>
          <a:off x="313234" y="971264"/>
          <a:ext cx="5537389" cy="68971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753" tIns="0" rIns="165753" bIns="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Cambria Math" pitchFamily="18" charset="0"/>
              <a:ea typeface="Cambria Math" pitchFamily="18" charset="0"/>
            </a:rPr>
            <a:t>Происходит объективизация средств решения учебной задачи</a:t>
          </a:r>
          <a:endParaRPr lang="ru-RU" sz="2200" kern="1200" dirty="0">
            <a:latin typeface="Cambria Math" pitchFamily="18" charset="0"/>
            <a:ea typeface="Cambria Math" pitchFamily="18" charset="0"/>
          </a:endParaRPr>
        </a:p>
      </dsp:txBody>
      <dsp:txXfrm>
        <a:off x="346903" y="1004933"/>
        <a:ext cx="5470051" cy="622373"/>
      </dsp:txXfrm>
    </dsp:sp>
    <dsp:sp modelId="{D9B1D721-5CC5-4AD8-B399-0F418ED5CD79}">
      <dsp:nvSpPr>
        <dsp:cNvPr id="0" name=""/>
        <dsp:cNvSpPr/>
      </dsp:nvSpPr>
      <dsp:spPr>
        <a:xfrm>
          <a:off x="0" y="2272975"/>
          <a:ext cx="6264695" cy="5040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A92C500-A887-435B-BA0F-D48A9A6ADCCA}">
      <dsp:nvSpPr>
        <dsp:cNvPr id="0" name=""/>
        <dsp:cNvSpPr/>
      </dsp:nvSpPr>
      <dsp:spPr>
        <a:xfrm>
          <a:off x="313234" y="1977775"/>
          <a:ext cx="5537389" cy="5904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753" tIns="0" rIns="165753" bIns="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Cambria Math" pitchFamily="18" charset="0"/>
              <a:ea typeface="Cambria Math" pitchFamily="18" charset="0"/>
            </a:rPr>
            <a:t>Фронтальная работа задается как образец групповой работы</a:t>
          </a:r>
          <a:endParaRPr lang="ru-RU" sz="2200" kern="1200" dirty="0">
            <a:latin typeface="Cambria Math" pitchFamily="18" charset="0"/>
            <a:ea typeface="Cambria Math" pitchFamily="18" charset="0"/>
          </a:endParaRPr>
        </a:p>
      </dsp:txBody>
      <dsp:txXfrm>
        <a:off x="342055" y="2006596"/>
        <a:ext cx="5479747" cy="532758"/>
      </dsp:txXfrm>
    </dsp:sp>
    <dsp:sp modelId="{2854BA94-EC83-4205-8FF9-B28ACA99D9DE}">
      <dsp:nvSpPr>
        <dsp:cNvPr id="0" name=""/>
        <dsp:cNvSpPr/>
      </dsp:nvSpPr>
      <dsp:spPr>
        <a:xfrm>
          <a:off x="0" y="3180175"/>
          <a:ext cx="6264695" cy="5040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9939E26-A894-4528-ADE9-C875E1C48237}">
      <dsp:nvSpPr>
        <dsp:cNvPr id="0" name=""/>
        <dsp:cNvSpPr/>
      </dsp:nvSpPr>
      <dsp:spPr>
        <a:xfrm>
          <a:off x="313234" y="2884975"/>
          <a:ext cx="5466348" cy="5904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753" tIns="0" rIns="165753" bIns="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Cambria Math" pitchFamily="18" charset="0"/>
              <a:ea typeface="Cambria Math" pitchFamily="18" charset="0"/>
            </a:rPr>
            <a:t>Парная работа предполагает переход от взаимоконтроля к самоконтролю </a:t>
          </a:r>
          <a:endParaRPr lang="ru-RU" sz="2200" kern="1200" dirty="0">
            <a:latin typeface="Cambria Math" pitchFamily="18" charset="0"/>
            <a:ea typeface="Cambria Math" pitchFamily="18" charset="0"/>
          </a:endParaRPr>
        </a:p>
      </dsp:txBody>
      <dsp:txXfrm>
        <a:off x="342055" y="2913796"/>
        <a:ext cx="5408706" cy="532758"/>
      </dsp:txXfrm>
    </dsp:sp>
    <dsp:sp modelId="{6500D2F5-F2BF-450A-B554-614B35B8DF68}">
      <dsp:nvSpPr>
        <dsp:cNvPr id="0" name=""/>
        <dsp:cNvSpPr/>
      </dsp:nvSpPr>
      <dsp:spPr>
        <a:xfrm>
          <a:off x="0" y="4756015"/>
          <a:ext cx="6264695" cy="5040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DD475EF-AE6B-4807-971C-0AD9383E17B3}">
      <dsp:nvSpPr>
        <dsp:cNvPr id="0" name=""/>
        <dsp:cNvSpPr/>
      </dsp:nvSpPr>
      <dsp:spPr>
        <a:xfrm>
          <a:off x="313234" y="3792175"/>
          <a:ext cx="5501430" cy="125903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753" tIns="0" rIns="165753" bIns="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Cambria Math" pitchFamily="18" charset="0"/>
              <a:ea typeface="Cambria Math" pitchFamily="18" charset="0"/>
            </a:rPr>
            <a:t>Групповая работа предполагает решение учебной задачи, которая требует освоения способов учебного сотрудничества </a:t>
          </a:r>
          <a:endParaRPr lang="ru-RU" sz="2200" kern="1200" dirty="0">
            <a:latin typeface="Cambria Math" pitchFamily="18" charset="0"/>
            <a:ea typeface="Cambria Math" pitchFamily="18" charset="0"/>
          </a:endParaRPr>
        </a:p>
      </dsp:txBody>
      <dsp:txXfrm>
        <a:off x="374695" y="3853636"/>
        <a:ext cx="5378508" cy="1136117"/>
      </dsp:txXfrm>
    </dsp:sp>
    <dsp:sp modelId="{91560979-1199-4261-955B-E4D85C62D237}">
      <dsp:nvSpPr>
        <dsp:cNvPr id="0" name=""/>
        <dsp:cNvSpPr/>
      </dsp:nvSpPr>
      <dsp:spPr>
        <a:xfrm>
          <a:off x="0" y="6011385"/>
          <a:ext cx="6264695" cy="5040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5320D29-ED1D-4E1C-9F10-6EC825654D02}">
      <dsp:nvSpPr>
        <dsp:cNvPr id="0" name=""/>
        <dsp:cNvSpPr/>
      </dsp:nvSpPr>
      <dsp:spPr>
        <a:xfrm>
          <a:off x="313234" y="5368015"/>
          <a:ext cx="5501430" cy="93857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753" tIns="0" rIns="165753" bIns="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Cambria Math" pitchFamily="18" charset="0"/>
              <a:ea typeface="Cambria Math" pitchFamily="18" charset="0"/>
            </a:rPr>
            <a:t>Формирование коллективно-распределительной формы субъекта учебной деятельности</a:t>
          </a:r>
          <a:endParaRPr lang="ru-RU" sz="2200" kern="1200" dirty="0">
            <a:latin typeface="Cambria Math" pitchFamily="18" charset="0"/>
            <a:ea typeface="Cambria Math" pitchFamily="18" charset="0"/>
          </a:endParaRPr>
        </a:p>
      </dsp:txBody>
      <dsp:txXfrm>
        <a:off x="359051" y="5413832"/>
        <a:ext cx="5409796" cy="8469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B82549-9C5C-4AF2-A79C-8FB6B514112A}">
      <dsp:nvSpPr>
        <dsp:cNvPr id="0" name=""/>
        <dsp:cNvSpPr/>
      </dsp:nvSpPr>
      <dsp:spPr>
        <a:xfrm>
          <a:off x="0" y="559961"/>
          <a:ext cx="6120680" cy="7812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B2ED80E-C6CB-4EA1-8E7C-CD1DB2B58EE1}">
      <dsp:nvSpPr>
        <dsp:cNvPr id="0" name=""/>
        <dsp:cNvSpPr/>
      </dsp:nvSpPr>
      <dsp:spPr>
        <a:xfrm>
          <a:off x="306034" y="102401"/>
          <a:ext cx="5410093" cy="9151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943" tIns="0" rIns="161943" bIns="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Cambria Math" panose="02040503050406030204" pitchFamily="18" charset="0"/>
              <a:ea typeface="Cambria Math" panose="02040503050406030204" pitchFamily="18" charset="0"/>
            </a:rPr>
            <a:t>Освоение содержания происходит посредством  овладения понятием</a:t>
          </a:r>
          <a:endParaRPr lang="ru-RU" sz="2400" kern="1200" dirty="0">
            <a:latin typeface="Cambria Math" pitchFamily="18" charset="0"/>
            <a:ea typeface="Cambria Math" pitchFamily="18" charset="0"/>
          </a:endParaRPr>
        </a:p>
      </dsp:txBody>
      <dsp:txXfrm>
        <a:off x="350706" y="147073"/>
        <a:ext cx="5320749" cy="825776"/>
      </dsp:txXfrm>
    </dsp:sp>
    <dsp:sp modelId="{06D3A95E-B146-4677-A02E-F633F5CF20CE}">
      <dsp:nvSpPr>
        <dsp:cNvPr id="0" name=""/>
        <dsp:cNvSpPr/>
      </dsp:nvSpPr>
      <dsp:spPr>
        <a:xfrm>
          <a:off x="0" y="2389107"/>
          <a:ext cx="6120680" cy="7812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36B8F29-E52C-4605-AC0F-68711189E2C4}">
      <dsp:nvSpPr>
        <dsp:cNvPr id="0" name=""/>
        <dsp:cNvSpPr/>
      </dsp:nvSpPr>
      <dsp:spPr>
        <a:xfrm>
          <a:off x="306034" y="1508561"/>
          <a:ext cx="5410093" cy="133810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943" tIns="0" rIns="161943" bIns="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Cambria Math" panose="02040503050406030204" pitchFamily="18" charset="0"/>
              <a:ea typeface="Cambria Math" panose="02040503050406030204" pitchFamily="18" charset="0"/>
            </a:rPr>
            <a:t>Фронтальная работа, парная и групповая работа основываются на выявлении противоречий и рефлексии</a:t>
          </a:r>
          <a:endParaRPr lang="ru-RU" sz="2400" kern="1200" dirty="0">
            <a:latin typeface="Cambria Math" pitchFamily="18" charset="0"/>
            <a:ea typeface="Cambria Math" pitchFamily="18" charset="0"/>
          </a:endParaRPr>
        </a:p>
      </dsp:txBody>
      <dsp:txXfrm>
        <a:off x="371355" y="1573882"/>
        <a:ext cx="5279451" cy="1207464"/>
      </dsp:txXfrm>
    </dsp:sp>
    <dsp:sp modelId="{D9B1D721-5CC5-4AD8-B399-0F418ED5CD79}">
      <dsp:nvSpPr>
        <dsp:cNvPr id="0" name=""/>
        <dsp:cNvSpPr/>
      </dsp:nvSpPr>
      <dsp:spPr>
        <a:xfrm>
          <a:off x="0" y="3795267"/>
          <a:ext cx="6120680" cy="7812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A92C500-A887-435B-BA0F-D48A9A6ADCCA}">
      <dsp:nvSpPr>
        <dsp:cNvPr id="0" name=""/>
        <dsp:cNvSpPr/>
      </dsp:nvSpPr>
      <dsp:spPr>
        <a:xfrm>
          <a:off x="396552" y="3314875"/>
          <a:ext cx="5410093" cy="9151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943" tIns="0" rIns="161943" bIns="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Cambria Math" panose="02040503050406030204" pitchFamily="18" charset="0"/>
              <a:ea typeface="Cambria Math" panose="02040503050406030204" pitchFamily="18" charset="0"/>
            </a:rPr>
            <a:t>Осваиваются формы межгруппового диалога</a:t>
          </a:r>
          <a:endParaRPr lang="ru-RU" sz="2400" kern="1200" dirty="0">
            <a:latin typeface="Cambria Math" pitchFamily="18" charset="0"/>
            <a:ea typeface="Cambria Math" pitchFamily="18" charset="0"/>
          </a:endParaRPr>
        </a:p>
      </dsp:txBody>
      <dsp:txXfrm>
        <a:off x="441224" y="3359547"/>
        <a:ext cx="5320749" cy="825776"/>
      </dsp:txXfrm>
    </dsp:sp>
    <dsp:sp modelId="{2854BA94-EC83-4205-8FF9-B28ACA99D9DE}">
      <dsp:nvSpPr>
        <dsp:cNvPr id="0" name=""/>
        <dsp:cNvSpPr/>
      </dsp:nvSpPr>
      <dsp:spPr>
        <a:xfrm>
          <a:off x="0" y="5695848"/>
          <a:ext cx="6120680" cy="7812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9939E26-A894-4528-ADE9-C875E1C48237}">
      <dsp:nvSpPr>
        <dsp:cNvPr id="0" name=""/>
        <dsp:cNvSpPr/>
      </dsp:nvSpPr>
      <dsp:spPr>
        <a:xfrm>
          <a:off x="306034" y="4743867"/>
          <a:ext cx="5641540" cy="14095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943" tIns="0" rIns="161943" bIns="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Cambria Math" panose="02040503050406030204" pitchFamily="18" charset="0"/>
              <a:ea typeface="Cambria Math" panose="02040503050406030204" pitchFamily="18" charset="0"/>
            </a:rPr>
            <a:t>Освоение форм сотрудничества групповых субъектов, которые являются промежуточными, но самостоятельными</a:t>
          </a:r>
          <a:endParaRPr lang="ru-RU" sz="2400" kern="1200" dirty="0">
            <a:latin typeface="Cambria Math" pitchFamily="18" charset="0"/>
            <a:ea typeface="Cambria Math" pitchFamily="18" charset="0"/>
          </a:endParaRPr>
        </a:p>
      </dsp:txBody>
      <dsp:txXfrm>
        <a:off x="374842" y="4812675"/>
        <a:ext cx="5503924" cy="12719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418F02-9DCF-4CA4-81B6-0178BE0AAF81}">
      <dsp:nvSpPr>
        <dsp:cNvPr id="0" name=""/>
        <dsp:cNvSpPr/>
      </dsp:nvSpPr>
      <dsp:spPr>
        <a:xfrm>
          <a:off x="0" y="663955"/>
          <a:ext cx="6588472" cy="5796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4031B6D-894E-4FC9-B37A-FE3A53C69636}">
      <dsp:nvSpPr>
        <dsp:cNvPr id="0" name=""/>
        <dsp:cNvSpPr/>
      </dsp:nvSpPr>
      <dsp:spPr>
        <a:xfrm>
          <a:off x="329423" y="45328"/>
          <a:ext cx="5689785" cy="95810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4320" tIns="0" rIns="174320" bIns="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>
              <a:latin typeface="Cambria Math" pitchFamily="18" charset="0"/>
              <a:ea typeface="Cambria Math" pitchFamily="18" charset="0"/>
            </a:rPr>
            <a:t>Осуществляется перенос обобщенного способа учебной деятельности на другие способы деятельности</a:t>
          </a:r>
          <a:endParaRPr lang="ru-RU" sz="2200" kern="1200" dirty="0">
            <a:latin typeface="Cambria Math" pitchFamily="18" charset="0"/>
            <a:ea typeface="Cambria Math" pitchFamily="18" charset="0"/>
          </a:endParaRPr>
        </a:p>
      </dsp:txBody>
      <dsp:txXfrm>
        <a:off x="376194" y="92099"/>
        <a:ext cx="5596243" cy="864565"/>
      </dsp:txXfrm>
    </dsp:sp>
    <dsp:sp modelId="{4D63720F-700A-4DFA-86C8-88CFBC61A0A8}">
      <dsp:nvSpPr>
        <dsp:cNvPr id="0" name=""/>
        <dsp:cNvSpPr/>
      </dsp:nvSpPr>
      <dsp:spPr>
        <a:xfrm>
          <a:off x="0" y="2221194"/>
          <a:ext cx="6588472" cy="5796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9538224-70BA-42E6-9524-65EFAFD34A4F}">
      <dsp:nvSpPr>
        <dsp:cNvPr id="0" name=""/>
        <dsp:cNvSpPr/>
      </dsp:nvSpPr>
      <dsp:spPr>
        <a:xfrm>
          <a:off x="329423" y="1367755"/>
          <a:ext cx="5659439" cy="119291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4320" tIns="0" rIns="174320" bIns="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Cambria Math" pitchFamily="18" charset="0"/>
              <a:ea typeface="Cambria Math" pitchFamily="18" charset="0"/>
            </a:rPr>
            <a:t>Обобщение способа учебной деятельности: на уроках в рамках отдельного предмета, в </a:t>
          </a:r>
          <a:r>
            <a:rPr lang="ru-RU" sz="2200" kern="1200" dirty="0" err="1" smtClean="0">
              <a:latin typeface="Cambria Math" pitchFamily="18" charset="0"/>
              <a:ea typeface="Cambria Math" pitchFamily="18" charset="0"/>
            </a:rPr>
            <a:t>межпредметных</a:t>
          </a:r>
          <a:r>
            <a:rPr lang="ru-RU" sz="2200" kern="1200" dirty="0" smtClean="0">
              <a:latin typeface="Cambria Math" pitchFamily="18" charset="0"/>
              <a:ea typeface="Cambria Math" pitchFamily="18" charset="0"/>
            </a:rPr>
            <a:t> связях </a:t>
          </a:r>
          <a:endParaRPr lang="ru-RU" sz="2200" kern="1200" dirty="0">
            <a:latin typeface="Cambria Math" pitchFamily="18" charset="0"/>
            <a:ea typeface="Cambria Math" pitchFamily="18" charset="0"/>
          </a:endParaRPr>
        </a:p>
      </dsp:txBody>
      <dsp:txXfrm>
        <a:off x="387657" y="1425989"/>
        <a:ext cx="5542971" cy="1076451"/>
      </dsp:txXfrm>
    </dsp:sp>
    <dsp:sp modelId="{548D4991-0741-48AF-A3A0-1AEAA91942E3}">
      <dsp:nvSpPr>
        <dsp:cNvPr id="0" name=""/>
        <dsp:cNvSpPr/>
      </dsp:nvSpPr>
      <dsp:spPr>
        <a:xfrm>
          <a:off x="0" y="3495545"/>
          <a:ext cx="6588472" cy="5796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654FC29-CCD5-4E38-BDB4-7B91178D28CC}">
      <dsp:nvSpPr>
        <dsp:cNvPr id="0" name=""/>
        <dsp:cNvSpPr/>
      </dsp:nvSpPr>
      <dsp:spPr>
        <a:xfrm>
          <a:off x="329423" y="2924994"/>
          <a:ext cx="5697118" cy="91003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4320" tIns="0" rIns="174320" bIns="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Cambria Math" pitchFamily="18" charset="0"/>
              <a:ea typeface="Cambria Math" pitchFamily="18" charset="0"/>
            </a:rPr>
            <a:t>В полном объеме осуществляют фронтальную работу, парную работу, групповую и межгрупповую работу</a:t>
          </a:r>
          <a:endParaRPr lang="ru-RU" sz="2200" kern="1200" dirty="0">
            <a:latin typeface="Cambria Math" pitchFamily="18" charset="0"/>
            <a:ea typeface="Cambria Math" pitchFamily="18" charset="0"/>
          </a:endParaRPr>
        </a:p>
      </dsp:txBody>
      <dsp:txXfrm>
        <a:off x="373847" y="2969418"/>
        <a:ext cx="5608270" cy="821182"/>
      </dsp:txXfrm>
    </dsp:sp>
    <dsp:sp modelId="{73C38633-9BC8-41D4-ACAF-ED81991DB450}">
      <dsp:nvSpPr>
        <dsp:cNvPr id="0" name=""/>
        <dsp:cNvSpPr/>
      </dsp:nvSpPr>
      <dsp:spPr>
        <a:xfrm>
          <a:off x="0" y="4692195"/>
          <a:ext cx="6588472" cy="5796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5F7B8AD-EDF2-495B-93A9-E63D91CE2053}">
      <dsp:nvSpPr>
        <dsp:cNvPr id="0" name=""/>
        <dsp:cNvSpPr/>
      </dsp:nvSpPr>
      <dsp:spPr>
        <a:xfrm>
          <a:off x="329423" y="4199345"/>
          <a:ext cx="5659439" cy="83233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4320" tIns="0" rIns="174320" bIns="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>
              <a:latin typeface="Cambria Math" pitchFamily="18" charset="0"/>
              <a:ea typeface="Cambria Math" pitchFamily="18" charset="0"/>
            </a:rPr>
            <a:t>Увеличение самостоятельности коллективного и индивидуального субъектов</a:t>
          </a:r>
          <a:endParaRPr lang="ru-RU" sz="2200" kern="1200" dirty="0">
            <a:latin typeface="Cambria Math" pitchFamily="18" charset="0"/>
            <a:ea typeface="Cambria Math" pitchFamily="18" charset="0"/>
          </a:endParaRPr>
        </a:p>
      </dsp:txBody>
      <dsp:txXfrm>
        <a:off x="370054" y="4239976"/>
        <a:ext cx="5578177" cy="751068"/>
      </dsp:txXfrm>
    </dsp:sp>
    <dsp:sp modelId="{AFCC62B9-02AD-4301-9B18-A0C4FEEC1CEC}">
      <dsp:nvSpPr>
        <dsp:cNvPr id="0" name=""/>
        <dsp:cNvSpPr/>
      </dsp:nvSpPr>
      <dsp:spPr>
        <a:xfrm>
          <a:off x="0" y="5954521"/>
          <a:ext cx="6588472" cy="5796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E6E1642-967B-4240-A042-8428266C6F8B}">
      <dsp:nvSpPr>
        <dsp:cNvPr id="0" name=""/>
        <dsp:cNvSpPr/>
      </dsp:nvSpPr>
      <dsp:spPr>
        <a:xfrm>
          <a:off x="329423" y="5395995"/>
          <a:ext cx="5659439" cy="89800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4320" tIns="0" rIns="174320" bIns="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Cambria Math" pitchFamily="18" charset="0"/>
              <a:ea typeface="Cambria Math" pitchFamily="18" charset="0"/>
            </a:rPr>
            <a:t>Формирование коллективно-распределительной формы субъекта учебной деятельности</a:t>
          </a:r>
          <a:endParaRPr lang="ru-RU" sz="2200" kern="1200" dirty="0">
            <a:latin typeface="Cambria Math" pitchFamily="18" charset="0"/>
            <a:ea typeface="Cambria Math" pitchFamily="18" charset="0"/>
          </a:endParaRPr>
        </a:p>
      </dsp:txBody>
      <dsp:txXfrm>
        <a:off x="373260" y="5439832"/>
        <a:ext cx="5571765" cy="8103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47864" y="1556792"/>
            <a:ext cx="5688632" cy="1440160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1182688" y="41513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4425E-3C96-4DDB-B2F3-8C794FBC0A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044308"/>
      </p:ext>
    </p:extLst>
  </p:cSld>
  <p:clrMapOvr>
    <a:masterClrMapping/>
  </p:clrMapOvr>
  <p:transition>
    <p:cover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1182688" y="41513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3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AD4B2-CBAA-417C-85F1-1D6B842D45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760170"/>
      </p:ext>
    </p:extLst>
  </p:cSld>
  <p:clrMapOvr>
    <a:masterClrMapping/>
  </p:clrMapOvr>
  <p:transition>
    <p:cover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D8896-4E14-45D6-B240-DE60F98FCD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132089"/>
      </p:ext>
    </p:extLst>
  </p:cSld>
  <p:clrMapOvr>
    <a:masterClrMapping/>
  </p:clrMapOvr>
  <p:transition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419872" y="292102"/>
            <a:ext cx="5544616" cy="104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2"/>
          <p:cNvSpPr>
            <a:spLocks noGrp="1"/>
          </p:cNvSpPr>
          <p:nvPr>
            <p:ph idx="1"/>
          </p:nvPr>
        </p:nvSpPr>
        <p:spPr>
          <a:xfrm>
            <a:off x="2051720" y="1556792"/>
            <a:ext cx="5976664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s://presentation-creation.ru/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292102"/>
            <a:ext cx="5544616" cy="104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51720" y="1556792"/>
            <a:ext cx="5976664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7"/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2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microsoft.com/office/2007/relationships/hdphoto" Target="../media/hdphoto2.wdp"/><Relationship Id="rId7" Type="http://schemas.openxmlformats.org/officeDocument/2006/relationships/diagramColors" Target="../diagrams/colors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7664" y="1340768"/>
            <a:ext cx="691276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>
                <a:solidFill>
                  <a:schemeClr val="bg2">
                    <a:lumMod val="25000"/>
                  </a:schemeClr>
                </a:solidFill>
                <a:latin typeface="Cambria Math" pitchFamily="18" charset="0"/>
                <a:ea typeface="Cambria Math" pitchFamily="18" charset="0"/>
              </a:rPr>
              <a:t>Как можно больше спрашивать, спрошенное- усваивать, тому, что усвоил, обучать  других - эти три правила дают возможность ученику  побеждать учителя.</a:t>
            </a:r>
          </a:p>
          <a:p>
            <a:pPr algn="ctr"/>
            <a:r>
              <a:rPr lang="ru-RU" altLang="ru-RU" sz="3200" b="1" i="1" dirty="0">
                <a:solidFill>
                  <a:schemeClr val="bg2">
                    <a:lumMod val="25000"/>
                  </a:schemeClr>
                </a:solidFill>
                <a:latin typeface="Cambria Math" pitchFamily="18" charset="0"/>
                <a:ea typeface="Cambria Math" pitchFamily="18" charset="0"/>
              </a:rPr>
              <a:t>                                 Я.А</a:t>
            </a:r>
            <a:r>
              <a:rPr lang="ru-RU" altLang="ru-RU" sz="3200" b="1" i="1" dirty="0" smtClean="0">
                <a:solidFill>
                  <a:schemeClr val="bg2">
                    <a:lumMod val="25000"/>
                  </a:schemeClr>
                </a:solidFill>
                <a:latin typeface="Cambria Math" pitchFamily="18" charset="0"/>
                <a:ea typeface="Cambria Math" pitchFamily="18" charset="0"/>
              </a:rPr>
              <a:t>. </a:t>
            </a:r>
            <a:r>
              <a:rPr lang="ru-RU" altLang="ru-RU" sz="3200" b="1" i="1" dirty="0" smtClean="0">
                <a:solidFill>
                  <a:schemeClr val="bg2">
                    <a:lumMod val="25000"/>
                  </a:schemeClr>
                </a:solidFill>
                <a:latin typeface="Cambria Math" pitchFamily="18" charset="0"/>
                <a:ea typeface="Cambria Math" pitchFamily="18" charset="0"/>
              </a:rPr>
              <a:t>Коменский</a:t>
            </a:r>
            <a:endParaRPr lang="ru-RU" altLang="ru-RU" sz="3200" b="1" i="1" dirty="0">
              <a:solidFill>
                <a:schemeClr val="bg2">
                  <a:lumMod val="25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algn="ctr"/>
            <a:endParaRPr lang="ru-RU" altLang="ru-RU" sz="3200" b="1" i="1" dirty="0" smtClean="0">
              <a:solidFill>
                <a:schemeClr val="bg2">
                  <a:lumMod val="25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algn="ctr"/>
            <a:endParaRPr lang="ru-RU" altLang="ru-RU" sz="3200" b="1" i="1" dirty="0">
              <a:solidFill>
                <a:schemeClr val="bg2">
                  <a:lumMod val="25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algn="r"/>
            <a:r>
              <a:rPr lang="ru-RU" altLang="ru-RU" sz="2400" dirty="0" smtClean="0">
                <a:solidFill>
                  <a:schemeClr val="bg2">
                    <a:lumMod val="25000"/>
                  </a:schemeClr>
                </a:solidFill>
                <a:latin typeface="Cambria Math" pitchFamily="18" charset="0"/>
                <a:ea typeface="Cambria Math" pitchFamily="18" charset="0"/>
              </a:rPr>
              <a:t>Разработала: Разумейко Д.А., </a:t>
            </a:r>
          </a:p>
          <a:p>
            <a:pPr algn="r"/>
            <a:r>
              <a:rPr lang="ru-RU" altLang="ru-RU" sz="2400" dirty="0" smtClean="0">
                <a:solidFill>
                  <a:schemeClr val="bg2">
                    <a:lumMod val="25000"/>
                  </a:schemeClr>
                </a:solidFill>
                <a:latin typeface="Cambria Math" pitchFamily="18" charset="0"/>
                <a:ea typeface="Cambria Math" pitchFamily="18" charset="0"/>
              </a:rPr>
              <a:t>преподаватель педагогики</a:t>
            </a:r>
          </a:p>
        </p:txBody>
      </p:sp>
    </p:spTree>
    <p:extLst>
      <p:ext uri="{BB962C8B-B14F-4D97-AF65-F5344CB8AC3E}">
        <p14:creationId xmlns:p14="http://schemas.microsoft.com/office/powerpoint/2010/main" val="101541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https://kcsonkalachinsk.ru/wp-content/uploads/2019/07/25740923-768x67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https://kcsonkalachinsk.ru/wp-content/uploads/2019/07/25740923-768x672.jpg"/>
          <p:cNvSpPr>
            <a:spLocks noChangeAspect="1" noChangeArrowheads="1"/>
          </p:cNvSpPr>
          <p:nvPr/>
        </p:nvSpPr>
        <p:spPr bwMode="auto">
          <a:xfrm>
            <a:off x="155575" y="-2933700"/>
            <a:ext cx="6991350" cy="612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55575" y="5693507"/>
            <a:ext cx="225618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4 класс</a:t>
            </a:r>
            <a:endParaRPr lang="ru-RU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" name="AutoShape 2" descr="https://fsd.multiurok.ru/viewImage.php?image=http://detsad-kitty.ru/uploads/posts/2014-08/1408960950_13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https://catherineasquithgallery.com/uploads/posts/2021-03/1614587679_19-p-malchik-na-belom-fone-kartinka-2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6" r="32915"/>
          <a:stretch/>
        </p:blipFill>
        <p:spPr bwMode="auto">
          <a:xfrm>
            <a:off x="155575" y="312738"/>
            <a:ext cx="2399952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159516390"/>
              </p:ext>
            </p:extLst>
          </p:nvPr>
        </p:nvGraphicFramePr>
        <p:xfrm>
          <a:off x="2555527" y="128587"/>
          <a:ext cx="6588473" cy="6579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7070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9872" y="188639"/>
            <a:ext cx="52920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solidFill>
                  <a:schemeClr val="bg2">
                    <a:lumMod val="25000"/>
                  </a:schemeClr>
                </a:solidFill>
                <a:latin typeface="Cambria Math" pitchFamily="18" charset="0"/>
                <a:ea typeface="Cambria Math" pitchFamily="18" charset="0"/>
              </a:rPr>
              <a:t>Формы организации познавательной деятельности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66007" y="3141997"/>
            <a:ext cx="2520280" cy="9135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altLang="ru-RU" sz="2800" dirty="0" smtClean="0">
                <a:solidFill>
                  <a:schemeClr val="bg2">
                    <a:lumMod val="25000"/>
                  </a:schemeClr>
                </a:solidFill>
                <a:latin typeface="Cambria Math" pitchFamily="18" charset="0"/>
                <a:ea typeface="Cambria Math" pitchFamily="18" charset="0"/>
              </a:rPr>
              <a:t>Коллективная форма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835" y="233030"/>
            <a:ext cx="33843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ru-RU" sz="2800" dirty="0">
                <a:solidFill>
                  <a:srgbClr val="C6E7FC">
                    <a:lumMod val="25000"/>
                  </a:srgbClr>
                </a:solidFill>
                <a:latin typeface="Cambria Math" pitchFamily="18" charset="0"/>
                <a:ea typeface="Cambria Math" pitchFamily="18" charset="0"/>
              </a:rPr>
              <a:t>Индивидуальная форма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835" y="1187137"/>
            <a:ext cx="31221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ru-RU" sz="2800" dirty="0">
                <a:solidFill>
                  <a:srgbClr val="C6E7FC">
                    <a:lumMod val="25000"/>
                  </a:srgbClr>
                </a:solidFill>
                <a:latin typeface="Cambria Math" pitchFamily="18" charset="0"/>
                <a:ea typeface="Cambria Math" pitchFamily="18" charset="0"/>
              </a:rPr>
              <a:t>Фронтальная форма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22025" y="2117365"/>
            <a:ext cx="28083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ru-RU" sz="2800" dirty="0">
                <a:solidFill>
                  <a:srgbClr val="C6E7FC">
                    <a:lumMod val="25000"/>
                  </a:srgbClr>
                </a:solidFill>
                <a:latin typeface="Cambria Math" pitchFamily="18" charset="0"/>
                <a:ea typeface="Cambria Math" pitchFamily="18" charset="0"/>
              </a:rPr>
              <a:t>Групповая форма</a:t>
            </a:r>
          </a:p>
        </p:txBody>
      </p:sp>
      <p:pic>
        <p:nvPicPr>
          <p:cNvPr id="1026" name="Picture 2" descr="https://dostupnaya-strana.ru/userfiles/image/%D0%BF%D1%81%D0%B8%D1%85%D0%BE%D0%BB%D0%BE%D0%B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788" y="1412776"/>
            <a:ext cx="3222544" cy="214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torage.myseldon.com/news_pict_1E/1E5384996D40DCA73DC12BB91B17506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287" y="1088711"/>
            <a:ext cx="2923082" cy="195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6" descr="https://rusrek.com/upload/iblock/f6a/f6ab49ef33c6cf2d7272b011e13cce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https://rusrek.com/upload/iblock/f6a/f6ab49ef33c6cf2d7272b011e13cce0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https://rusrek.com/upload/iblock/f6a/f6ab49ef33c6cf2d7272b011e13cce02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2" descr="https://rusrek.com/upload/iblock/f6a/f6ab49ef33c6cf2d7272b011e13cce02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 descr="https://fsd.multiurok.ru/html/2019/01/22/s_5c4753c99f8ba/1061417_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789040"/>
            <a:ext cx="3816424" cy="28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thumbs.dreamstime.com/b/%D1%83%D1%87%D0%B8%D1%82%D0%B5-%D1%8C-%D1%81-%D0%B7%D1%80%D0%B0%D1%87%D0%BA%D0%B0%D0%BC%D0%B8-%D0%BD%D0%B0-%D1%83%D1%80%D0%BE%D0%BA%D0%B5-8651490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8" t="9024" b="10685"/>
          <a:stretch/>
        </p:blipFill>
        <p:spPr bwMode="auto">
          <a:xfrm>
            <a:off x="233215" y="4120334"/>
            <a:ext cx="3880412" cy="2508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32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altLang="ru-RU" sz="3200" b="1" dirty="0" smtClean="0"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Индивидуальная  форма организации учебной деятельности</a:t>
            </a:r>
          </a:p>
        </p:txBody>
      </p:sp>
      <p:sp>
        <p:nvSpPr>
          <p:cNvPr id="72711" name="Rectangle 7"/>
          <p:cNvSpPr>
            <a:spLocks noGrp="1" noChangeArrowheads="1"/>
          </p:cNvSpPr>
          <p:nvPr>
            <p:ph sz="quarter" idx="1"/>
          </p:nvPr>
        </p:nvSpPr>
        <p:spPr>
          <a:xfrm>
            <a:off x="323529" y="1556792"/>
            <a:ext cx="3672408" cy="2082800"/>
          </a:xfrm>
          <a:solidFill>
            <a:schemeClr val="bg2"/>
          </a:solidFill>
        </p:spPr>
        <p:txBody>
          <a:bodyPr/>
          <a:lstStyle/>
          <a:p>
            <a:pPr marL="0" indent="0" algn="just" eaLnBrk="1" hangingPunct="1">
              <a:buNone/>
            </a:pPr>
            <a:r>
              <a:rPr lang="ru-RU" altLang="ru-RU" sz="24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Условие: </a:t>
            </a:r>
            <a:r>
              <a:rPr lang="ru-RU" altLang="ru-RU" sz="24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содержание учебного материала вполне доступно для самостоятельного изучения школьником.</a:t>
            </a:r>
          </a:p>
        </p:txBody>
      </p:sp>
      <p:sp>
        <p:nvSpPr>
          <p:cNvPr id="72712" name="Rectangle 8"/>
          <p:cNvSpPr>
            <a:spLocks noGrp="1" noChangeArrowheads="1"/>
          </p:cNvSpPr>
          <p:nvPr>
            <p:ph sz="quarter" idx="2"/>
          </p:nvPr>
        </p:nvSpPr>
        <p:spPr>
          <a:xfrm>
            <a:off x="4572000" y="1556792"/>
            <a:ext cx="4311526" cy="1981200"/>
          </a:xfrm>
          <a:solidFill>
            <a:schemeClr val="bg2"/>
          </a:solidFill>
        </p:spPr>
        <p:txBody>
          <a:bodyPr/>
          <a:lstStyle/>
          <a:p>
            <a:pPr marL="0" indent="0" algn="just" eaLnBrk="1" hangingPunct="1">
              <a:buNone/>
            </a:pPr>
            <a:r>
              <a:rPr lang="ru-RU" altLang="ru-RU" sz="24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Познавательная задача выступает перед классом как общая и решается индивидуально каждым учеником самостоятельно.</a:t>
            </a:r>
          </a:p>
        </p:txBody>
      </p:sp>
      <p:sp>
        <p:nvSpPr>
          <p:cNvPr id="72713" name="Rectangle 9"/>
          <p:cNvSpPr>
            <a:spLocks noGrp="1" noChangeArrowheads="1"/>
          </p:cNvSpPr>
          <p:nvPr>
            <p:ph sz="quarter" idx="3"/>
          </p:nvPr>
        </p:nvSpPr>
        <p:spPr>
          <a:xfrm>
            <a:off x="323528" y="4077072"/>
            <a:ext cx="3672408" cy="1981200"/>
          </a:xfrm>
          <a:solidFill>
            <a:schemeClr val="bg2"/>
          </a:solidFill>
        </p:spPr>
        <p:txBody>
          <a:bodyPr/>
          <a:lstStyle/>
          <a:p>
            <a:pPr marL="0" indent="0" algn="just" eaLnBrk="1" hangingPunct="1">
              <a:buNone/>
            </a:pPr>
            <a:r>
              <a:rPr lang="ru-RU" altLang="ru-RU" sz="24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Ценность: </a:t>
            </a:r>
            <a:r>
              <a:rPr lang="ru-RU" altLang="ru-RU" sz="24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хорошо учитывает особенности каждого ученика сообразно его подготовке.</a:t>
            </a:r>
          </a:p>
        </p:txBody>
      </p:sp>
      <p:sp>
        <p:nvSpPr>
          <p:cNvPr id="72714" name="Rectangle 10"/>
          <p:cNvSpPr>
            <a:spLocks noGrp="1" noChangeArrowheads="1"/>
          </p:cNvSpPr>
          <p:nvPr>
            <p:ph sz="quarter" idx="4"/>
          </p:nvPr>
        </p:nvSpPr>
        <p:spPr>
          <a:xfrm>
            <a:off x="4499993" y="4005262"/>
            <a:ext cx="4320480" cy="2304057"/>
          </a:xfrm>
          <a:solidFill>
            <a:schemeClr val="bg2"/>
          </a:solidFill>
        </p:spPr>
        <p:txBody>
          <a:bodyPr>
            <a:noAutofit/>
          </a:bodyPr>
          <a:lstStyle/>
          <a:p>
            <a:pPr marL="0" indent="0" algn="just" eaLnBrk="1" hangingPunct="1">
              <a:buNone/>
            </a:pPr>
            <a:r>
              <a:rPr lang="ru-RU" altLang="ru-RU" sz="24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Успешность при правильном подборе дифференцированных заданий и систематическом контроле учителя за их выполнением.</a:t>
            </a:r>
          </a:p>
        </p:txBody>
      </p:sp>
    </p:spTree>
    <p:extLst>
      <p:ext uri="{BB962C8B-B14F-4D97-AF65-F5344CB8AC3E}">
        <p14:creationId xmlns:p14="http://schemas.microsoft.com/office/powerpoint/2010/main" val="2958351288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2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2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72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72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323528" y="1484784"/>
            <a:ext cx="4680519" cy="4968552"/>
          </a:xfrm>
        </p:spPr>
        <p:txBody>
          <a:bodyPr>
            <a:noAutofit/>
          </a:bodyPr>
          <a:lstStyle/>
          <a:p>
            <a:pPr marL="0" indent="0" algn="ctr" eaLnBrk="1" hangingPunct="1">
              <a:buNone/>
            </a:pPr>
            <a:r>
              <a:rPr lang="ru-RU" altLang="ru-RU" sz="28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Достоинства:</a:t>
            </a:r>
          </a:p>
          <a:p>
            <a:pPr marL="0" indent="0" algn="just" eaLnBrk="1" hangingPunct="1">
              <a:buNone/>
            </a:pPr>
            <a:r>
              <a:rPr lang="ru-RU" altLang="ru-RU" sz="28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1. Учит индивидуальному  труду (большие возможности для самостоятельной работы), способствует воспитанию самостоятельности учащихся;</a:t>
            </a:r>
          </a:p>
          <a:p>
            <a:pPr marL="0" indent="0" algn="just">
              <a:buNone/>
            </a:pPr>
            <a:r>
              <a:rPr lang="ru-RU" altLang="ru-RU" sz="28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2. Способствует </a:t>
            </a:r>
            <a:r>
              <a:rPr lang="ru-RU" altLang="ru-RU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более сознательному и прочному усвоению </a:t>
            </a:r>
            <a:r>
              <a:rPr lang="ru-RU" altLang="ru-RU" sz="28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ЗУН</a:t>
            </a:r>
            <a:endParaRPr lang="ru-RU" altLang="ru-RU" sz="28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5782" name="Rectangle 6"/>
          <p:cNvSpPr>
            <a:spLocks noGrp="1" noChangeArrowheads="1"/>
          </p:cNvSpPr>
          <p:nvPr>
            <p:ph sz="half" idx="3"/>
          </p:nvPr>
        </p:nvSpPr>
        <p:spPr>
          <a:xfrm>
            <a:off x="5364088" y="1988840"/>
            <a:ext cx="3446463" cy="4114800"/>
          </a:xfrm>
        </p:spPr>
        <p:txBody>
          <a:bodyPr>
            <a:noAutofit/>
          </a:bodyPr>
          <a:lstStyle/>
          <a:p>
            <a:pPr marL="0" indent="0" algn="ctr" eaLnBrk="1" hangingPunct="1">
              <a:buNone/>
            </a:pPr>
            <a:r>
              <a:rPr lang="ru-RU" altLang="ru-RU" sz="28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Ограничения: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ru-RU" altLang="ru-RU" sz="2800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1.</a:t>
            </a:r>
            <a:r>
              <a:rPr lang="ru-RU" altLang="ru-RU" sz="28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Требует</a:t>
            </a:r>
            <a:r>
              <a:rPr lang="ru-RU" altLang="ru-RU" sz="2800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длительного времени и усилий учителя.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ru-RU" altLang="ru-RU" sz="28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2.Не способствует</a:t>
            </a:r>
            <a:r>
              <a:rPr lang="ru-RU" altLang="ru-RU" sz="2800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развитию коллективизма в обучении.</a:t>
            </a:r>
          </a:p>
          <a:p>
            <a:pPr marL="533400" indent="-533400" eaLnBrk="1" hangingPunct="1">
              <a:buFont typeface="Wingdings" pitchFamily="2" charset="2"/>
              <a:buNone/>
            </a:pPr>
            <a:endParaRPr lang="ru-RU" altLang="ru-RU" sz="2800" dirty="0" smtClean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533400" indent="-533400" eaLnBrk="1" hangingPunct="1">
              <a:buFont typeface="Wingdings" pitchFamily="2" charset="2"/>
              <a:buAutoNum type="arabicPeriod"/>
            </a:pPr>
            <a:endParaRPr lang="ru-RU" altLang="ru-RU" sz="2800" dirty="0" smtClean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332656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ИНДИВИДУАЛЬНАЯ  ФОРМА ОРГАНИЗАЦИИ УЧЕБНОЙ ДЕЯТЕЛЬНОСТИ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2907404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50"/>
                            </p:stCondLst>
                            <p:childTnLst>
                              <p:par>
                                <p:cTn id="25" presetID="3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31" presetID="3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6650"/>
                            </p:stCondLst>
                            <p:childTnLst>
                              <p:par>
                                <p:cTn id="37" presetID="3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395537" y="31750"/>
            <a:ext cx="8748464" cy="1462088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3200" b="1" dirty="0" smtClean="0"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</a:rPr>
              <a:t>Фронтальная форма </a:t>
            </a:r>
            <a:br>
              <a:rPr lang="ru-RU" altLang="ru-RU" sz="3200" b="1" dirty="0" smtClean="0"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</a:rPr>
            </a:br>
            <a:r>
              <a:rPr lang="ru-RU" altLang="ru-RU" sz="2400" dirty="0" smtClean="0"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</a:rPr>
              <a:t>предполагает одновременное выполнение общих заданий всеми учениками класса</a:t>
            </a:r>
          </a:p>
        </p:txBody>
      </p:sp>
      <p:sp>
        <p:nvSpPr>
          <p:cNvPr id="77829" name="Rectangle 5"/>
          <p:cNvSpPr>
            <a:spLocks noGrp="1" noChangeArrowheads="1"/>
          </p:cNvSpPr>
          <p:nvPr>
            <p:ph sz="quarter" idx="4294967295"/>
          </p:nvPr>
        </p:nvSpPr>
        <p:spPr>
          <a:xfrm>
            <a:off x="728886" y="5877272"/>
            <a:ext cx="8388424" cy="1123255"/>
          </a:xfrm>
        </p:spPr>
        <p:txBody>
          <a:bodyPr>
            <a:normAutofit/>
          </a:bodyPr>
          <a:lstStyle/>
          <a:p>
            <a:pPr marL="0" indent="0" algn="ctr" eaLnBrk="1" hangingPunct="1">
              <a:buNone/>
            </a:pPr>
            <a:r>
              <a:rPr lang="ru-RU" altLang="ru-RU" sz="2400" dirty="0" smtClean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</a:rPr>
              <a:t>Общая цель  работы достигается за счёт индивидуальных усилий каждого ученика</a:t>
            </a: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5089748" y="1916832"/>
            <a:ext cx="3888432" cy="361744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altLang="ru-RU" sz="24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Недостатки</a:t>
            </a:r>
          </a:p>
          <a:p>
            <a:pPr marL="0" indent="0" algn="ctr">
              <a:buFont typeface="Wingdings" pitchFamily="2" charset="2"/>
              <a:buNone/>
            </a:pPr>
            <a:r>
              <a:rPr lang="ru-RU" altLang="ru-RU" sz="2400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Резко ограничивается возможность осуществления общественно полезной деятельности уч-ся в процессе их обучения ибо учитель обучает всех.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88516" y="1412776"/>
            <a:ext cx="4455492" cy="42862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ru-RU" altLang="ru-RU" sz="24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Условия эффективности:</a:t>
            </a:r>
          </a:p>
          <a:p>
            <a:pPr marL="0" indent="0" algn="just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1. Заранее проектировать, а затем создавать на уроке учебные ситуации, отвечающие триединой цели урока.</a:t>
            </a:r>
          </a:p>
          <a:p>
            <a:pPr marL="0" indent="0" algn="just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2.Активное интересное объяснение учителя.</a:t>
            </a:r>
          </a:p>
          <a:p>
            <a:pPr marL="0" indent="0" algn="just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3.Продумана общая оценка результатов.</a:t>
            </a:r>
          </a:p>
          <a:p>
            <a:pPr marL="0" indent="0" algn="just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4.Умение учителя держать в поле зрения всех уч-ся класса, обеспечивать активную работу  каждого из них.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altLang="ru-RU" sz="2400" dirty="0" smtClean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  <a:p>
            <a:pPr algn="ctr">
              <a:lnSpc>
                <a:spcPct val="80000"/>
              </a:lnSpc>
            </a:pPr>
            <a:endParaRPr lang="ru-RU" altLang="ru-RU" sz="2400" dirty="0" smtClean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73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7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/>
      <p:bldP spid="7" grpId="0" build="p"/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88640"/>
            <a:ext cx="7920880" cy="1048666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2400" b="1" dirty="0" smtClean="0"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</a:rPr>
              <a:t>ГРУППОВАЯ ФОРМА</a:t>
            </a:r>
            <a:br>
              <a:rPr lang="ru-RU" altLang="ru-RU" sz="2400" b="1" dirty="0" smtClean="0"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</a:rPr>
            </a:br>
            <a:r>
              <a:rPr lang="ru-RU" altLang="ru-RU" sz="2400" dirty="0" smtClean="0"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</a:rPr>
              <a:t>единая познавательная задача ставится  перед группой учеников</a:t>
            </a:r>
          </a:p>
        </p:txBody>
      </p:sp>
      <p:sp>
        <p:nvSpPr>
          <p:cNvPr id="18435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359024" y="1268760"/>
            <a:ext cx="8605464" cy="3888432"/>
          </a:xfrm>
        </p:spPr>
        <p:txBody>
          <a:bodyPr>
            <a:noAutofit/>
          </a:bodyPr>
          <a:lstStyle/>
          <a:p>
            <a:pPr marL="0" indent="0" algn="ctr" eaLnBrk="1" hangingPunct="1">
              <a:spcBef>
                <a:spcPts val="0"/>
              </a:spcBef>
              <a:buNone/>
            </a:pPr>
            <a:r>
              <a:rPr lang="ru-RU" altLang="ru-RU" sz="2200" dirty="0" smtClean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</a:rPr>
              <a:t>Составляющие:</a:t>
            </a:r>
          </a:p>
          <a:p>
            <a:pPr marL="0" indent="0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ru-RU" altLang="ru-RU" sz="2200" dirty="0" smtClean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</a:rPr>
              <a:t>1. Предварительная подготовка учащихся.</a:t>
            </a:r>
          </a:p>
          <a:p>
            <a:pPr marL="0" indent="0" algn="just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ru-RU" altLang="ru-RU" sz="2200" dirty="0" smtClean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</a:rPr>
              <a:t>2. Обсуждение и составление плана выполнения учебного задания, определение способов его  решения, распределения обязанностей.</a:t>
            </a:r>
          </a:p>
          <a:p>
            <a:pPr algn="just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ru-RU" altLang="ru-RU" sz="2200" dirty="0" smtClean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</a:rPr>
              <a:t>3. Работа по выполнению задания.</a:t>
            </a:r>
          </a:p>
          <a:p>
            <a:pPr marL="0" indent="0" algn="just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ru-RU" altLang="ru-RU" sz="2200" dirty="0" smtClean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</a:rPr>
              <a:t>4. Наблюдения учителя, корректировка работы группы.</a:t>
            </a:r>
          </a:p>
          <a:p>
            <a:pPr marL="0" indent="0" algn="just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ru-RU" altLang="ru-RU" sz="2200" dirty="0" smtClean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</a:rPr>
              <a:t>5. Взаимная проверка и контроль за выполнением задания.</a:t>
            </a:r>
          </a:p>
          <a:p>
            <a:pPr marL="0" indent="0" algn="just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ru-RU" altLang="ru-RU" sz="2200" dirty="0" smtClean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</a:rPr>
              <a:t>6. Сообщение учащимся о полученных результатах, дискуссия, дополнения и исправления.</a:t>
            </a:r>
          </a:p>
          <a:p>
            <a:pPr marL="0" indent="0" algn="just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ru-RU" altLang="ru-RU" sz="2200" dirty="0" smtClean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</a:rPr>
              <a:t>7. Индивидуальная оценка работы группы и класса в целом.</a:t>
            </a:r>
          </a:p>
        </p:txBody>
      </p:sp>
      <p:sp>
        <p:nvSpPr>
          <p:cNvPr id="18436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323528" y="5013176"/>
            <a:ext cx="8558956" cy="1724744"/>
          </a:xfrm>
        </p:spPr>
        <p:txBody>
          <a:bodyPr>
            <a:noAutofit/>
          </a:bodyPr>
          <a:lstStyle/>
          <a:p>
            <a:pPr marL="0" indent="0" algn="ctr" eaLnBrk="1" hangingPunct="1">
              <a:buNone/>
            </a:pPr>
            <a:r>
              <a:rPr lang="ru-RU" altLang="ru-RU" sz="2400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Плюсы: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ru-RU" altLang="ru-RU" sz="2400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Ученик ставится в положение учителя.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ru-RU" altLang="ru-RU" sz="2400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Такая форма порождает ответственность, внимательность, формирует интерес к работе товарища.</a:t>
            </a:r>
          </a:p>
        </p:txBody>
      </p:sp>
    </p:spTree>
    <p:extLst>
      <p:ext uri="{BB962C8B-B14F-4D97-AF65-F5344CB8AC3E}">
        <p14:creationId xmlns:p14="http://schemas.microsoft.com/office/powerpoint/2010/main" val="227787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11760" y="39470"/>
            <a:ext cx="67322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Cambria Math" pitchFamily="18" charset="0"/>
                <a:ea typeface="Cambria Math" pitchFamily="18" charset="0"/>
              </a:rPr>
              <a:t>Методические рекомендации организации групповой работы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873444"/>
            <a:ext cx="864096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200" b="1" dirty="0" smtClean="0">
                <a:latin typeface="Cambria Math" pitchFamily="18" charset="0"/>
                <a:ea typeface="Cambria Math" pitchFamily="18" charset="0"/>
              </a:rPr>
              <a:t>1-й </a:t>
            </a:r>
            <a:r>
              <a:rPr lang="ru-RU" sz="2200" b="1" dirty="0">
                <a:latin typeface="Cambria Math" pitchFamily="18" charset="0"/>
                <a:ea typeface="Cambria Math" pitchFamily="18" charset="0"/>
              </a:rPr>
              <a:t>этап. Планирование групповой работы на уроке.</a:t>
            </a:r>
          </a:p>
          <a:p>
            <a:pPr lvl="0" algn="just"/>
            <a:r>
              <a:rPr lang="ru-RU" sz="2200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Место </a:t>
            </a:r>
            <a:r>
              <a:rPr lang="ru-RU" sz="2200" i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и задачи групповой работы па </a:t>
            </a:r>
            <a:r>
              <a:rPr lang="ru-RU" sz="2200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уроке </a:t>
            </a:r>
            <a:r>
              <a:rPr lang="ru-RU" sz="2200" i="1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ru-RU" sz="2200" dirty="0" smtClean="0">
                <a:latin typeface="Cambria Math" pitchFamily="18" charset="0"/>
                <a:ea typeface="Cambria Math" pitchFamily="18" charset="0"/>
              </a:rPr>
              <a:t>задача </a:t>
            </a:r>
            <a:r>
              <a:rPr lang="ru-RU" sz="2200" dirty="0">
                <a:latin typeface="Cambria Math" pitchFamily="18" charset="0"/>
                <a:ea typeface="Cambria Math" pitchFamily="18" charset="0"/>
              </a:rPr>
              <a:t>не может быть решена </a:t>
            </a:r>
            <a:r>
              <a:rPr lang="ru-RU" sz="2200" dirty="0" smtClean="0">
                <a:latin typeface="Cambria Math" pitchFamily="18" charset="0"/>
                <a:ea typeface="Cambria Math" pitchFamily="18" charset="0"/>
              </a:rPr>
              <a:t>индивидуально;</a:t>
            </a:r>
            <a:r>
              <a:rPr lang="ru-RU" sz="22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200" dirty="0" smtClean="0">
                <a:latin typeface="Cambria Math" pitchFamily="18" charset="0"/>
                <a:ea typeface="Cambria Math" pitchFamily="18" charset="0"/>
              </a:rPr>
              <a:t>совместное </a:t>
            </a:r>
            <a:r>
              <a:rPr lang="ru-RU" sz="2200" dirty="0">
                <a:latin typeface="Cambria Math" pitchFamily="18" charset="0"/>
                <a:ea typeface="Cambria Math" pitchFamily="18" charset="0"/>
              </a:rPr>
              <a:t>обсуждение значительно ускоряет процесс по­иска решения;</a:t>
            </a:r>
            <a:endParaRPr lang="ru-RU" sz="2200" b="1" dirty="0">
              <a:latin typeface="Cambria Math" pitchFamily="18" charset="0"/>
              <a:ea typeface="Cambria Math" pitchFamily="18" charset="0"/>
            </a:endParaRPr>
          </a:p>
          <a:p>
            <a:pPr lvl="0" algn="just"/>
            <a:r>
              <a:rPr lang="ru-RU" sz="2200" dirty="0">
                <a:latin typeface="Cambria Math" pitchFamily="18" charset="0"/>
                <a:ea typeface="Cambria Math" pitchFamily="18" charset="0"/>
              </a:rPr>
              <a:t>специфика задания такова, что требует распределения операций (которые нужно выполнить для получения результа­та) между членами </a:t>
            </a:r>
            <a:r>
              <a:rPr lang="ru-RU" sz="2200" dirty="0" smtClean="0">
                <a:latin typeface="Cambria Math" pitchFamily="18" charset="0"/>
                <a:ea typeface="Cambria Math" pitchFamily="18" charset="0"/>
              </a:rPr>
              <a:t>группы).</a:t>
            </a:r>
          </a:p>
          <a:p>
            <a:pPr lvl="0" algn="just"/>
            <a:r>
              <a:rPr lang="ru-RU" sz="2200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Состав групп и место их расположения.</a:t>
            </a:r>
            <a:endParaRPr lang="ru-RU" sz="2200" b="1" i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  <a:p>
            <a:pPr algn="just"/>
            <a:r>
              <a:rPr lang="ru-RU" sz="2200" dirty="0" smtClean="0">
                <a:latin typeface="Cambria Math" pitchFamily="18" charset="0"/>
                <a:ea typeface="Cambria Math" pitchFamily="18" charset="0"/>
              </a:rPr>
              <a:t>Желательно</a:t>
            </a:r>
            <a:r>
              <a:rPr lang="ru-RU" sz="2200" dirty="0">
                <a:latin typeface="Cambria Math" pitchFamily="18" charset="0"/>
                <a:ea typeface="Cambria Math" pitchFamily="18" charset="0"/>
              </a:rPr>
              <a:t>, чтобы смена форм работы сопровождалась сменой партнеров по обсуждению и места расположения учащихся в классе, в том числе сдвига­нием парт, перестановкой стульев.</a:t>
            </a:r>
            <a:endParaRPr lang="ru-RU" sz="2200" b="1" dirty="0">
              <a:latin typeface="Cambria Math" pitchFamily="18" charset="0"/>
              <a:ea typeface="Cambria Math" pitchFamily="18" charset="0"/>
            </a:endParaRPr>
          </a:p>
          <a:p>
            <a:pPr algn="just"/>
            <a:r>
              <a:rPr lang="ru-RU" sz="2200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Продолжительность работы групп</a:t>
            </a:r>
            <a:r>
              <a:rPr lang="ru-RU" sz="22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.</a:t>
            </a:r>
            <a:r>
              <a:rPr lang="ru-RU" sz="22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>
                <a:latin typeface="Cambria Math" pitchFamily="18" charset="0"/>
                <a:ea typeface="Cambria Math" pitchFamily="18" charset="0"/>
              </a:rPr>
              <a:t>Групповая работа обычно является кульминационным мо­ментом урока, требующим от ребенка умственного и эмоцио­нального напряжения, поэтому продолжительность ее должна быть небольшой. Временные рамки лучше задавать более сжа­тыми, при необходимости продлевая время. 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Оптимальное </a:t>
            </a:r>
            <a:r>
              <a:rPr lang="ru-RU" sz="2000" dirty="0">
                <a:latin typeface="Cambria Math" pitchFamily="18" charset="0"/>
                <a:ea typeface="Cambria Math" pitchFamily="18" charset="0"/>
              </a:rPr>
              <a:t>время работы малых групп </a:t>
            </a:r>
            <a:r>
              <a:rPr lang="ru-RU" sz="2000" b="1" dirty="0">
                <a:latin typeface="Cambria Math" pitchFamily="18" charset="0"/>
                <a:ea typeface="Cambria Math" pitchFamily="18" charset="0"/>
              </a:rPr>
              <a:t>в начальной школе 5—7 мин, полный цикл: груп­повое обсуждение, межгрупповой диалог и рефлексия совмест­ной работы — 15—20 мин</a:t>
            </a:r>
            <a:r>
              <a:rPr lang="ru-RU" sz="2000" b="1" dirty="0" smtClean="0">
                <a:latin typeface="Cambria Math" pitchFamily="18" charset="0"/>
                <a:ea typeface="Cambria Math" pitchFamily="18" charset="0"/>
              </a:rPr>
              <a:t>.</a:t>
            </a:r>
            <a:endParaRPr lang="ru-RU" sz="2000" b="1" dirty="0"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57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3958" y="12998"/>
            <a:ext cx="8424936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Возможные варианты решения.</a:t>
            </a:r>
            <a:endParaRPr lang="ru-RU" sz="2000" b="1" i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  <a:p>
            <a:pPr algn="just"/>
            <a:r>
              <a:rPr lang="ru-RU" sz="2000" dirty="0">
                <a:latin typeface="Cambria Math" pitchFamily="18" charset="0"/>
                <a:ea typeface="Cambria Math" pitchFamily="18" charset="0"/>
              </a:rPr>
              <a:t>Учитель продумывает варианты решения, которые могут быть предложены детьми, учитывает возможные переносы преж­них способов действий и составляет свои вопросы детям в по­добной ситуации. 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В </a:t>
            </a:r>
            <a:r>
              <a:rPr lang="ru-RU" sz="2000" dirty="0">
                <a:latin typeface="Cambria Math" pitchFamily="18" charset="0"/>
                <a:ea typeface="Cambria Math" pitchFamily="18" charset="0"/>
              </a:rPr>
              <a:t>этом случае наиболее эффективным оказыва­ется такой способ организации работы: учитель спрашивает: «Как рассуждала группа?» — и предлагает учащимся задать группе вопросы «на понимание».</a:t>
            </a:r>
            <a:endParaRPr lang="ru-RU" sz="2000" b="1" dirty="0">
              <a:latin typeface="Cambria Math" pitchFamily="18" charset="0"/>
              <a:ea typeface="Cambria Math" pitchFamily="18" charset="0"/>
            </a:endParaRPr>
          </a:p>
          <a:p>
            <a:pPr lvl="0" algn="just"/>
            <a:r>
              <a:rPr lang="ru-RU" sz="2000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Способы фиксации результатов совместной ра­боты.</a:t>
            </a:r>
            <a:endParaRPr lang="ru-RU" sz="2000" b="1" i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  <a:p>
            <a:pPr algn="just"/>
            <a:r>
              <a:rPr lang="ru-RU" sz="2000" dirty="0">
                <a:latin typeface="Cambria Math" pitchFamily="18" charset="0"/>
                <a:ea typeface="Cambria Math" pitchFamily="18" charset="0"/>
              </a:rPr>
              <a:t>Группы должны получить от учителя ясные ориентиры: какого рода результат ожидается от их обсуждения и в какой форме он должен быть отражен. </a:t>
            </a:r>
            <a:endParaRPr lang="ru-RU" sz="2000" dirty="0" smtClean="0">
              <a:latin typeface="Cambria Math" pitchFamily="18" charset="0"/>
              <a:ea typeface="Cambria Math" pitchFamily="18" charset="0"/>
            </a:endParaRPr>
          </a:p>
          <a:p>
            <a:pPr algn="just"/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Результат </a:t>
            </a:r>
            <a:r>
              <a:rPr lang="ru-RU" sz="2000" dirty="0">
                <a:latin typeface="Cambria Math" pitchFamily="18" charset="0"/>
                <a:ea typeface="Cambria Math" pitchFamily="18" charset="0"/>
              </a:rPr>
              <a:t>совместной работы может быть зафиксирован в виде модели (схемы, рисунка), ал­горитма действий, словесной формулировки. </a:t>
            </a:r>
            <a:endParaRPr lang="ru-RU" sz="2000" dirty="0" smtClean="0">
              <a:latin typeface="Cambria Math" pitchFamily="18" charset="0"/>
              <a:ea typeface="Cambria Math" pitchFamily="18" charset="0"/>
            </a:endParaRPr>
          </a:p>
          <a:p>
            <a:pPr algn="just"/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В </a:t>
            </a:r>
            <a:r>
              <a:rPr lang="ru-RU" sz="2000" dirty="0">
                <a:latin typeface="Cambria Math" pitchFamily="18" charset="0"/>
                <a:ea typeface="Cambria Math" pitchFamily="18" charset="0"/>
              </a:rPr>
              <a:t>начале освоения процедуры представления результата задается один из спосо­бов его фиксации (чаще это модель). </a:t>
            </a:r>
            <a:endParaRPr lang="ru-RU" sz="2000" dirty="0" smtClean="0">
              <a:latin typeface="Cambria Math" pitchFamily="18" charset="0"/>
              <a:ea typeface="Cambria Math" pitchFamily="18" charset="0"/>
            </a:endParaRPr>
          </a:p>
          <a:p>
            <a:pPr algn="just"/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Со </a:t>
            </a:r>
            <a:r>
              <a:rPr lang="ru-RU" sz="2000" dirty="0">
                <a:latin typeface="Cambria Math" pitchFamily="18" charset="0"/>
                <a:ea typeface="Cambria Math" pitchFamily="18" charset="0"/>
              </a:rPr>
              <a:t>временем (3—5 клас­сы), когда задачи групповой работы усложняются, ребятам можно предложить отразить найденный (сконструированный) способ решения в виде модели, сформулировать правило, запи­сать порядок действий, которые необходимо осуществить, при­меняя способ (алгоритм). </a:t>
            </a:r>
          </a:p>
        </p:txBody>
      </p:sp>
    </p:spTree>
    <p:extLst>
      <p:ext uri="{BB962C8B-B14F-4D97-AF65-F5344CB8AC3E}">
        <p14:creationId xmlns:p14="http://schemas.microsoft.com/office/powerpoint/2010/main" val="3595523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8877"/>
            <a:ext cx="8784976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latin typeface="Cambria Math" pitchFamily="18" charset="0"/>
                <a:ea typeface="Cambria Math" pitchFamily="18" charset="0"/>
              </a:rPr>
              <a:t>2-й </a:t>
            </a:r>
            <a:r>
              <a:rPr lang="ru-RU" sz="2000" b="1" dirty="0">
                <a:latin typeface="Cambria Math" pitchFamily="18" charset="0"/>
                <a:ea typeface="Cambria Math" pitchFamily="18" charset="0"/>
              </a:rPr>
              <a:t>этап. Проведение групповой работы.</a:t>
            </a:r>
          </a:p>
          <a:p>
            <a:r>
              <a:rPr lang="ru-RU" sz="2000" dirty="0">
                <a:latin typeface="Cambria Math" pitchFamily="18" charset="0"/>
                <a:ea typeface="Cambria Math" pitchFamily="18" charset="0"/>
              </a:rPr>
              <a:t>Наиболее распространенным в практике развивающего обу­чения способом организации учебной дискуссии является 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межгрупповой </a:t>
            </a:r>
            <a:r>
              <a:rPr lang="ru-RU" sz="2000" dirty="0">
                <a:latin typeface="Cambria Math" pitchFamily="18" charset="0"/>
                <a:ea typeface="Cambria Math" pitchFamily="18" charset="0"/>
              </a:rPr>
              <a:t>диалог.</a:t>
            </a:r>
            <a:endParaRPr lang="ru-RU" sz="2000" b="1" dirty="0">
              <a:latin typeface="Cambria Math" pitchFamily="18" charset="0"/>
              <a:ea typeface="Cambria Math" pitchFamily="18" charset="0"/>
            </a:endParaRPr>
          </a:p>
          <a:p>
            <a:r>
              <a:rPr lang="ru-RU" sz="2000" dirty="0">
                <a:latin typeface="Cambria Math" pitchFamily="18" charset="0"/>
                <a:ea typeface="Cambria Math" pitchFamily="18" charset="0"/>
              </a:rPr>
              <a:t>Порядок работы при этом способе таков:</a:t>
            </a:r>
            <a:endParaRPr lang="ru-RU" sz="2000" b="1" dirty="0">
              <a:latin typeface="Cambria Math" pitchFamily="18" charset="0"/>
              <a:ea typeface="Cambria Math" pitchFamily="18" charset="0"/>
            </a:endParaRPr>
          </a:p>
          <a:p>
            <a:pPr lvl="0"/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- Постановка </a:t>
            </a:r>
            <a:r>
              <a:rPr lang="ru-RU" sz="2000" dirty="0">
                <a:latin typeface="Cambria Math" pitchFamily="18" charset="0"/>
                <a:ea typeface="Cambria Math" pitchFamily="18" charset="0"/>
              </a:rPr>
              <a:t>проблемы.</a:t>
            </a:r>
            <a:endParaRPr lang="ru-RU" sz="2000" b="1" dirty="0">
              <a:latin typeface="Cambria Math" pitchFamily="18" charset="0"/>
              <a:ea typeface="Cambria Math" pitchFamily="18" charset="0"/>
            </a:endParaRPr>
          </a:p>
          <a:p>
            <a:pPr lvl="0"/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- Образование </a:t>
            </a:r>
            <a:r>
              <a:rPr lang="ru-RU" sz="2000" dirty="0">
                <a:latin typeface="Cambria Math" pitchFamily="18" charset="0"/>
                <a:ea typeface="Cambria Math" pitchFamily="18" charset="0"/>
              </a:rPr>
              <a:t>групп, распределение ролей в малых группах.</a:t>
            </a:r>
            <a:endParaRPr lang="ru-RU" sz="2000" b="1" dirty="0">
              <a:latin typeface="Cambria Math" pitchFamily="18" charset="0"/>
              <a:ea typeface="Cambria Math" pitchFamily="18" charset="0"/>
            </a:endParaRPr>
          </a:p>
          <a:p>
            <a:pPr lvl="0"/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- Групповой </a:t>
            </a:r>
            <a:r>
              <a:rPr lang="ru-RU" sz="2000" dirty="0">
                <a:latin typeface="Cambria Math" pitchFamily="18" charset="0"/>
                <a:ea typeface="Cambria Math" pitchFamily="18" charset="0"/>
              </a:rPr>
              <a:t>диалог.</a:t>
            </a:r>
            <a:endParaRPr lang="ru-RU" sz="2000" b="1" dirty="0">
              <a:latin typeface="Cambria Math" pitchFamily="18" charset="0"/>
              <a:ea typeface="Cambria Math" pitchFamily="18" charset="0"/>
            </a:endParaRPr>
          </a:p>
          <a:p>
            <a:pPr lvl="0"/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- Представление </a:t>
            </a:r>
            <a:r>
              <a:rPr lang="ru-RU" sz="2000" dirty="0">
                <a:latin typeface="Cambria Math" pitchFamily="18" charset="0"/>
                <a:ea typeface="Cambria Math" pitchFamily="18" charset="0"/>
              </a:rPr>
              <a:t>результатов обсуждения.</a:t>
            </a:r>
            <a:endParaRPr lang="ru-RU" sz="2000" b="1" dirty="0">
              <a:latin typeface="Cambria Math" pitchFamily="18" charset="0"/>
              <a:ea typeface="Cambria Math" pitchFamily="18" charset="0"/>
            </a:endParaRPr>
          </a:p>
          <a:p>
            <a:pPr lvl="0"/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- Межгрупповой </a:t>
            </a:r>
            <a:r>
              <a:rPr lang="ru-RU" sz="2000" dirty="0">
                <a:latin typeface="Cambria Math" pitchFamily="18" charset="0"/>
                <a:ea typeface="Cambria Math" pitchFamily="18" charset="0"/>
              </a:rPr>
              <a:t>диалог.</a:t>
            </a:r>
            <a:endParaRPr lang="ru-RU" sz="2000" b="1" dirty="0">
              <a:latin typeface="Cambria Math" pitchFamily="18" charset="0"/>
              <a:ea typeface="Cambria Math" pitchFamily="18" charset="0"/>
            </a:endParaRPr>
          </a:p>
          <a:p>
            <a:pPr marL="342900" lvl="0" indent="-342900">
              <a:buFontTx/>
              <a:buChar char="-"/>
            </a:pPr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Подведение </a:t>
            </a:r>
            <a:r>
              <a:rPr lang="ru-RU" sz="2000" dirty="0">
                <a:latin typeface="Cambria Math" pitchFamily="18" charset="0"/>
                <a:ea typeface="Cambria Math" pitchFamily="18" charset="0"/>
              </a:rPr>
              <a:t>итогов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.</a:t>
            </a:r>
          </a:p>
          <a:p>
            <a:pPr algn="just"/>
            <a:r>
              <a:rPr lang="ru-RU" sz="1600" dirty="0">
                <a:latin typeface="Cambria Math" pitchFamily="18" charset="0"/>
                <a:ea typeface="Cambria Math" pitchFamily="18" charset="0"/>
              </a:rPr>
              <a:t>Постановка задачи для групповой работы требует особой четкости, она должна быть сформулирована коротко и понятно для детей.</a:t>
            </a:r>
            <a:endParaRPr lang="ru-RU" sz="1600" b="1" dirty="0">
              <a:latin typeface="Cambria Math" pitchFamily="18" charset="0"/>
              <a:ea typeface="Cambria Math" pitchFamily="18" charset="0"/>
            </a:endParaRPr>
          </a:p>
          <a:p>
            <a:pPr algn="just"/>
            <a:r>
              <a:rPr lang="ru-RU" sz="1600" dirty="0">
                <a:latin typeface="Cambria Math" pitchFamily="18" charset="0"/>
                <a:ea typeface="Cambria Math" pitchFamily="18" charset="0"/>
              </a:rPr>
              <a:t>Далее учитель дает время (2—3 мин) для выбора группы и ее размещения. Если задания для всех групп одинаковые, то одним из способов образования групп может стать назначение педагогом лидера (или организатора) для каждой группы, ко­торый набирает себе группу.</a:t>
            </a:r>
            <a:endParaRPr lang="ru-RU" sz="1600" b="1" dirty="0">
              <a:latin typeface="Cambria Math" pitchFamily="18" charset="0"/>
              <a:ea typeface="Cambria Math" pitchFamily="18" charset="0"/>
            </a:endParaRPr>
          </a:p>
          <a:p>
            <a:pPr algn="just"/>
            <a:r>
              <a:rPr lang="ru-RU" sz="1600" dirty="0">
                <a:latin typeface="Cambria Math" pitchFamily="18" charset="0"/>
                <a:ea typeface="Cambria Math" pitchFamily="18" charset="0"/>
              </a:rPr>
              <a:t>Прежде чем группы приступят к работе, необходимо пред­ложить им повторить задание. Это обязательный элемент нача­ла совместной работы. Позже, когда детьми освоены нормы и правила сотрудничества, педагог, наблюдая за работой групп, лишь проверяет, поняли ли учащиеся задачу, правильно ли ее сформулировали.</a:t>
            </a:r>
            <a:endParaRPr lang="ru-RU" sz="1600" b="1" dirty="0">
              <a:latin typeface="Cambria Math" pitchFamily="18" charset="0"/>
              <a:ea typeface="Cambria Math" pitchFamily="18" charset="0"/>
            </a:endParaRPr>
          </a:p>
          <a:p>
            <a:pPr algn="just"/>
            <a:r>
              <a:rPr lang="ru-RU" sz="1600" dirty="0">
                <a:latin typeface="Cambria Math" pitchFamily="18" charset="0"/>
                <a:ea typeface="Cambria Math" pitchFamily="18" charset="0"/>
              </a:rPr>
              <a:t>В дальнейшем мера помощи группе уменьшается, учитель «вмешивается» в работу группы по коллективной просьбе, в ко­торой должна быть точно сформулирована проблема.</a:t>
            </a:r>
            <a:endParaRPr lang="ru-RU" sz="1600" b="1" dirty="0">
              <a:latin typeface="Cambria Math" pitchFamily="18" charset="0"/>
              <a:ea typeface="Cambria Math" pitchFamily="18" charset="0"/>
            </a:endParaRPr>
          </a:p>
          <a:p>
            <a:pPr marL="342900" lvl="0" indent="-342900">
              <a:buFontTx/>
              <a:buChar char="-"/>
            </a:pPr>
            <a:endParaRPr lang="ru-RU" sz="2000" b="1" dirty="0"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43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2820" y="119788"/>
            <a:ext cx="8568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Cambria Math" pitchFamily="18" charset="0"/>
                <a:ea typeface="Cambria Math" pitchFamily="18" charset="0"/>
              </a:rPr>
              <a:t>По окончании группового обсуждения учитель выясняет у детей: </a:t>
            </a:r>
            <a:endParaRPr lang="ru-RU" sz="2000" dirty="0" smtClean="0">
              <a:latin typeface="Cambria Math" pitchFamily="18" charset="0"/>
              <a:ea typeface="Cambria Math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«</a:t>
            </a:r>
            <a:r>
              <a:rPr lang="ru-RU" sz="2000" dirty="0">
                <a:latin typeface="Cambria Math" pitchFamily="18" charset="0"/>
                <a:ea typeface="Cambria Math" pitchFamily="18" charset="0"/>
              </a:rPr>
              <a:t>Готова ли группа представить результат? Каждый ли может доложить? » </a:t>
            </a:r>
          </a:p>
          <a:p>
            <a:pPr algn="ctr"/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Итоги </a:t>
            </a:r>
            <a:r>
              <a:rPr lang="ru-RU" sz="2000" dirty="0">
                <a:latin typeface="Cambria Math" pitchFamily="18" charset="0"/>
                <a:ea typeface="Cambria Math" pitchFamily="18" charset="0"/>
              </a:rPr>
              <a:t>работы групп подводятся по двум направлениям: </a:t>
            </a:r>
            <a:endParaRPr lang="ru-RU" sz="2000" dirty="0" smtClean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97296" y="1501298"/>
            <a:ext cx="292703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</a:rPr>
              <a:t>какие содержа­тельные выводы сделаны.</a:t>
            </a:r>
            <a:endParaRPr lang="ru-RU" b="1" dirty="0">
              <a:solidFill>
                <a:prstClr val="black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1458028"/>
            <a:ext cx="22860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 algn="ctr"/>
            <a:r>
              <a:rPr lang="ru-RU" dirty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</a:rPr>
              <a:t>как было организовано совместное обсуждение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0157" y="2852936"/>
            <a:ext cx="856895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 smtClean="0">
                <a:latin typeface="Cambria Math" pitchFamily="18" charset="0"/>
                <a:ea typeface="Cambria Math" pitchFamily="18" charset="0"/>
              </a:rPr>
              <a:t>3-й </a:t>
            </a:r>
            <a:r>
              <a:rPr lang="ru-RU" b="1" dirty="0">
                <a:latin typeface="Cambria Math" pitchFamily="18" charset="0"/>
                <a:ea typeface="Cambria Math" pitchFamily="18" charset="0"/>
              </a:rPr>
              <a:t>этап. Анализ групповой </a:t>
            </a:r>
            <a:r>
              <a:rPr lang="ru-RU" b="1" dirty="0" smtClean="0">
                <a:latin typeface="Cambria Math" pitchFamily="18" charset="0"/>
                <a:ea typeface="Cambria Math" pitchFamily="18" charset="0"/>
              </a:rPr>
              <a:t>работы</a:t>
            </a:r>
          </a:p>
          <a:p>
            <a:pPr algn="just"/>
            <a:r>
              <a:rPr lang="ru-RU" dirty="0">
                <a:latin typeface="Cambria Math" pitchFamily="18" charset="0"/>
                <a:ea typeface="Cambria Math" pitchFamily="18" charset="0"/>
              </a:rPr>
              <a:t>Учитель может определить эффективность состоявшейся на уроке групповой работы, ответив на такие вопросы:</a:t>
            </a:r>
            <a:endParaRPr lang="ru-RU" b="1" dirty="0">
              <a:latin typeface="Cambria Math" pitchFamily="18" charset="0"/>
              <a:ea typeface="Cambria Math" pitchFamily="18" charset="0"/>
            </a:endParaRPr>
          </a:p>
          <a:p>
            <a:pPr lvl="0" algn="just"/>
            <a:r>
              <a:rPr lang="ru-RU" dirty="0" smtClean="0">
                <a:latin typeface="Cambria Math" pitchFamily="18" charset="0"/>
                <a:ea typeface="Cambria Math" pitchFamily="18" charset="0"/>
              </a:rPr>
              <a:t>- Произошло </a:t>
            </a:r>
            <a:r>
              <a:rPr lang="ru-RU" dirty="0">
                <a:latin typeface="Cambria Math" pitchFamily="18" charset="0"/>
                <a:ea typeface="Cambria Math" pitchFamily="18" charset="0"/>
              </a:rPr>
              <a:t>ли принятие задачи каждым ребенком?</a:t>
            </a:r>
            <a:endParaRPr lang="ru-RU" b="1" dirty="0">
              <a:latin typeface="Cambria Math" pitchFamily="18" charset="0"/>
              <a:ea typeface="Cambria Math" pitchFamily="18" charset="0"/>
            </a:endParaRPr>
          </a:p>
          <a:p>
            <a:pPr lvl="0" algn="just"/>
            <a:r>
              <a:rPr lang="ru-RU" dirty="0" smtClean="0">
                <a:latin typeface="Cambria Math" pitchFamily="18" charset="0"/>
                <a:ea typeface="Cambria Math" pitchFamily="18" charset="0"/>
              </a:rPr>
              <a:t>- Целесообразным </a:t>
            </a:r>
            <a:r>
              <a:rPr lang="ru-RU" dirty="0">
                <a:latin typeface="Cambria Math" pitchFamily="18" charset="0"/>
                <a:ea typeface="Cambria Math" pitchFamily="18" charset="0"/>
              </a:rPr>
              <a:t>ли было проведение групповой работы с целью решения поставленной задачи?</a:t>
            </a:r>
            <a:endParaRPr lang="ru-RU" b="1" dirty="0">
              <a:latin typeface="Cambria Math" pitchFamily="18" charset="0"/>
              <a:ea typeface="Cambria Math" pitchFamily="18" charset="0"/>
            </a:endParaRPr>
          </a:p>
          <a:p>
            <a:pPr lvl="0" algn="just"/>
            <a:r>
              <a:rPr lang="ru-RU" dirty="0" smtClean="0">
                <a:latin typeface="Cambria Math" pitchFamily="18" charset="0"/>
                <a:ea typeface="Cambria Math" pitchFamily="18" charset="0"/>
              </a:rPr>
              <a:t>- Удалось </a:t>
            </a:r>
            <a:r>
              <a:rPr lang="ru-RU" dirty="0">
                <a:latin typeface="Cambria Math" pitchFamily="18" charset="0"/>
                <a:ea typeface="Cambria Math" pitchFamily="18" charset="0"/>
              </a:rPr>
              <a:t>ли детям быстро собраться в группы и распреде­лить обязанности?</a:t>
            </a:r>
            <a:endParaRPr lang="ru-RU" b="1" dirty="0">
              <a:latin typeface="Cambria Math" pitchFamily="18" charset="0"/>
              <a:ea typeface="Cambria Math" pitchFamily="18" charset="0"/>
            </a:endParaRPr>
          </a:p>
          <a:p>
            <a:pPr lvl="0" algn="just"/>
            <a:r>
              <a:rPr lang="ru-RU" dirty="0" smtClean="0">
                <a:latin typeface="Cambria Math" pitchFamily="18" charset="0"/>
                <a:ea typeface="Cambria Math" pitchFamily="18" charset="0"/>
              </a:rPr>
              <a:t>- Следили </a:t>
            </a:r>
            <a:r>
              <a:rPr lang="ru-RU" dirty="0">
                <a:latin typeface="Cambria Math" pitchFamily="18" charset="0"/>
                <a:ea typeface="Cambria Math" pitchFamily="18" charset="0"/>
              </a:rPr>
              <a:t>ли организаторы групп за тем, чтобы были пред­ставлены все точки зрения, а не только мнения «сильных» уча­щихся?</a:t>
            </a:r>
            <a:endParaRPr lang="ru-RU" b="1" dirty="0">
              <a:latin typeface="Cambria Math" pitchFamily="18" charset="0"/>
              <a:ea typeface="Cambria Math" pitchFamily="18" charset="0"/>
            </a:endParaRPr>
          </a:p>
          <a:p>
            <a:pPr lvl="0" algn="just"/>
            <a:r>
              <a:rPr lang="ru-RU" dirty="0" smtClean="0">
                <a:latin typeface="Cambria Math" pitchFamily="18" charset="0"/>
                <a:ea typeface="Cambria Math" pitchFamily="18" charset="0"/>
              </a:rPr>
              <a:t>- Возникали </a:t>
            </a:r>
            <a:r>
              <a:rPr lang="ru-RU" dirty="0">
                <a:latin typeface="Cambria Math" pitchFamily="18" charset="0"/>
                <a:ea typeface="Cambria Math" pitchFamily="18" charset="0"/>
              </a:rPr>
              <a:t>ли у учащихся проблемы с организацией ра­боты группы?</a:t>
            </a:r>
            <a:endParaRPr lang="ru-RU" b="1" dirty="0">
              <a:latin typeface="Cambria Math" pitchFamily="18" charset="0"/>
              <a:ea typeface="Cambria Math" pitchFamily="18" charset="0"/>
            </a:endParaRPr>
          </a:p>
          <a:p>
            <a:pPr lvl="0" algn="just"/>
            <a:r>
              <a:rPr lang="ru-RU" dirty="0" smtClean="0">
                <a:latin typeface="Cambria Math" pitchFamily="18" charset="0"/>
                <a:ea typeface="Cambria Math" pitchFamily="18" charset="0"/>
              </a:rPr>
              <a:t>- Заботилась </a:t>
            </a:r>
            <a:r>
              <a:rPr lang="ru-RU" dirty="0">
                <a:latin typeface="Cambria Math" pitchFamily="18" charset="0"/>
                <a:ea typeface="Cambria Math" pitchFamily="18" charset="0"/>
              </a:rPr>
              <a:t>ли группа о том, чтобы каждый ее участник мог озвучить результат совместной работы?</a:t>
            </a:r>
            <a:endParaRPr lang="ru-RU" b="1" dirty="0">
              <a:latin typeface="Cambria Math" pitchFamily="18" charset="0"/>
              <a:ea typeface="Cambria Math" pitchFamily="18" charset="0"/>
            </a:endParaRPr>
          </a:p>
          <a:p>
            <a:pPr lvl="0" algn="just"/>
            <a:r>
              <a:rPr lang="ru-RU" dirty="0" smtClean="0">
                <a:latin typeface="Cambria Math" pitchFamily="18" charset="0"/>
                <a:ea typeface="Cambria Math" pitchFamily="18" charset="0"/>
              </a:rPr>
              <a:t>- На </a:t>
            </a:r>
            <a:r>
              <a:rPr lang="ru-RU" dirty="0">
                <a:latin typeface="Cambria Math" pitchFamily="18" charset="0"/>
                <a:ea typeface="Cambria Math" pitchFamily="18" charset="0"/>
              </a:rPr>
              <a:t>чем делали акцент дети при обсуждении результатов групповой работы? Чем она была для них полезна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?</a:t>
            </a:r>
            <a:endParaRPr lang="ru-RU" b="1" dirty="0">
              <a:latin typeface="Cambria Math" pitchFamily="18" charset="0"/>
              <a:ea typeface="Cambria Math" pitchFamily="18" charset="0"/>
            </a:endParaRPr>
          </a:p>
          <a:p>
            <a:pPr lvl="0" algn="just"/>
            <a:endParaRPr lang="ru-RU" b="1" dirty="0"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89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79912" y="3429000"/>
            <a:ext cx="5112568" cy="144016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4000" dirty="0" smtClean="0">
                <a:effectLst/>
                <a:latin typeface="Cambria Math" pitchFamily="18" charset="0"/>
                <a:ea typeface="Cambria Math" pitchFamily="18" charset="0"/>
              </a:rPr>
              <a:t>Формы организации учебно – познавательной деятельности младших школьников</a:t>
            </a:r>
            <a:br>
              <a:rPr lang="ru-RU" sz="4000" dirty="0" smtClean="0">
                <a:effectLst/>
                <a:latin typeface="Cambria Math" pitchFamily="18" charset="0"/>
                <a:ea typeface="Cambria Math" pitchFamily="18" charset="0"/>
              </a:rPr>
            </a:br>
            <a:r>
              <a:rPr lang="ru-RU" sz="400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ru-RU" sz="400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</a:br>
            <a:endParaRPr lang="ru-RU" sz="4000" b="0" i="1" dirty="0">
              <a:solidFill>
                <a:schemeClr val="bg2">
                  <a:lumMod val="25000"/>
                </a:schemeClr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32048"/>
            <a:ext cx="7793037" cy="1462087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2400" b="1" dirty="0" smtClean="0"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</a:rPr>
              <a:t>КОЛЛЕКТИВНАЯ ФОРМА </a:t>
            </a:r>
            <a:br>
              <a:rPr lang="ru-RU" altLang="ru-RU" sz="2400" b="1" dirty="0" smtClean="0"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</a:rPr>
            </a:br>
            <a:r>
              <a:rPr lang="ru-RU" altLang="ru-RU" sz="2400" b="1" dirty="0" smtClean="0"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</a:rPr>
              <a:t>«..все обучают каждого, и каждый обучает всех»                                           В.К. Дьяченко</a:t>
            </a:r>
          </a:p>
        </p:txBody>
      </p:sp>
      <p:sp>
        <p:nvSpPr>
          <p:cNvPr id="1945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827584" y="1412776"/>
            <a:ext cx="8136904" cy="2880469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ru-RU" altLang="ru-RU" sz="24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Признаки: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1.Наличие общей цели.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2.Разделение труда, функций, обязанностей между участниками.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3.Работа на сотрудничестве и взаимопомощи.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4.Участники учитывают и контролируют выполнение работы.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5.Равенство объективных условий для каждого.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6.Деятельность каждого общественно полезная.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7.Всей работой руководит педагог, а </a:t>
            </a:r>
            <a:r>
              <a:rPr lang="ru-RU" altLang="ru-RU" sz="2400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соцактивность</a:t>
            </a:r>
            <a:r>
              <a:rPr lang="ru-RU" altLang="ru-RU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 уч-ся  проявляется в учебных занятиях</a:t>
            </a:r>
          </a:p>
        </p:txBody>
      </p:sp>
      <p:sp>
        <p:nvSpPr>
          <p:cNvPr id="19460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611560" y="5445224"/>
            <a:ext cx="8352928" cy="1234380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ru-RU" altLang="ru-RU" sz="2400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«Обучать – это значит всё усвоенное в свою очередь пересказывать товарищам или всякому желающему слушать».</a:t>
            </a: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     </a:t>
            </a:r>
            <a:r>
              <a:rPr lang="ru-RU" altLang="ru-RU" sz="2400" dirty="0" err="1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Я.А.Коменский</a:t>
            </a:r>
            <a:endParaRPr lang="ru-RU" altLang="ru-RU" sz="2400" dirty="0" smtClean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104456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14363" y="109538"/>
            <a:ext cx="8172400" cy="1231230"/>
          </a:xfrm>
        </p:spPr>
        <p:txBody>
          <a:bodyPr>
            <a:no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ru-RU" altLang="ru-RU" sz="24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КОЛЛЕКТИВНАЯ    ФОРМА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«…общение учащихся в процессе обучения в динамических парах и парах сменного состава».</a:t>
            </a:r>
          </a:p>
          <a:p>
            <a:pPr algn="r" eaLnBrk="1" hangingPunct="1">
              <a:buFont typeface="Wingdings" pitchFamily="2" charset="2"/>
              <a:buNone/>
            </a:pPr>
            <a:r>
              <a:rPr lang="ru-RU" altLang="ru-RU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  М. </a:t>
            </a:r>
            <a:r>
              <a:rPr lang="ru-RU" altLang="ru-RU" sz="2400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Скаткин</a:t>
            </a:r>
            <a:endParaRPr lang="ru-RU" altLang="ru-RU" sz="2400" dirty="0" smtClean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  <p:graphicFrame>
        <p:nvGraphicFramePr>
          <p:cNvPr id="86069" name="Group 5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17576420"/>
              </p:ext>
            </p:extLst>
          </p:nvPr>
        </p:nvGraphicFramePr>
        <p:xfrm>
          <a:off x="215806" y="1890712"/>
          <a:ext cx="8640960" cy="4679950"/>
        </p:xfrm>
        <a:graphic>
          <a:graphicData uri="http://schemas.openxmlformats.org/drawingml/2006/table">
            <a:tbl>
              <a:tblPr/>
              <a:tblGrid>
                <a:gridCol w="2376265"/>
                <a:gridCol w="2945283"/>
                <a:gridCol w="3319412"/>
              </a:tblGrid>
              <a:tr h="1608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Статическая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 пара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Для работы объединяются учащиеся, сидящие за одной партой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Динамическая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 пара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Объединяются  учащиеся, сидящие за соседними партами.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8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Вариационная  пара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В группе из4 человек каждый работает то с одним, то с другим.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02" name="Oval 24"/>
          <p:cNvSpPr>
            <a:spLocks noChangeArrowheads="1"/>
          </p:cNvSpPr>
          <p:nvPr/>
        </p:nvSpPr>
        <p:spPr bwMode="auto">
          <a:xfrm>
            <a:off x="3499806" y="2276474"/>
            <a:ext cx="42369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03" name="Oval 25"/>
          <p:cNvSpPr>
            <a:spLocks noChangeArrowheads="1"/>
          </p:cNvSpPr>
          <p:nvPr/>
        </p:nvSpPr>
        <p:spPr bwMode="auto">
          <a:xfrm>
            <a:off x="4476840" y="2276474"/>
            <a:ext cx="42369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04" name="Line 26"/>
          <p:cNvSpPr>
            <a:spLocks noChangeShapeType="1"/>
          </p:cNvSpPr>
          <p:nvPr/>
        </p:nvSpPr>
        <p:spPr bwMode="auto">
          <a:xfrm>
            <a:off x="4045974" y="2456655"/>
            <a:ext cx="33783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05" name="Oval 30"/>
          <p:cNvSpPr>
            <a:spLocks noChangeArrowheads="1"/>
          </p:cNvSpPr>
          <p:nvPr/>
        </p:nvSpPr>
        <p:spPr bwMode="auto">
          <a:xfrm>
            <a:off x="2743997" y="3717925"/>
            <a:ext cx="255709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>
              <a:solidFill>
                <a:schemeClr val="accent2"/>
              </a:solidFill>
            </a:endParaRPr>
          </a:p>
        </p:txBody>
      </p:sp>
      <p:sp>
        <p:nvSpPr>
          <p:cNvPr id="20506" name="Oval 31"/>
          <p:cNvSpPr>
            <a:spLocks noChangeArrowheads="1"/>
          </p:cNvSpPr>
          <p:nvPr/>
        </p:nvSpPr>
        <p:spPr bwMode="auto">
          <a:xfrm>
            <a:off x="3252313" y="3687762"/>
            <a:ext cx="253842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07" name="Oval 32"/>
          <p:cNvSpPr>
            <a:spLocks noChangeArrowheads="1"/>
          </p:cNvSpPr>
          <p:nvPr/>
        </p:nvSpPr>
        <p:spPr bwMode="auto">
          <a:xfrm>
            <a:off x="2743997" y="4221162"/>
            <a:ext cx="255709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08" name="Oval 33"/>
          <p:cNvSpPr>
            <a:spLocks noChangeArrowheads="1"/>
          </p:cNvSpPr>
          <p:nvPr/>
        </p:nvSpPr>
        <p:spPr bwMode="auto">
          <a:xfrm>
            <a:off x="3248823" y="4221162"/>
            <a:ext cx="253842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09" name="Oval 34"/>
          <p:cNvSpPr>
            <a:spLocks noChangeArrowheads="1"/>
          </p:cNvSpPr>
          <p:nvPr/>
        </p:nvSpPr>
        <p:spPr bwMode="auto">
          <a:xfrm>
            <a:off x="3680623" y="3717925"/>
            <a:ext cx="253842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10" name="Oval 35"/>
          <p:cNvSpPr>
            <a:spLocks noChangeArrowheads="1"/>
          </p:cNvSpPr>
          <p:nvPr/>
        </p:nvSpPr>
        <p:spPr bwMode="auto">
          <a:xfrm>
            <a:off x="4185448" y="3717925"/>
            <a:ext cx="253842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11" name="Oval 36"/>
          <p:cNvSpPr>
            <a:spLocks noChangeArrowheads="1"/>
          </p:cNvSpPr>
          <p:nvPr/>
        </p:nvSpPr>
        <p:spPr bwMode="auto">
          <a:xfrm>
            <a:off x="3680623" y="4221162"/>
            <a:ext cx="253842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12" name="Oval 37"/>
          <p:cNvSpPr>
            <a:spLocks noChangeArrowheads="1"/>
          </p:cNvSpPr>
          <p:nvPr/>
        </p:nvSpPr>
        <p:spPr bwMode="auto">
          <a:xfrm>
            <a:off x="4185448" y="4221162"/>
            <a:ext cx="253842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13" name="Oval 38"/>
          <p:cNvSpPr>
            <a:spLocks noChangeArrowheads="1"/>
          </p:cNvSpPr>
          <p:nvPr/>
        </p:nvSpPr>
        <p:spPr bwMode="auto">
          <a:xfrm>
            <a:off x="4688686" y="3789362"/>
            <a:ext cx="253842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14" name="Oval 39"/>
          <p:cNvSpPr>
            <a:spLocks noChangeArrowheads="1"/>
          </p:cNvSpPr>
          <p:nvPr/>
        </p:nvSpPr>
        <p:spPr bwMode="auto">
          <a:xfrm>
            <a:off x="5108937" y="3789362"/>
            <a:ext cx="251976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15" name="Line 43"/>
          <p:cNvSpPr>
            <a:spLocks noChangeShapeType="1"/>
          </p:cNvSpPr>
          <p:nvPr/>
        </p:nvSpPr>
        <p:spPr bwMode="auto">
          <a:xfrm>
            <a:off x="2961486" y="3789362"/>
            <a:ext cx="33783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16" name="Line 44"/>
          <p:cNvSpPr>
            <a:spLocks noChangeShapeType="1"/>
          </p:cNvSpPr>
          <p:nvPr/>
        </p:nvSpPr>
        <p:spPr bwMode="auto">
          <a:xfrm flipV="1">
            <a:off x="2961486" y="4365625"/>
            <a:ext cx="33783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17" name="Line 45"/>
          <p:cNvSpPr>
            <a:spLocks noChangeShapeType="1"/>
          </p:cNvSpPr>
          <p:nvPr/>
        </p:nvSpPr>
        <p:spPr bwMode="auto">
          <a:xfrm>
            <a:off x="3825086" y="3933825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18" name="Line 46"/>
          <p:cNvSpPr>
            <a:spLocks noChangeShapeType="1"/>
          </p:cNvSpPr>
          <p:nvPr/>
        </p:nvSpPr>
        <p:spPr bwMode="auto">
          <a:xfrm>
            <a:off x="4328323" y="3933825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19" name="Oval 47"/>
          <p:cNvSpPr>
            <a:spLocks noChangeArrowheads="1"/>
          </p:cNvSpPr>
          <p:nvPr/>
        </p:nvSpPr>
        <p:spPr bwMode="auto">
          <a:xfrm>
            <a:off x="4688686" y="4221162"/>
            <a:ext cx="253842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20" name="Oval 48"/>
          <p:cNvSpPr>
            <a:spLocks noChangeArrowheads="1"/>
          </p:cNvSpPr>
          <p:nvPr/>
        </p:nvSpPr>
        <p:spPr bwMode="auto">
          <a:xfrm>
            <a:off x="5120486" y="4221162"/>
            <a:ext cx="253842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21" name="Line 49"/>
          <p:cNvSpPr>
            <a:spLocks noChangeShapeType="1"/>
          </p:cNvSpPr>
          <p:nvPr/>
        </p:nvSpPr>
        <p:spPr bwMode="auto">
          <a:xfrm>
            <a:off x="4904586" y="4014787"/>
            <a:ext cx="2873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22" name="Line 50"/>
          <p:cNvSpPr>
            <a:spLocks noChangeShapeType="1"/>
          </p:cNvSpPr>
          <p:nvPr/>
        </p:nvSpPr>
        <p:spPr bwMode="auto">
          <a:xfrm flipH="1">
            <a:off x="4904586" y="4005262"/>
            <a:ext cx="25384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23" name="Oval 54"/>
          <p:cNvSpPr>
            <a:spLocks noChangeArrowheads="1"/>
          </p:cNvSpPr>
          <p:nvPr/>
        </p:nvSpPr>
        <p:spPr bwMode="auto">
          <a:xfrm>
            <a:off x="2794494" y="4976812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24" name="Oval 55"/>
          <p:cNvSpPr>
            <a:spLocks noChangeArrowheads="1"/>
          </p:cNvSpPr>
          <p:nvPr/>
        </p:nvSpPr>
        <p:spPr bwMode="auto">
          <a:xfrm>
            <a:off x="3299319" y="4976812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25" name="Oval 56"/>
          <p:cNvSpPr>
            <a:spLocks noChangeArrowheads="1"/>
          </p:cNvSpPr>
          <p:nvPr/>
        </p:nvSpPr>
        <p:spPr bwMode="auto">
          <a:xfrm>
            <a:off x="2794494" y="5480050"/>
            <a:ext cx="215900" cy="2174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26" name="Oval 57"/>
          <p:cNvSpPr>
            <a:spLocks noChangeArrowheads="1"/>
          </p:cNvSpPr>
          <p:nvPr/>
        </p:nvSpPr>
        <p:spPr bwMode="auto">
          <a:xfrm>
            <a:off x="3299319" y="5480050"/>
            <a:ext cx="215900" cy="2174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27" name="Oval 58"/>
          <p:cNvSpPr>
            <a:spLocks noChangeArrowheads="1"/>
          </p:cNvSpPr>
          <p:nvPr/>
        </p:nvSpPr>
        <p:spPr bwMode="auto">
          <a:xfrm>
            <a:off x="3826249" y="573484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28" name="Oval 59"/>
          <p:cNvSpPr>
            <a:spLocks noChangeArrowheads="1"/>
          </p:cNvSpPr>
          <p:nvPr/>
        </p:nvSpPr>
        <p:spPr bwMode="auto">
          <a:xfrm>
            <a:off x="4320386" y="573484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29" name="Oval 60"/>
          <p:cNvSpPr>
            <a:spLocks noChangeArrowheads="1"/>
          </p:cNvSpPr>
          <p:nvPr/>
        </p:nvSpPr>
        <p:spPr bwMode="auto">
          <a:xfrm>
            <a:off x="4517326" y="50133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30" name="Oval 61"/>
          <p:cNvSpPr>
            <a:spLocks noChangeArrowheads="1"/>
          </p:cNvSpPr>
          <p:nvPr/>
        </p:nvSpPr>
        <p:spPr bwMode="auto">
          <a:xfrm>
            <a:off x="5083974" y="502285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31" name="Oval 62"/>
          <p:cNvSpPr>
            <a:spLocks noChangeArrowheads="1"/>
          </p:cNvSpPr>
          <p:nvPr/>
        </p:nvSpPr>
        <p:spPr bwMode="auto">
          <a:xfrm>
            <a:off x="3826249" y="6238082"/>
            <a:ext cx="215900" cy="2174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32" name="Oval 63"/>
          <p:cNvSpPr>
            <a:spLocks noChangeArrowheads="1"/>
          </p:cNvSpPr>
          <p:nvPr/>
        </p:nvSpPr>
        <p:spPr bwMode="auto">
          <a:xfrm>
            <a:off x="4320386" y="6238082"/>
            <a:ext cx="215900" cy="2174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33" name="Oval 64"/>
          <p:cNvSpPr>
            <a:spLocks noChangeArrowheads="1"/>
          </p:cNvSpPr>
          <p:nvPr/>
        </p:nvSpPr>
        <p:spPr bwMode="auto">
          <a:xfrm>
            <a:off x="4576683" y="5401469"/>
            <a:ext cx="215900" cy="2174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34" name="Oval 65"/>
          <p:cNvSpPr>
            <a:spLocks noChangeArrowheads="1"/>
          </p:cNvSpPr>
          <p:nvPr/>
        </p:nvSpPr>
        <p:spPr bwMode="auto">
          <a:xfrm>
            <a:off x="5108937" y="5440363"/>
            <a:ext cx="215900" cy="2174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35" name="Line 66"/>
          <p:cNvSpPr>
            <a:spLocks noChangeShapeType="1"/>
          </p:cNvSpPr>
          <p:nvPr/>
        </p:nvSpPr>
        <p:spPr bwMode="auto">
          <a:xfrm>
            <a:off x="3010394" y="5121275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36" name="Line 67"/>
          <p:cNvSpPr>
            <a:spLocks noChangeShapeType="1"/>
          </p:cNvSpPr>
          <p:nvPr/>
        </p:nvSpPr>
        <p:spPr bwMode="auto">
          <a:xfrm>
            <a:off x="3010394" y="5624512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37" name="Line 68"/>
          <p:cNvSpPr>
            <a:spLocks noChangeShapeType="1"/>
          </p:cNvSpPr>
          <p:nvPr/>
        </p:nvSpPr>
        <p:spPr bwMode="auto">
          <a:xfrm>
            <a:off x="3969124" y="5950744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38" name="Line 69"/>
          <p:cNvSpPr>
            <a:spLocks noChangeShapeType="1"/>
          </p:cNvSpPr>
          <p:nvPr/>
        </p:nvSpPr>
        <p:spPr bwMode="auto">
          <a:xfrm>
            <a:off x="4391823" y="5950744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39" name="Line 70"/>
          <p:cNvSpPr>
            <a:spLocks noChangeShapeType="1"/>
          </p:cNvSpPr>
          <p:nvPr/>
        </p:nvSpPr>
        <p:spPr bwMode="auto">
          <a:xfrm flipV="1">
            <a:off x="4792583" y="512127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40" name="Line 71"/>
          <p:cNvSpPr>
            <a:spLocks noChangeShapeType="1"/>
          </p:cNvSpPr>
          <p:nvPr/>
        </p:nvSpPr>
        <p:spPr bwMode="auto">
          <a:xfrm>
            <a:off x="4868074" y="5528469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26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744" y="32048"/>
            <a:ext cx="6624736" cy="1048666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3600" b="1" dirty="0" smtClean="0"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</a:rPr>
              <a:t>Коллективная форма</a:t>
            </a:r>
            <a:endParaRPr lang="ru-RU" altLang="ru-RU" sz="2000" b="1" dirty="0" smtClean="0">
              <a:solidFill>
                <a:schemeClr val="tx1"/>
              </a:solidFill>
              <a:effectLst/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412776"/>
            <a:ext cx="7776864" cy="4287838"/>
          </a:xfrm>
        </p:spPr>
        <p:txBody>
          <a:bodyPr>
            <a:noAutofit/>
          </a:bodyPr>
          <a:lstStyle/>
          <a:p>
            <a:pPr algn="just" eaLnBrk="1" hangingPunct="1">
              <a:buFont typeface="Wingdings" pitchFamily="2" charset="2"/>
              <a:buNone/>
            </a:pPr>
            <a:r>
              <a:rPr lang="ru-RU" altLang="ru-RU" sz="24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Плюсы:</a:t>
            </a:r>
          </a:p>
          <a:p>
            <a:pPr algn="just" eaLnBrk="1" hangingPunct="1"/>
            <a:r>
              <a:rPr lang="ru-RU" altLang="ru-RU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Каждый оказывается в равных условиях.</a:t>
            </a:r>
          </a:p>
          <a:p>
            <a:pPr algn="just" eaLnBrk="1" hangingPunct="1"/>
            <a:r>
              <a:rPr lang="ru-RU" altLang="ru-RU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Каждый старается быть компетентным по своей части задания, может успешно обучать каждого, контролировать независимо от уровня общей подготовленности.</a:t>
            </a:r>
          </a:p>
          <a:p>
            <a:pPr algn="just" eaLnBrk="1" hangingPunct="1"/>
            <a:r>
              <a:rPr lang="ru-RU" altLang="ru-RU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Деятельность каждого общественно полезная, и каждый отвечает не только за свои знания, но и за знания своих товарищей по учебной работе.</a:t>
            </a:r>
          </a:p>
          <a:p>
            <a:pPr algn="just" eaLnBrk="1" hangingPunct="1"/>
            <a:endParaRPr lang="ru-RU" altLang="ru-RU" sz="2400" dirty="0" smtClean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  <a:p>
            <a:pPr algn="just" eaLnBrk="1" hangingPunct="1"/>
            <a:endParaRPr lang="ru-RU" altLang="ru-RU" sz="2400" dirty="0" smtClean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01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06"/>
          <a:stretch/>
        </p:blipFill>
        <p:spPr bwMode="auto">
          <a:xfrm>
            <a:off x="347936" y="1484784"/>
            <a:ext cx="3177636" cy="5205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10" y="188640"/>
            <a:ext cx="3171162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07904" y="188640"/>
            <a:ext cx="5155233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altLang="ru-RU" sz="20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Неуместность групповой работы</a:t>
            </a:r>
            <a:r>
              <a:rPr lang="ru-RU" altLang="ru-RU" sz="2000" dirty="0" smtClean="0">
                <a:latin typeface="Cambria Math" pitchFamily="18" charset="0"/>
                <a:ea typeface="Cambria Math" pitchFamily="18" charset="0"/>
              </a:rPr>
              <a:t>, так как успех должен быть пережит каждым учащимся, а для этого задание выполняется самостоятельно.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07904" y="1664479"/>
            <a:ext cx="5155233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altLang="ru-RU" sz="2000" b="1" dirty="0" smtClean="0">
                <a:latin typeface="Cambria Math" pitchFamily="18" charset="0"/>
                <a:ea typeface="Cambria Math" pitchFamily="18" charset="0"/>
              </a:rPr>
              <a:t>Необходимость</a:t>
            </a:r>
            <a:r>
              <a:rPr lang="ru-RU" altLang="ru-RU" sz="2000" dirty="0" smtClean="0">
                <a:latin typeface="Cambria Math" pitchFamily="18" charset="0"/>
                <a:ea typeface="Cambria Math" pitchFamily="18" charset="0"/>
              </a:rPr>
              <a:t> в групповой работе появляется, когда задание </a:t>
            </a:r>
            <a:r>
              <a:rPr lang="ru-RU" altLang="ru-RU" sz="2000" b="1" dirty="0" smtClean="0">
                <a:latin typeface="Cambria Math" pitchFamily="18" charset="0"/>
                <a:ea typeface="Cambria Math" pitchFamily="18" charset="0"/>
              </a:rPr>
              <a:t>не может быть выполнено индивидуально</a:t>
            </a:r>
            <a:r>
              <a:rPr lang="ru-RU" altLang="ru-RU" sz="2000" dirty="0" smtClean="0">
                <a:latin typeface="Cambria Math" pitchFamily="18" charset="0"/>
                <a:ea typeface="Cambria Math" pitchFamily="18" charset="0"/>
              </a:rPr>
              <a:t>.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07904" y="2812459"/>
            <a:ext cx="5155233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altLang="ru-RU" sz="2000" dirty="0" smtClean="0">
                <a:latin typeface="Cambria Math" pitchFamily="18" charset="0"/>
                <a:ea typeface="Cambria Math" pitchFamily="18" charset="0"/>
              </a:rPr>
              <a:t>В данном случае модели учащиеся восстанавливают, а не создают.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717032" y="3717032"/>
            <a:ext cx="5155233" cy="2862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Необходимо до начала работы выяснить, насколько </a:t>
            </a:r>
            <a:r>
              <a:rPr lang="ru-RU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точно учени­ки поняли задание</a:t>
            </a: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. С этой целью можно детям задать такие вопро­сы: «Что вы сейчас будете де­лать? Какое задание вам надо выполнить?» Желательно </a:t>
            </a:r>
            <a:r>
              <a:rPr lang="ru-RU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выслу­шать ответы нескольких учащих­ся, для того чтобы прозвучала наи­более полная и точная инструкция.</a:t>
            </a:r>
          </a:p>
        </p:txBody>
      </p:sp>
    </p:spTree>
    <p:extLst>
      <p:ext uri="{BB962C8B-B14F-4D97-AF65-F5344CB8AC3E}">
        <p14:creationId xmlns:p14="http://schemas.microsoft.com/office/powerpoint/2010/main" val="192847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46" y="836712"/>
            <a:ext cx="3528392" cy="4769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67944" y="201613"/>
            <a:ext cx="4752528" cy="21236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Способы организации работы в группе </a:t>
            </a:r>
            <a:r>
              <a:rPr lang="ru-RU" sz="22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обсуждаются </a:t>
            </a:r>
            <a:r>
              <a:rPr lang="ru-RU" sz="22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после того, как дети приступили к обсуждению содержания задания.</a:t>
            </a:r>
          </a:p>
          <a:p>
            <a:pPr algn="ctr"/>
            <a:r>
              <a:rPr lang="ru-RU" sz="22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Не оговорена </a:t>
            </a:r>
            <a:r>
              <a:rPr lang="ru-RU" sz="22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продолжительность </a:t>
            </a:r>
            <a:r>
              <a:rPr lang="ru-RU" sz="22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групповой работы.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77816" y="2852936"/>
            <a:ext cx="4777680" cy="34163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В данном слу­чае не было необходимости специально обсуждать, как нуж­но организовать работу в группе. К этому времени (конец 2 клас­са — начало 3 класса) дети уме­ют самостоятельно выбирать удобный для них способ органи­зации.</a:t>
            </a:r>
          </a:p>
        </p:txBody>
      </p:sp>
    </p:spTree>
    <p:extLst>
      <p:ext uri="{BB962C8B-B14F-4D97-AF65-F5344CB8AC3E}">
        <p14:creationId xmlns:p14="http://schemas.microsoft.com/office/powerpoint/2010/main" val="202934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02754"/>
            <a:ext cx="3672408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15358" y="1412776"/>
            <a:ext cx="4572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В ситуации, когда учитель </a:t>
            </a:r>
            <a:r>
              <a:rPr lang="ru-RU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прерывает </a:t>
            </a:r>
            <a:r>
              <a:rPr lang="ru-RU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работу детей, он </a:t>
            </a:r>
            <a:r>
              <a:rPr lang="ru-RU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вынужден </a:t>
            </a:r>
            <a:r>
              <a:rPr lang="ru-RU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быть немногословным и </a:t>
            </a:r>
            <a:r>
              <a:rPr lang="ru-RU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торопливым</a:t>
            </a:r>
            <a:r>
              <a:rPr lang="ru-RU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  <a:p>
            <a:pPr algn="just"/>
            <a:r>
              <a:rPr lang="ru-RU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Важно сообщить ученикам (или договориться) о количестве времени, отведенном на работу. </a:t>
            </a:r>
            <a:r>
              <a:rPr lang="ru-RU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ЧАСЫ должны </a:t>
            </a:r>
            <a:r>
              <a:rPr lang="ru-RU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быть на виду у </a:t>
            </a:r>
            <a:r>
              <a:rPr lang="ru-RU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детей.</a:t>
            </a:r>
            <a:endParaRPr lang="ru-RU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38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3930292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32040" y="260648"/>
            <a:ext cx="3528392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Нет коллективной</a:t>
            </a:r>
            <a:endParaRPr lang="ru-RU" sz="2800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работы</a:t>
            </a:r>
            <a:endParaRPr lang="ru-RU" sz="2800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5546" y="2492896"/>
            <a:ext cx="8640960" cy="41549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Возможно несколько вариантов организации обсуждения в группе. Один из них действительно пред­полагает </a:t>
            </a:r>
            <a:r>
              <a:rPr lang="ru-RU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индивидуальный поиск решения проблемы</a:t>
            </a:r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. В этом слу­чае следующим этапом группо­вой работы является </a:t>
            </a:r>
            <a:r>
              <a:rPr lang="ru-RU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анализ, оценка индивидуальных вари­антов и формирование на их основе коллективного решения. </a:t>
            </a:r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Такой способ организации стано­вится возможным при достаточ­но высоком уровне самостоя­тельности у каждого члена группы. Желательно, чтобы лю­бой </a:t>
            </a:r>
            <a:r>
              <a:rPr lang="ru-RU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результат групповой работы </a:t>
            </a:r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(модель, вопрос, рисунок) </a:t>
            </a:r>
            <a:r>
              <a:rPr lang="ru-RU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был зафиксирован на листе бумаги </a:t>
            </a:r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(на доске) с </a:t>
            </a:r>
            <a:r>
              <a:rPr lang="ru-RU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обязательным указа­нием авторов </a:t>
            </a:r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(всех членов группы)</a:t>
            </a:r>
          </a:p>
        </p:txBody>
      </p:sp>
    </p:spTree>
    <p:extLst>
      <p:ext uri="{BB962C8B-B14F-4D97-AF65-F5344CB8AC3E}">
        <p14:creationId xmlns:p14="http://schemas.microsoft.com/office/powerpoint/2010/main" val="225297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2" y="908720"/>
            <a:ext cx="3744416" cy="2210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68080" y="53630"/>
            <a:ext cx="4824536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 результатах работы группы рассказывает всегда ее капитан (лидер, организатор</a:t>
            </a:r>
            <a:r>
              <a:rPr lang="ru-RU" sz="24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23928" y="1352259"/>
            <a:ext cx="50686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Если </a:t>
            </a: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предлагать представлять результат работы группы лидеру, то ученики будут выбирать в 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качестве </a:t>
            </a: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представителя ребенка, обычно хорошо овладевающего содержанием раньше других. 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Таким </a:t>
            </a: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образом, остальные дети лишаются возможности 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выступить </a:t>
            </a: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и теряют интерес к 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содержанию </a:t>
            </a: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групповой работы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ru-RU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3906804"/>
            <a:ext cx="881310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Цель и задачи групповой </a:t>
            </a:r>
            <a:r>
              <a:rPr lang="ru-RU" sz="22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работы — </a:t>
            </a:r>
            <a:r>
              <a:rPr lang="ru-RU" sz="22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любой </a:t>
            </a:r>
            <a:r>
              <a:rPr lang="ru-RU" sz="2200" b="1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ребенок </a:t>
            </a:r>
            <a:r>
              <a:rPr lang="ru-RU" sz="2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должен уметь представить </a:t>
            </a:r>
            <a:r>
              <a:rPr lang="ru-RU" sz="22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результаты </a:t>
            </a:r>
            <a:r>
              <a:rPr lang="ru-RU" sz="2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работы. </a:t>
            </a:r>
            <a:r>
              <a:rPr lang="ru-RU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Важно научить детей удерживать цели групповой </a:t>
            </a:r>
            <a:r>
              <a:rPr lang="ru-RU" sz="2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работы. </a:t>
            </a:r>
            <a:r>
              <a:rPr lang="ru-RU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Способность не­сти ответственность за коллек­тивный результат формируется постепенно. В связи с этим не­обходимо, чтобы уже первые групповые работы завершались:</a:t>
            </a:r>
            <a:endParaRPr lang="ru-RU" sz="22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/>
            <a:r>
              <a:rPr lang="ru-RU" sz="2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а) коллективным </a:t>
            </a:r>
            <a:r>
              <a:rPr lang="ru-RU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составлени­ем сообщения;</a:t>
            </a:r>
            <a:endParaRPr lang="ru-RU" sz="22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/>
            <a:r>
              <a:rPr lang="ru-RU" sz="2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б) проговариванием </a:t>
            </a:r>
            <a:r>
              <a:rPr lang="ru-RU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этого сооб­щения каждым участником </a:t>
            </a:r>
            <a:r>
              <a:rPr lang="ru-RU" sz="2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группы</a:t>
            </a:r>
            <a:r>
              <a:rPr lang="ru-RU" sz="22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ru-RU" sz="2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81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7"/>
            <a:ext cx="3528392" cy="6476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854" y="557740"/>
            <a:ext cx="3528392" cy="5822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384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7864" y="188639"/>
            <a:ext cx="5472608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Ошибка: обсуждаются </a:t>
            </a:r>
            <a:r>
              <a:rPr lang="ru-RU" sz="24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все варианты, даже если они однотипны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041762"/>
            <a:ext cx="871296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Обсуждение всех вариантов </a:t>
            </a: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необходимо в случаях, если:</a:t>
            </a:r>
            <a:endParaRPr lang="ru-RU" sz="20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/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а) они </a:t>
            </a: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разные;</a:t>
            </a:r>
            <a:endParaRPr lang="ru-RU" sz="20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/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б) их </a:t>
            </a: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однотипность не очевид­на для детей.</a:t>
            </a:r>
            <a:endParaRPr lang="ru-RU" sz="20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/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В последнем случае, сделав вывод об идентичности двух пер­вых вариантов и приступая к рас­смотрению третьего, целесооб­разно задать вопрос: «Можно утверждать, что способ, предложен­ный третьей группой, такой же?»</a:t>
            </a:r>
            <a:endParaRPr lang="ru-RU" sz="20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/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Желательно начинать анализ результатов групповой работы с вопроса классу: «Есть ли среди данных моделей (схем и т. д.) оди­наковые (описывающие один и тот же способ)?» Если таковые имеются, то местоположение ра­боты на доске меняется.</a:t>
            </a:r>
            <a:endParaRPr lang="ru-RU" sz="20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/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Первоначально все работы вывешиваются в один ряд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</a:p>
          <a:p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В ходе анализа однотипные модели вывешиваются друг под другом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  <a:endParaRPr lang="ru-RU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Такая организация работы 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позволяет</a:t>
            </a: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</a:p>
          <a:p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а) учить </a:t>
            </a: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детей видеть одно и то же 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содержание </a:t>
            </a: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в разных 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формах</a:t>
            </a: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;</a:t>
            </a:r>
          </a:p>
          <a:p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б) рационально </a:t>
            </a: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использовать время 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урока</a:t>
            </a:r>
            <a:endParaRPr lang="ru-RU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399" y="4149080"/>
            <a:ext cx="2412267" cy="401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130" y="5085184"/>
            <a:ext cx="1705402" cy="1691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73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780540"/>
              </p:ext>
            </p:extLst>
          </p:nvPr>
        </p:nvGraphicFramePr>
        <p:xfrm>
          <a:off x="395536" y="347722"/>
          <a:ext cx="8352928" cy="60002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2248"/>
                <a:gridCol w="6120680"/>
              </a:tblGrid>
              <a:tr h="372935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Форма обучения</a:t>
                      </a:r>
                      <a:endParaRPr lang="ru-RU" sz="2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Специальная</a:t>
                      </a:r>
                      <a:r>
                        <a:rPr lang="ru-RU" sz="20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конструкция процесса обучения, представляющая собой внутреннюю организацию содержания, которым в реальной педагогической деятельности выступает процесс взаимодействия, общения учителя с учениками при работе над определенным учебным материалом </a:t>
                      </a:r>
                      <a:r>
                        <a:rPr lang="ru-RU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(Чередов И. М.)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endParaRPr lang="ru-RU" sz="200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Внешняя сторона организации учебного процесса, отражающая способ организации деятельности обучающихся, который зависит: количественного охвата обучающихся, характера взаимодействия субъектов обучения, степени самостоятельности обучающихся, специфики педагогической деятельности.</a:t>
                      </a:r>
                      <a:br>
                        <a:rPr lang="ru-RU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</a:br>
                      <a:r>
                        <a:rPr lang="ru-RU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(Никитина Н. Н.)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sz="200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2447">
                <a:tc gridSpan="2"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394892" y="5877272"/>
            <a:ext cx="65040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C6E7FC">
                    <a:lumMod val="25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Что означает форма организации обучения</a:t>
            </a:r>
            <a:endParaRPr lang="ru-RU" sz="2400" b="1" dirty="0">
              <a:solidFill>
                <a:srgbClr val="C6E7FC">
                  <a:lumMod val="25000"/>
                </a:srgb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00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952328" cy="6515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63888" y="36240"/>
            <a:ext cx="5400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Учитель выступает в роли оппонента, не давая развернуться </a:t>
            </a:r>
            <a:r>
              <a:rPr lang="ru-RU" sz="22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межгрупповому </a:t>
            </a:r>
            <a:r>
              <a:rPr lang="ru-RU" sz="22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обсужде­нию.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03848" y="1117917"/>
            <a:ext cx="57606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Результат групповой работы заключается не только в открытии детьми способа действия, 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но и в умении видеть 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другую точку зре­ния, аргументированно принимать или отвергать 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ее. Уча­щийся 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приобретает способность участвовать в учебном диалоге, если учитель владеет двумя пози­циями: </a:t>
            </a:r>
            <a:endParaRPr lang="ru-RU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организатора межгруппового взаимодействия (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безоценочность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);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равноправ­ного 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участника 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обсуждения (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конструктивная критика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).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3" r="14202"/>
          <a:stretch/>
        </p:blipFill>
        <p:spPr bwMode="auto">
          <a:xfrm>
            <a:off x="3563888" y="4109882"/>
            <a:ext cx="2068438" cy="1666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37608" y="5908630"/>
            <a:ext cx="187795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авторитарность</a:t>
            </a:r>
            <a:endParaRPr lang="ru-R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476" y="4070020"/>
            <a:ext cx="3133012" cy="144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476" y="4084152"/>
            <a:ext cx="1472388" cy="199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103590" y="5773746"/>
            <a:ext cx="242885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Работа с классом как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дирижирование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849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95936" y="188639"/>
            <a:ext cx="4824536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Большое количество разноплановых вопросов на этапе рефлексии</a:t>
            </a:r>
            <a:r>
              <a:rPr lang="ru-RU" sz="22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3384376" cy="5904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816102" y="991144"/>
            <a:ext cx="518420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Сохранение смысла рефлексии связано с осознанием самим 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учителем </a:t>
            </a: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ее целей и грамотным 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отбором </a:t>
            </a: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вопросов. Выделяют три возможные цели, которые ставит перед собой организатор 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рефлексии</a:t>
            </a:r>
            <a:endParaRPr lang="ru-RU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/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Первая — «посмотреть на ту сдвижку в понимании, осознании, освоении чего-то, которая 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происходит </a:t>
            </a: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у учащихся за счет какой-то работы, которую они 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осуществляют </a:t>
            </a: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или с ними осуществляют». 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Вторая </a:t>
            </a: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— «посмотреть, на что 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направлен </a:t>
            </a: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фокус внимания учащихся». </a:t>
            </a:r>
            <a:endParaRPr lang="ru-RU" sz="20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/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Третья </a:t>
            </a: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— «научить детей 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рефлексии</a:t>
            </a: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».</a:t>
            </a:r>
          </a:p>
          <a:p>
            <a:pPr algn="just"/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В последнем случае особенно важен образец организации рефлексии, который задается через перечень вопросов для учащихся. </a:t>
            </a:r>
            <a:endParaRPr lang="ru-RU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58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3794" y="476672"/>
            <a:ext cx="799288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Младшим </a:t>
            </a:r>
            <a:r>
              <a:rPr lang="ru-RU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школьникам лучше предлагать 2-3 вопроса на этапе рефлексии. В 3-4 классе </a:t>
            </a:r>
            <a:r>
              <a:rPr lang="ru-RU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эффективен </a:t>
            </a:r>
            <a:r>
              <a:rPr lang="ru-RU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и другой вариант </a:t>
            </a:r>
            <a:r>
              <a:rPr lang="ru-RU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организации</a:t>
            </a:r>
            <a:r>
              <a:rPr lang="ru-RU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: учитель дает каждому </a:t>
            </a:r>
            <a:r>
              <a:rPr lang="ru-RU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учащемуся </a:t>
            </a:r>
            <a:r>
              <a:rPr lang="ru-RU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карточку с 5-6 вопросами или незаконченными предложениями.</a:t>
            </a:r>
          </a:p>
          <a:p>
            <a:pPr algn="just"/>
            <a:r>
              <a:rPr lang="ru-RU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Ребенок может ответить на все вопросы или на некоторые из них.</a:t>
            </a:r>
          </a:p>
          <a:p>
            <a:pPr algn="just"/>
            <a:r>
              <a:rPr lang="ru-RU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Карточка может выглядеть так:</a:t>
            </a:r>
          </a:p>
          <a:p>
            <a:pPr algn="just"/>
            <a:r>
              <a:rPr lang="ru-RU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1. Мне </a:t>
            </a:r>
            <a:r>
              <a:rPr lang="ru-RU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было интересно...</a:t>
            </a:r>
          </a:p>
          <a:p>
            <a:pPr algn="just"/>
            <a:r>
              <a:rPr lang="ru-RU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2. Мы </a:t>
            </a:r>
            <a:r>
              <a:rPr lang="ru-RU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сегодня разобрались в...</a:t>
            </a:r>
          </a:p>
          <a:p>
            <a:pPr algn="just"/>
            <a:r>
              <a:rPr lang="ru-RU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3. Я </a:t>
            </a:r>
            <a:r>
              <a:rPr lang="ru-RU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сегодня понял, что...</a:t>
            </a:r>
          </a:p>
          <a:p>
            <a:pPr algn="just"/>
            <a:r>
              <a:rPr lang="ru-RU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4. Мне </a:t>
            </a:r>
            <a:r>
              <a:rPr lang="ru-RU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было трудно...</a:t>
            </a:r>
          </a:p>
          <a:p>
            <a:pPr algn="just"/>
            <a:r>
              <a:rPr lang="ru-RU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5. Завтра </a:t>
            </a:r>
            <a:r>
              <a:rPr lang="ru-RU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я хочу на уроке...</a:t>
            </a:r>
          </a:p>
        </p:txBody>
      </p:sp>
    </p:spTree>
    <p:extLst>
      <p:ext uri="{BB962C8B-B14F-4D97-AF65-F5344CB8AC3E}">
        <p14:creationId xmlns:p14="http://schemas.microsoft.com/office/powerpoint/2010/main" val="361243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1844824"/>
            <a:ext cx="712879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Литература</a:t>
            </a:r>
          </a:p>
          <a:p>
            <a:pPr algn="ctr"/>
            <a:endParaRPr lang="ru-RU" sz="2800" b="1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ru-RU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Урок </a:t>
            </a:r>
            <a:r>
              <a:rPr lang="ru-RU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в начальной школе [Текст] : реализация системно - </a:t>
            </a:r>
            <a:r>
              <a:rPr lang="ru-RU" sz="2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деятельностного</a:t>
            </a:r>
            <a:r>
              <a:rPr lang="ru-RU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подхода к обучению : книга для учителя / А. К. </a:t>
            </a:r>
            <a:r>
              <a:rPr lang="ru-RU" sz="2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Дусавицкий</a:t>
            </a:r>
            <a:r>
              <a:rPr lang="ru-RU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[и др.]. - 4-е изд. - Москва : Вита - Пресс, 2012. - 287 с. : ил.; 21 см.; ISBN 978-5-7755-2412-8</a:t>
            </a:r>
            <a:endParaRPr lang="ru-RU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99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648780"/>
              </p:ext>
            </p:extLst>
          </p:nvPr>
        </p:nvGraphicFramePr>
        <p:xfrm>
          <a:off x="395536" y="44624"/>
          <a:ext cx="8352928" cy="384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20280"/>
                <a:gridCol w="5832648"/>
              </a:tblGrid>
              <a:tr h="151216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Форма организации обучения</a:t>
                      </a:r>
                      <a:endParaRPr lang="ru-RU" sz="2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- Внешнее выражение согласованной деятельности учителя и учащихся, осуществляемый в определенном порядке и режиме.</a:t>
                      </a:r>
                      <a:r>
                        <a:rPr lang="ru-RU" sz="24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 (</a:t>
                      </a:r>
                      <a:r>
                        <a:rPr lang="ru-RU" sz="24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Подласый</a:t>
                      </a:r>
                      <a:r>
                        <a:rPr lang="ru-RU" sz="2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 И. П.</a:t>
                      </a:r>
                      <a:r>
                        <a:rPr lang="ru-RU" sz="24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)</a:t>
                      </a:r>
                      <a:endParaRPr lang="ru-RU" sz="240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2513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Форма организации познавательной деятельности учащихся</a:t>
                      </a:r>
                      <a:endParaRPr lang="ru-RU" sz="2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24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В</a:t>
                      </a:r>
                      <a:r>
                        <a:rPr lang="ru-RU" sz="2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нешняя сторона организации образовательного процесса, в основе которых лежит степень организации и управления учителем познавательной деятельности учащихся.</a:t>
                      </a:r>
                      <a:r>
                        <a:rPr lang="ru-RU" sz="24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  (</a:t>
                      </a:r>
                      <a:r>
                        <a:rPr lang="ru-RU" sz="2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П. И. </a:t>
                      </a:r>
                      <a:r>
                        <a:rPr lang="ru-RU" sz="24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Пидкасистый</a:t>
                      </a:r>
                      <a:r>
                        <a:rPr lang="ru-RU" sz="24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2050" name="Picture 2" descr="https://xn--40-6kcpbe8fh.xn--p1ai/assets/images/poleznoe/pedagogam/pedagog-inter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2" t="5945" b="11664"/>
          <a:stretch/>
        </p:blipFill>
        <p:spPr bwMode="auto">
          <a:xfrm>
            <a:off x="2915816" y="4070946"/>
            <a:ext cx="4608512" cy="277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74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https://kcsonkalachinsk.ru/wp-content/uploads/2019/07/25740923-768x67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https://kcsonkalachinsk.ru/wp-content/uploads/2019/07/25740923-768x672.jpg"/>
          <p:cNvSpPr>
            <a:spLocks noChangeAspect="1" noChangeArrowheads="1"/>
          </p:cNvSpPr>
          <p:nvPr/>
        </p:nvSpPr>
        <p:spPr bwMode="auto">
          <a:xfrm>
            <a:off x="155575" y="-2933700"/>
            <a:ext cx="6991350" cy="612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5" name="Picture 11" descr="https://img2.freepng.ru/20180422/xwq/kisspng-clip-art-5adc1753b829e5.21155863152437333175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571" l="556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8243"/>
            <a:ext cx="3217670" cy="50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207138237"/>
              </p:ext>
            </p:extLst>
          </p:nvPr>
        </p:nvGraphicFramePr>
        <p:xfrm>
          <a:off x="2699792" y="161918"/>
          <a:ext cx="6264696" cy="6579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55575" y="5693507"/>
            <a:ext cx="23999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1 класс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34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https://kcsonkalachinsk.ru/wp-content/uploads/2019/07/25740923-768x67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https://kcsonkalachinsk.ru/wp-content/uploads/2019/07/25740923-768x672.jpg"/>
          <p:cNvSpPr>
            <a:spLocks noChangeAspect="1" noChangeArrowheads="1"/>
          </p:cNvSpPr>
          <p:nvPr/>
        </p:nvSpPr>
        <p:spPr bwMode="auto">
          <a:xfrm>
            <a:off x="155575" y="-2933700"/>
            <a:ext cx="6991350" cy="612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330974644"/>
              </p:ext>
            </p:extLst>
          </p:nvPr>
        </p:nvGraphicFramePr>
        <p:xfrm>
          <a:off x="2699792" y="161918"/>
          <a:ext cx="6264696" cy="6579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55575" y="5693507"/>
            <a:ext cx="23999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2 класс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" name="AutoShape 2" descr="https://fsd.multiurok.ru/viewImage.php?image=http://detsad-kitty.ru/uploads/posts/2014-08/1408960950_13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 descr="C:\Users\разумейкода\Desktop\viewImage.php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551285"/>
            <a:ext cx="3635822" cy="514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77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260648"/>
            <a:ext cx="8568952" cy="181588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Коллективно-распределенная деятельность </a:t>
            </a:r>
            <a:r>
              <a:rPr lang="ru-RU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– это специфическая </a:t>
            </a:r>
            <a:r>
              <a:rPr lang="ru-RU" sz="28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разновидность взаимодействия </a:t>
            </a:r>
            <a:r>
              <a:rPr lang="ru-RU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учеников между собой и учителя с ними, </a:t>
            </a:r>
            <a:r>
              <a:rPr lang="ru-RU" sz="28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которая включает их в совместную деятельность. </a:t>
            </a:r>
            <a:endParaRPr lang="ru-RU" sz="28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636912"/>
            <a:ext cx="2088232" cy="120032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помогает решить учеб­ную задачу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90578" y="2924944"/>
            <a:ext cx="5501902" cy="34163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существенно развивает умения учащихся формулировать вопросы и ответы, искать аргументацию и источники решений, строить гипотезы и проверять их критическим рассудком, рефлексировать свои действия, а также способствует деловому общению.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1583668" y="2076530"/>
            <a:ext cx="1188132" cy="5603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220072" y="2076530"/>
            <a:ext cx="1368152" cy="8484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23528" y="4149080"/>
            <a:ext cx="26642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Коллективно-распределительная деятельность реализуется через групповую и парную работу, так как в процессе взаимодействия между школьниками происходит распределение ролей при решении учебной задачи.</a:t>
            </a:r>
          </a:p>
        </p:txBody>
      </p:sp>
    </p:spTree>
    <p:extLst>
      <p:ext uri="{BB962C8B-B14F-4D97-AF65-F5344CB8AC3E}">
        <p14:creationId xmlns:p14="http://schemas.microsoft.com/office/powerpoint/2010/main" val="358513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260648"/>
            <a:ext cx="741682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Коллективно – распределительная деятельность решает </a:t>
            </a:r>
            <a:r>
              <a:rPr lang="ru-RU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несколько задач </a:t>
            </a:r>
            <a:endParaRPr lang="ru-RU" sz="2400" b="1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r>
              <a:rPr lang="ru-RU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ru-RU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по </a:t>
            </a:r>
            <a:r>
              <a:rPr lang="ru-RU" sz="24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Д.Джонсону</a:t>
            </a:r>
            <a:r>
              <a:rPr lang="ru-RU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):</a:t>
            </a:r>
          </a:p>
          <a:p>
            <a:pPr algn="ctr"/>
            <a:endParaRPr lang="ru-RU" sz="24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/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- понимание каждым учащимся того, что он не сможет достичь успеха один, если успеха не достигнут остальные;</a:t>
            </a:r>
          </a:p>
          <a:p>
            <a:pPr algn="just"/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- развитие коммуникативных способностей, умения помогать друг другу в выполнении задач как учебных, так и жизненных;</a:t>
            </a:r>
          </a:p>
          <a:p>
            <a:pPr algn="just"/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- воспитание ответственности за персональный  вклад в коллективный результат;</a:t>
            </a:r>
          </a:p>
          <a:p>
            <a:pPr algn="just"/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- формирование действия самооценки и </a:t>
            </a:r>
            <a:r>
              <a:rPr lang="ru-RU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взаимооценки</a:t>
            </a:r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при подведении итога результатов работы всего коллектива и своего собственного.</a:t>
            </a:r>
          </a:p>
        </p:txBody>
      </p:sp>
    </p:spTree>
    <p:extLst>
      <p:ext uri="{BB962C8B-B14F-4D97-AF65-F5344CB8AC3E}">
        <p14:creationId xmlns:p14="http://schemas.microsoft.com/office/powerpoint/2010/main" val="23912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https://kcsonkalachinsk.ru/wp-content/uploads/2019/07/25740923-768x67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https://kcsonkalachinsk.ru/wp-content/uploads/2019/07/25740923-768x672.jpg"/>
          <p:cNvSpPr>
            <a:spLocks noChangeAspect="1" noChangeArrowheads="1"/>
          </p:cNvSpPr>
          <p:nvPr/>
        </p:nvSpPr>
        <p:spPr bwMode="auto">
          <a:xfrm>
            <a:off x="155575" y="-2933700"/>
            <a:ext cx="6991350" cy="612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55575" y="5693507"/>
            <a:ext cx="23999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3 класс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" name="AutoShape 2" descr="https://fsd.multiurok.ru/viewImage.php?image=http://detsad-kitty.ru/uploads/posts/2014-08/1408960950_13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https://avatars.mds.yandex.net/get-zen_doc/1137439/pub_5acb3ba30422b4ea99a29fc7_5acb3bdc2394dfca464ef469/scale_120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59" b="100000" l="12234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82" r="10826"/>
          <a:stretch/>
        </p:blipFill>
        <p:spPr bwMode="auto">
          <a:xfrm>
            <a:off x="-14435" y="312738"/>
            <a:ext cx="3074268" cy="546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390177879"/>
              </p:ext>
            </p:extLst>
          </p:nvPr>
        </p:nvGraphicFramePr>
        <p:xfrm>
          <a:off x="3023320" y="128587"/>
          <a:ext cx="6120680" cy="6579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2694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d7f1a7dc3f2debb97e065d9384e14bb16dc3ccb"/>
</p:tagLst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2910</TotalTime>
  <Words>2510</Words>
  <Application>Microsoft Office PowerPoint</Application>
  <PresentationFormat>Экран (4:3)</PresentationFormat>
  <Paragraphs>208</Paragraphs>
  <Slides>33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Презентация PowerPoint</vt:lpstr>
      <vt:lpstr>Формы организации учебно – познавательной деятельности младших школьников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Индивидуальная  форма организации учебной деятельности</vt:lpstr>
      <vt:lpstr>Презентация PowerPoint</vt:lpstr>
      <vt:lpstr>Фронтальная форма  предполагает одновременное выполнение общих заданий всеми учениками класса</vt:lpstr>
      <vt:lpstr>ГРУППОВАЯ ФОРМА единая познавательная задача ставится  перед группой учеников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КОЛЛЕКТИВНАЯ ФОРМА  «..все обучают каждого, и каждый обучает всех»                                           В.К. Дьяченко</vt:lpstr>
      <vt:lpstr>Презентация PowerPoint</vt:lpstr>
      <vt:lpstr>Коллективная форма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Белые соты</dc:title>
  <dc:creator>obstinate</dc:creator>
  <dc:description>Шаблон презентации с сайта https://presentation-creation.ru/</dc:description>
  <cp:lastModifiedBy>Дарья Анатольевна</cp:lastModifiedBy>
  <cp:revision>845</cp:revision>
  <dcterms:created xsi:type="dcterms:W3CDTF">2018-02-25T09:09:03Z</dcterms:created>
  <dcterms:modified xsi:type="dcterms:W3CDTF">2021-10-10T05:12:29Z</dcterms:modified>
</cp:coreProperties>
</file>