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57" r:id="rId5"/>
    <p:sldId id="260" r:id="rId6"/>
    <p:sldId id="262" r:id="rId7"/>
    <p:sldId id="263" r:id="rId8"/>
    <p:sldId id="275" r:id="rId9"/>
    <p:sldId id="264" r:id="rId10"/>
    <p:sldId id="273" r:id="rId11"/>
    <p:sldId id="27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9" autoAdjust="0"/>
    <p:restoredTop sz="94660"/>
  </p:normalViewPr>
  <p:slideViewPr>
    <p:cSldViewPr snapToGrid="0">
      <p:cViewPr varScale="1">
        <p:scale>
          <a:sx n="65" d="100"/>
          <a:sy n="65" d="100"/>
        </p:scale>
        <p:origin x="1348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9A07BE8F-7BB8-4E4C-9AAB-9D45C9EFD8C4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8A8AE8E-2D45-4281-960D-802B06DF5D1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32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BE8F-7BB8-4E4C-9AAB-9D45C9EFD8C4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E8E-2D45-4281-960D-802B06DF5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68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BE8F-7BB8-4E4C-9AAB-9D45C9EFD8C4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E8E-2D45-4281-960D-802B06DF5D1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911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BE8F-7BB8-4E4C-9AAB-9D45C9EFD8C4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E8E-2D45-4281-960D-802B06DF5D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320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BE8F-7BB8-4E4C-9AAB-9D45C9EFD8C4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E8E-2D45-4281-960D-802B06DF5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86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BE8F-7BB8-4E4C-9AAB-9D45C9EFD8C4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E8E-2D45-4281-960D-802B06DF5D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694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BE8F-7BB8-4E4C-9AAB-9D45C9EFD8C4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E8E-2D45-4281-960D-802B06DF5D1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593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BE8F-7BB8-4E4C-9AAB-9D45C9EFD8C4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E8E-2D45-4281-960D-802B06DF5D1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22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BE8F-7BB8-4E4C-9AAB-9D45C9EFD8C4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E8E-2D45-4281-960D-802B06DF5D1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19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BE8F-7BB8-4E4C-9AAB-9D45C9EFD8C4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E8E-2D45-4281-960D-802B06DF5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39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BE8F-7BB8-4E4C-9AAB-9D45C9EFD8C4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E8E-2D45-4281-960D-802B06DF5D1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10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BE8F-7BB8-4E4C-9AAB-9D45C9EFD8C4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E8E-2D45-4281-960D-802B06DF5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26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BE8F-7BB8-4E4C-9AAB-9D45C9EFD8C4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E8E-2D45-4281-960D-802B06DF5D1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98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BE8F-7BB8-4E4C-9AAB-9D45C9EFD8C4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E8E-2D45-4281-960D-802B06DF5D1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91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BE8F-7BB8-4E4C-9AAB-9D45C9EFD8C4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E8E-2D45-4281-960D-802B06DF5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309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BE8F-7BB8-4E4C-9AAB-9D45C9EFD8C4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E8E-2D45-4281-960D-802B06DF5D1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62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BE8F-7BB8-4E4C-9AAB-9D45C9EFD8C4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E8E-2D45-4281-960D-802B06DF5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8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07BE8F-7BB8-4E4C-9AAB-9D45C9EFD8C4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A8AE8E-2D45-4281-960D-802B06DF5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91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3958" y="975815"/>
            <a:ext cx="59163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Урок-экскурсия по картинной галерее русских живописцев</a:t>
            </a:r>
            <a:endParaRPr lang="ru-RU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73958" y="4183038"/>
            <a:ext cx="6837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 основе с темой «Порядок действий. Обобщение и систематизация»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0950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645" y="1823049"/>
            <a:ext cx="71139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Физкультминутка для глаз и шеи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02451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100" dirty="0" smtClean="0"/>
              <a:t>                    </a:t>
            </a:r>
            <a:r>
              <a:rPr lang="ru-RU" sz="2100" dirty="0" smtClean="0">
                <a:solidFill>
                  <a:srgbClr val="FF0000"/>
                </a:solidFill>
              </a:rPr>
              <a:t>2        1         3</a:t>
            </a:r>
          </a:p>
          <a:p>
            <a:pPr>
              <a:buNone/>
            </a:pPr>
            <a:r>
              <a:rPr lang="ru-RU" sz="3800" dirty="0" smtClean="0"/>
              <a:t> 1).  48 : 6 · 5 : 10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</a:t>
            </a:r>
            <a:r>
              <a:rPr lang="ru-RU" sz="2100" dirty="0" smtClean="0">
                <a:solidFill>
                  <a:srgbClr val="FF0000"/>
                </a:solidFill>
              </a:rPr>
              <a:t>1         2         3         4</a:t>
            </a:r>
          </a:p>
          <a:p>
            <a:pPr>
              <a:buNone/>
            </a:pPr>
            <a:r>
              <a:rPr lang="ru-RU" sz="3800" dirty="0" smtClean="0"/>
              <a:t> 2).  56 : 7 + 4 · 5 – 13                                        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</a:t>
            </a:r>
            <a:r>
              <a:rPr lang="ru-RU" sz="2100" dirty="0" smtClean="0">
                <a:solidFill>
                  <a:srgbClr val="FF0000"/>
                </a:solidFill>
              </a:rPr>
              <a:t>2          3            1</a:t>
            </a:r>
          </a:p>
          <a:p>
            <a:pPr>
              <a:buNone/>
            </a:pPr>
            <a:r>
              <a:rPr lang="ru-RU" sz="3800" dirty="0" smtClean="0"/>
              <a:t> 3).  63 + 7 – 40 : 5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</a:t>
            </a:r>
            <a:r>
              <a:rPr lang="ru-RU" sz="2100" dirty="0" smtClean="0">
                <a:solidFill>
                  <a:srgbClr val="FF0000"/>
                </a:solidFill>
              </a:rPr>
              <a:t>3           2          1</a:t>
            </a:r>
          </a:p>
          <a:p>
            <a:pPr>
              <a:buNone/>
            </a:pPr>
            <a:r>
              <a:rPr lang="ru-RU" sz="3800" dirty="0" smtClean="0"/>
              <a:t> 4).  14 – 8 – 2 + 15                                            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</a:t>
            </a:r>
            <a:r>
              <a:rPr lang="ru-RU" sz="2100" dirty="0" smtClean="0">
                <a:solidFill>
                  <a:srgbClr val="FF0000"/>
                </a:solidFill>
              </a:rPr>
              <a:t>4           1          2         5               3         6        7</a:t>
            </a:r>
          </a:p>
          <a:p>
            <a:pPr>
              <a:buNone/>
            </a:pPr>
            <a:r>
              <a:rPr lang="ru-RU" sz="3800" dirty="0" smtClean="0"/>
              <a:t> 5).  72– 24 : 12 · 3+ 100 · 2 – 7+ 101              </a:t>
            </a:r>
            <a:endParaRPr lang="ru-RU" sz="3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/>
              <a:t>Задание 4. </a:t>
            </a:r>
            <a:r>
              <a:rPr lang="ru-RU" sz="3200" dirty="0" smtClean="0"/>
              <a:t>Проверь правильность порядка действий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8093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885" y="377371"/>
            <a:ext cx="7271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Задание 5.</a:t>
            </a:r>
            <a:r>
              <a:rPr lang="ru-RU" sz="2800" dirty="0" smtClean="0"/>
              <a:t> Расставь порядок действия и найди значение выражения: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6" t="67461" r="34452" b="12213"/>
          <a:stretch/>
        </p:blipFill>
        <p:spPr>
          <a:xfrm>
            <a:off x="1725339" y="1902377"/>
            <a:ext cx="6498278" cy="11311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738" y="1902377"/>
            <a:ext cx="609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а)</a:t>
            </a:r>
          </a:p>
          <a:p>
            <a:r>
              <a:rPr lang="ru-RU" sz="3600" b="1" dirty="0" smtClean="0"/>
              <a:t>б)</a:t>
            </a:r>
          </a:p>
        </p:txBody>
      </p:sp>
    </p:spTree>
    <p:extLst>
      <p:ext uri="{BB962C8B-B14F-4D97-AF65-F5344CB8AC3E}">
        <p14:creationId xmlns:p14="http://schemas.microsoft.com/office/powerpoint/2010/main" val="354280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493939"/>
            <a:ext cx="4159248" cy="5835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00676" y="2700337"/>
            <a:ext cx="3293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Н. П. Богданов-Бельский "Устный счет в народной школе С. А. Рачинского" </a:t>
            </a:r>
            <a:r>
              <a:rPr lang="ru-RU" b="1" dirty="0" smtClean="0"/>
              <a:t>1895 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26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428625"/>
            <a:ext cx="8467725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2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8625" y="1635918"/>
                <a:ext cx="8715375" cy="7554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8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480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48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4800" i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8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ru-RU" sz="4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ru-RU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8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48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ru-RU" sz="48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ru-RU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8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48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ru-RU" sz="48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ru-RU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8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48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ru-RU" sz="48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48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4800" dirty="0" smtClean="0"/>
                  <a:t>:</a:t>
                </a:r>
                <a:r>
                  <a:rPr lang="ru-RU" sz="4800" b="1" dirty="0" smtClean="0"/>
                  <a:t>365</a:t>
                </a:r>
                <a:endParaRPr lang="ru-RU" sz="4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5" y="1635918"/>
                <a:ext cx="8715375" cy="755400"/>
              </a:xfrm>
              <a:prstGeom prst="rect">
                <a:avLst/>
              </a:prstGeom>
              <a:blipFill>
                <a:blip r:embed="rId2"/>
                <a:stretch>
                  <a:fillRect t="-20968" b="-491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48857" y="2425138"/>
            <a:ext cx="8172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=(100+121+144+169+196):365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37631" y="3256135"/>
            <a:ext cx="47949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/>
              <a:t>=(365+365):365=</a:t>
            </a:r>
            <a:r>
              <a:rPr lang="ru-RU" sz="4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7771" y="522514"/>
            <a:ext cx="6828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Задание 6.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11678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3374" y="471578"/>
            <a:ext cx="7223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Подведём итоги урока: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136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3672" y="417354"/>
            <a:ext cx="69183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Домашнее задание на маршрутных листах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29" y="2092747"/>
            <a:ext cx="7674106" cy="2827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0885" y="2192593"/>
            <a:ext cx="45323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884" y="3275712"/>
            <a:ext cx="45323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75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6" y="444695"/>
            <a:ext cx="7821283" cy="517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403" y="868392"/>
            <a:ext cx="722893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Оцените самостоятельно свою работу на уроке:</a:t>
            </a:r>
          </a:p>
          <a:p>
            <a:endParaRPr lang="ru-RU" sz="28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Поставьте знаки «+» или «-» у номера каждого задания  на </a:t>
            </a:r>
            <a:r>
              <a:rPr lang="ru-RU" sz="2400" dirty="0" err="1" smtClean="0"/>
              <a:t>маршутном</a:t>
            </a:r>
            <a:r>
              <a:rPr lang="ru-RU" sz="2400" dirty="0" smtClean="0"/>
              <a:t> листе(«+» - задание выполнено верно самостоятельно или в паре; «-» - не понял задания, не смог выполнить, не успел);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Поставьте отметку за свою работу на уроке в конце листа;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 Нарисуйте смайлик соответствующий вашему ответу на вопрос «Понравился ли урок?» 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7425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34" y="444325"/>
            <a:ext cx="4836296" cy="52740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1224" y="5691115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Ф. Решетников «Опять двойка», 1952 г</a:t>
            </a:r>
            <a:endParaRPr lang="ru-RU" sz="2400" b="1" dirty="0"/>
          </a:p>
        </p:txBody>
      </p:sp>
      <p:sp>
        <p:nvSpPr>
          <p:cNvPr id="4" name="Содержимое 3"/>
          <p:cNvSpPr txBox="1">
            <a:spLocks/>
          </p:cNvSpPr>
          <p:nvPr/>
        </p:nvSpPr>
        <p:spPr>
          <a:xfrm>
            <a:off x="5502915" y="444325"/>
            <a:ext cx="2890458" cy="602471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None/>
            </a:pPr>
            <a:r>
              <a:rPr lang="ru-RU" sz="3200" b="1" dirty="0" smtClean="0"/>
              <a:t>10²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ru-RU" sz="3200" b="1" dirty="0" smtClean="0"/>
              <a:t>9²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ru-RU" sz="3200" b="1" dirty="0"/>
              <a:t>8</a:t>
            </a:r>
            <a:r>
              <a:rPr lang="ru-RU" sz="3200" b="1" dirty="0" smtClean="0"/>
              <a:t>²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ru-RU" sz="3200" b="1" dirty="0" smtClean="0"/>
              <a:t>7²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ru-RU" sz="3200" b="1" dirty="0" smtClean="0"/>
              <a:t>6²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ru-RU" sz="3200" b="1" dirty="0" smtClean="0"/>
              <a:t>5²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ru-RU" sz="3200" b="1" dirty="0" smtClean="0"/>
              <a:t>4²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ru-RU" sz="3200" b="1" dirty="0" smtClean="0"/>
              <a:t>3²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ru-RU" sz="3200" b="1" dirty="0" smtClean="0"/>
              <a:t>2²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ru-RU" sz="3200" b="1" dirty="0" smtClean="0"/>
              <a:t>1²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ru-RU" sz="3200" b="1" dirty="0" smtClean="0"/>
              <a:t>0²</a:t>
            </a:r>
            <a:endParaRPr lang="ru-RU" sz="3200" b="1" dirty="0"/>
          </a:p>
          <a:p>
            <a:pPr marL="0" indent="0">
              <a:buClr>
                <a:srgbClr val="C00000"/>
              </a:buClr>
              <a:buNone/>
            </a:pPr>
            <a:endParaRPr lang="ru-RU" sz="3200" dirty="0"/>
          </a:p>
          <a:p>
            <a:pPr marL="0" indent="0">
              <a:buClr>
                <a:srgbClr val="C00000"/>
              </a:buClr>
              <a:buNone/>
            </a:pPr>
            <a:endParaRPr lang="ru-RU" sz="3200" dirty="0"/>
          </a:p>
          <a:p>
            <a:pPr marL="0" indent="0">
              <a:buClr>
                <a:srgbClr val="C00000"/>
              </a:buClr>
              <a:buNone/>
            </a:pPr>
            <a:endParaRPr lang="ru-RU" sz="3200" dirty="0"/>
          </a:p>
          <a:p>
            <a:pPr marL="0" indent="0">
              <a:buClr>
                <a:srgbClr val="C00000"/>
              </a:buClr>
              <a:buNone/>
            </a:pPr>
            <a:endParaRPr lang="ru-RU" sz="3200" dirty="0"/>
          </a:p>
          <a:p>
            <a:pPr marL="0" indent="0">
              <a:buClr>
                <a:srgbClr val="C00000"/>
              </a:buClr>
              <a:buNone/>
            </a:pPr>
            <a:endParaRPr lang="ru-RU" sz="3200" dirty="0"/>
          </a:p>
          <a:p>
            <a:pPr marL="0" indent="0">
              <a:buClr>
                <a:srgbClr val="C00000"/>
              </a:buClr>
              <a:buNone/>
            </a:pPr>
            <a:endParaRPr lang="ru-RU" sz="3200" dirty="0"/>
          </a:p>
          <a:p>
            <a:pPr marL="0" indent="0">
              <a:buClr>
                <a:srgbClr val="C00000"/>
              </a:buClr>
              <a:buNone/>
            </a:pPr>
            <a:endParaRPr lang="ru-RU" sz="3200" dirty="0"/>
          </a:p>
          <a:p>
            <a:pPr marL="0" indent="0">
              <a:buClr>
                <a:srgbClr val="C00000"/>
              </a:buClr>
              <a:buNone/>
            </a:pPr>
            <a:endParaRPr lang="ru-RU" sz="3200" dirty="0" smtClean="0"/>
          </a:p>
          <a:p>
            <a:pPr marL="0" indent="0">
              <a:buClr>
                <a:srgbClr val="C00000"/>
              </a:buClr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1118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001" y="484496"/>
            <a:ext cx="5844495" cy="52680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5247" y="5875360"/>
            <a:ext cx="6584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Н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Заболотский</a:t>
            </a:r>
            <a:r>
              <a:rPr lang="ru-RU" sz="2400" b="1" dirty="0" smtClean="0"/>
              <a:t> «Опять пятёрка!», 1954 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990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5"/>
          <p:cNvPicPr>
            <a:picLocks noChangeAspect="1" noChangeArrowheads="1"/>
          </p:cNvPicPr>
          <p:nvPr/>
        </p:nvPicPr>
        <p:blipFill>
          <a:blip r:embed="rId2" cstate="print"/>
          <a:srcRect b="16702"/>
          <a:stretch>
            <a:fillRect/>
          </a:stretch>
        </p:blipFill>
        <p:spPr bwMode="auto">
          <a:xfrm>
            <a:off x="7380288" y="0"/>
            <a:ext cx="17637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6"/>
          <p:cNvPicPr>
            <a:picLocks noChangeAspect="1" noChangeArrowheads="1"/>
          </p:cNvPicPr>
          <p:nvPr/>
        </p:nvPicPr>
        <p:blipFill>
          <a:blip r:embed="rId3" cstate="print"/>
          <a:srcRect b="11145"/>
          <a:stretch>
            <a:fillRect/>
          </a:stretch>
        </p:blipFill>
        <p:spPr bwMode="auto">
          <a:xfrm>
            <a:off x="7358063" y="2276475"/>
            <a:ext cx="178593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987425" y="4365625"/>
            <a:ext cx="1639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842963" y="4076700"/>
            <a:ext cx="2000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1500166" y="285728"/>
            <a:ext cx="43418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 smtClean="0"/>
              <a:t>Возведение в степень – </a:t>
            </a:r>
            <a:br>
              <a:rPr lang="ru-RU" sz="2800" dirty="0" smtClean="0"/>
            </a:br>
            <a:r>
              <a:rPr lang="ru-RU" sz="2800" dirty="0" smtClean="0"/>
              <a:t>действие </a:t>
            </a:r>
            <a:r>
              <a:rPr lang="en-US" sz="2800" dirty="0" smtClean="0"/>
              <a:t>III</a:t>
            </a:r>
            <a:r>
              <a:rPr lang="ru-RU" sz="2800" dirty="0" smtClean="0"/>
              <a:t> ступени</a:t>
            </a:r>
            <a:endParaRPr lang="ru-RU" sz="2800" dirty="0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785786" y="3429000"/>
            <a:ext cx="6192837" cy="3095625"/>
            <a:chOff x="567" y="2370"/>
            <a:chExt cx="3901" cy="1950"/>
          </a:xfrm>
        </p:grpSpPr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567" y="2370"/>
              <a:ext cx="3901" cy="1950"/>
              <a:chOff x="567" y="2024"/>
              <a:chExt cx="3901" cy="1950"/>
            </a:xfrm>
          </p:grpSpPr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>
                <a:off x="567" y="2024"/>
                <a:ext cx="140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Line 8"/>
              <p:cNvSpPr>
                <a:spLocks noChangeShapeType="1"/>
              </p:cNvSpPr>
              <p:nvPr/>
            </p:nvSpPr>
            <p:spPr bwMode="auto">
              <a:xfrm>
                <a:off x="1927" y="2069"/>
                <a:ext cx="0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Line 9"/>
              <p:cNvSpPr>
                <a:spLocks noChangeShapeType="1"/>
              </p:cNvSpPr>
              <p:nvPr/>
            </p:nvSpPr>
            <p:spPr bwMode="auto">
              <a:xfrm>
                <a:off x="1927" y="2659"/>
                <a:ext cx="12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Line 10"/>
              <p:cNvSpPr>
                <a:spLocks noChangeShapeType="1"/>
              </p:cNvSpPr>
              <p:nvPr/>
            </p:nvSpPr>
            <p:spPr bwMode="auto">
              <a:xfrm>
                <a:off x="3198" y="2704"/>
                <a:ext cx="0" cy="6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Line 11"/>
              <p:cNvSpPr>
                <a:spLocks noChangeShapeType="1"/>
              </p:cNvSpPr>
              <p:nvPr/>
            </p:nvSpPr>
            <p:spPr bwMode="auto">
              <a:xfrm>
                <a:off x="3243" y="3385"/>
                <a:ext cx="12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Line 12"/>
              <p:cNvSpPr>
                <a:spLocks noChangeShapeType="1"/>
              </p:cNvSpPr>
              <p:nvPr/>
            </p:nvSpPr>
            <p:spPr bwMode="auto">
              <a:xfrm>
                <a:off x="4468" y="3385"/>
                <a:ext cx="0" cy="5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" name="Text Box 29"/>
            <p:cNvSpPr txBox="1">
              <a:spLocks noChangeArrowheads="1"/>
            </p:cNvSpPr>
            <p:nvPr/>
          </p:nvSpPr>
          <p:spPr bwMode="auto">
            <a:xfrm>
              <a:off x="2109" y="3158"/>
              <a:ext cx="86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dirty="0">
                  <a:latin typeface="Times New Roman" pitchFamily="18" charset="0"/>
                </a:rPr>
                <a:t>2 ступень</a:t>
              </a:r>
            </a:p>
          </p:txBody>
        </p:sp>
        <p:sp>
          <p:nvSpPr>
            <p:cNvPr id="14" name="Text Box 30"/>
            <p:cNvSpPr txBox="1">
              <a:spLocks noChangeArrowheads="1"/>
            </p:cNvSpPr>
            <p:nvPr/>
          </p:nvSpPr>
          <p:spPr bwMode="auto">
            <a:xfrm>
              <a:off x="3424" y="3802"/>
              <a:ext cx="86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>
                  <a:latin typeface="Times New Roman" pitchFamily="18" charset="0"/>
                </a:rPr>
                <a:t>1 ступень</a:t>
              </a:r>
            </a:p>
          </p:txBody>
        </p:sp>
        <p:sp>
          <p:nvSpPr>
            <p:cNvPr id="21" name="Text Box 29"/>
            <p:cNvSpPr txBox="1">
              <a:spLocks noChangeArrowheads="1"/>
            </p:cNvSpPr>
            <p:nvPr/>
          </p:nvSpPr>
          <p:spPr bwMode="auto">
            <a:xfrm>
              <a:off x="855" y="2430"/>
              <a:ext cx="86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dirty="0" smtClean="0">
                  <a:latin typeface="Times New Roman" pitchFamily="18" charset="0"/>
                </a:rPr>
                <a:t>3 </a:t>
              </a:r>
              <a:r>
                <a:rPr lang="ru-RU" sz="2400" dirty="0">
                  <a:latin typeface="Times New Roman" pitchFamily="18" charset="0"/>
                </a:rPr>
                <a:t>ступень</a:t>
              </a:r>
            </a:p>
          </p:txBody>
        </p:sp>
      </p:grp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4250" y="4714875"/>
            <a:ext cx="18097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7543096" y="5926372"/>
            <a:ext cx="1518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Возведение в степень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17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73 0.00278 L -0.69236 -0.501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0" y="-252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83 0.00579 L -0.69827 -0.5192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31" y="-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6 0.00856 L -0.45868 0.3340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0" y="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95 -0.05232 L -0.23681 0.13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0" y="68239"/>
            <a:ext cx="4414727" cy="35271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615" y="3698543"/>
            <a:ext cx="3623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Ф. Решетников «За уроками» \ «Любины уроки», 1952 г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96937" y="688573"/>
            <a:ext cx="40260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</a:rPr>
              <a:t>1) </a:t>
            </a:r>
            <a:r>
              <a:rPr lang="ru-RU" sz="2400" b="1" dirty="0">
                <a:solidFill>
                  <a:srgbClr val="003300"/>
                </a:solidFill>
              </a:rPr>
              <a:t>Если в примере содержатся действия одной ступени то они выполняются по порядку </a:t>
            </a:r>
            <a:r>
              <a:rPr lang="ru-RU" sz="2400" b="1" u="sng" dirty="0">
                <a:solidFill>
                  <a:srgbClr val="003300"/>
                </a:solidFill>
              </a:rPr>
              <a:t>слева на </a:t>
            </a:r>
            <a:r>
              <a:rPr lang="ru-RU" sz="2400" b="1" u="sng" dirty="0" smtClean="0">
                <a:solidFill>
                  <a:srgbClr val="003300"/>
                </a:solidFill>
              </a:rPr>
              <a:t>право</a:t>
            </a:r>
            <a:r>
              <a:rPr lang="ru-RU" sz="2400" b="1" dirty="0" smtClean="0">
                <a:solidFill>
                  <a:srgbClr val="003300"/>
                </a:solidFill>
              </a:rPr>
              <a:t>;</a:t>
            </a:r>
            <a:endParaRPr lang="ru-RU" sz="2400" b="1" dirty="0">
              <a:solidFill>
                <a:srgbClr val="003300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8451" y="2641171"/>
            <a:ext cx="41887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336600"/>
                </a:solidFill>
              </a:rPr>
              <a:t>2) Если в примере содержатся действия разных ступеней, то сначала выполняются действие 3 ступени, потом действия 2 ступени, последними действия 1 ступени;</a:t>
            </a:r>
            <a:endParaRPr lang="ru-RU" sz="2400" b="1" dirty="0">
              <a:solidFill>
                <a:srgbClr val="3366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3233" y="4419297"/>
            <a:ext cx="40613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</a:rPr>
              <a:t>3) Если в выражении есть скобки, то сначала выполняют действия в скобках (учитывая 1 и 2 правило).</a:t>
            </a:r>
            <a:endParaRPr lang="ru-RU" sz="2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5092" y="468531"/>
            <a:ext cx="79839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181818"/>
                </a:solidFill>
              </a:rPr>
              <a:t>Задание 1.</a:t>
            </a:r>
            <a:r>
              <a:rPr lang="ru-RU" sz="3200" dirty="0" smtClean="0">
                <a:solidFill>
                  <a:srgbClr val="181818"/>
                </a:solidFill>
              </a:rPr>
              <a:t> Р</a:t>
            </a:r>
            <a:r>
              <a:rPr lang="ru-RU" sz="3200" b="0" i="0" dirty="0" smtClean="0">
                <a:solidFill>
                  <a:srgbClr val="181818"/>
                </a:solidFill>
                <a:effectLst/>
              </a:rPr>
              <a:t>азделите эти выражения на группы, соответствующие правилам порядка выполнения действия:</a:t>
            </a:r>
          </a:p>
          <a:p>
            <a:pPr algn="ctr"/>
            <a:endParaRPr lang="ru-RU" sz="3200" b="0" i="0" dirty="0" smtClean="0">
              <a:solidFill>
                <a:srgbClr val="181818"/>
              </a:solidFill>
              <a:effectLst/>
            </a:endParaRPr>
          </a:p>
          <a:p>
            <a:r>
              <a:rPr lang="ru-RU" sz="3600" b="0" i="0" dirty="0" smtClean="0">
                <a:solidFill>
                  <a:srgbClr val="181818"/>
                </a:solidFill>
                <a:effectLst/>
              </a:rPr>
              <a:t>1. 25+35-10+5=</a:t>
            </a:r>
          </a:p>
          <a:p>
            <a:r>
              <a:rPr lang="ru-RU" sz="3600" b="0" i="0" dirty="0" smtClean="0">
                <a:solidFill>
                  <a:srgbClr val="181818"/>
                </a:solidFill>
                <a:effectLst/>
              </a:rPr>
              <a:t>2. 35-2</a:t>
            </a:r>
            <a:r>
              <a:rPr lang="ru-RU" sz="3600" b="0" i="0" dirty="0" smtClean="0">
                <a:solidFill>
                  <a:srgbClr val="181818"/>
                </a:solidFill>
                <a:effectLst/>
                <a:cs typeface="Times New Roman" panose="02020603050405020304" pitchFamily="18" charset="0"/>
              </a:rPr>
              <a:t>‧</a:t>
            </a:r>
            <a:r>
              <a:rPr lang="ru-RU" sz="3600" b="0" i="0" dirty="0" smtClean="0">
                <a:solidFill>
                  <a:srgbClr val="181818"/>
                </a:solidFill>
                <a:effectLst/>
              </a:rPr>
              <a:t>2+4</a:t>
            </a:r>
            <a:r>
              <a:rPr lang="ru-RU" sz="3600" b="0" i="0" dirty="0" smtClean="0">
                <a:solidFill>
                  <a:srgbClr val="181818"/>
                </a:solidFill>
                <a:effectLst/>
                <a:cs typeface="Times New Roman" panose="02020603050405020304" pitchFamily="18" charset="0"/>
              </a:rPr>
              <a:t>‧</a:t>
            </a:r>
            <a:r>
              <a:rPr lang="ru-RU" sz="3600" b="0" i="0" dirty="0" smtClean="0">
                <a:solidFill>
                  <a:srgbClr val="181818"/>
                </a:solidFill>
                <a:effectLst/>
              </a:rPr>
              <a:t>40=</a:t>
            </a:r>
          </a:p>
          <a:p>
            <a:r>
              <a:rPr lang="ru-RU" sz="3600" b="0" i="0" dirty="0" smtClean="0">
                <a:solidFill>
                  <a:srgbClr val="181818"/>
                </a:solidFill>
                <a:effectLst/>
              </a:rPr>
              <a:t>3. 18</a:t>
            </a:r>
            <a:r>
              <a:rPr lang="ru-RU" sz="3600" b="0" i="0" dirty="0" smtClean="0">
                <a:solidFill>
                  <a:srgbClr val="181818"/>
                </a:solidFill>
                <a:effectLst/>
                <a:cs typeface="Times New Roman" panose="02020603050405020304" pitchFamily="18" charset="0"/>
              </a:rPr>
              <a:t>‧</a:t>
            </a:r>
            <a:r>
              <a:rPr lang="ru-RU" sz="3600" b="0" i="0" dirty="0" smtClean="0">
                <a:solidFill>
                  <a:srgbClr val="181818"/>
                </a:solidFill>
                <a:effectLst/>
              </a:rPr>
              <a:t>5:3</a:t>
            </a:r>
            <a:r>
              <a:rPr lang="ru-RU" sz="3600" b="0" i="0" dirty="0" smtClean="0">
                <a:solidFill>
                  <a:srgbClr val="181818"/>
                </a:solidFill>
                <a:effectLst/>
                <a:cs typeface="Times New Roman" panose="02020603050405020304" pitchFamily="18" charset="0"/>
              </a:rPr>
              <a:t>‧</a:t>
            </a:r>
            <a:r>
              <a:rPr lang="ru-RU" sz="3600" b="0" i="0" dirty="0" smtClean="0">
                <a:solidFill>
                  <a:srgbClr val="181818"/>
                </a:solidFill>
                <a:effectLst/>
              </a:rPr>
              <a:t>7=</a:t>
            </a:r>
          </a:p>
          <a:p>
            <a:r>
              <a:rPr lang="ru-RU" sz="3600" dirty="0" smtClean="0">
                <a:solidFill>
                  <a:srgbClr val="181818"/>
                </a:solidFill>
              </a:rPr>
              <a:t>4. 12</a:t>
            </a:r>
            <a:r>
              <a:rPr lang="ru-RU" sz="3600" dirty="0" smtClean="0">
                <a:solidFill>
                  <a:srgbClr val="181818"/>
                </a:solidFill>
                <a:cs typeface="Times New Roman" panose="02020603050405020304" pitchFamily="18" charset="0"/>
              </a:rPr>
              <a:t>²-121:11=</a:t>
            </a:r>
            <a:endParaRPr lang="ru-RU" sz="3600" b="0" i="0" dirty="0" smtClean="0">
              <a:solidFill>
                <a:srgbClr val="181818"/>
              </a:solidFill>
              <a:effectLst/>
            </a:endParaRPr>
          </a:p>
          <a:p>
            <a:r>
              <a:rPr lang="ru-RU" sz="3600" dirty="0">
                <a:solidFill>
                  <a:srgbClr val="181818"/>
                </a:solidFill>
              </a:rPr>
              <a:t>5</a:t>
            </a:r>
            <a:r>
              <a:rPr lang="ru-RU" sz="3600" b="0" i="0" dirty="0" smtClean="0">
                <a:solidFill>
                  <a:srgbClr val="181818"/>
                </a:solidFill>
                <a:effectLst/>
              </a:rPr>
              <a:t>. (48+32)-18</a:t>
            </a:r>
            <a:r>
              <a:rPr lang="ru-RU" sz="3600" b="0" i="0" dirty="0" smtClean="0">
                <a:solidFill>
                  <a:srgbClr val="181818"/>
                </a:solidFill>
                <a:effectLst/>
                <a:cs typeface="Times New Roman" panose="02020603050405020304" pitchFamily="18" charset="0"/>
              </a:rPr>
              <a:t>‧</a:t>
            </a:r>
            <a:r>
              <a:rPr lang="ru-RU" sz="3600" b="0" i="0" dirty="0" smtClean="0">
                <a:solidFill>
                  <a:srgbClr val="181818"/>
                </a:solidFill>
                <a:effectLst/>
              </a:rPr>
              <a:t>2=</a:t>
            </a:r>
            <a:endParaRPr lang="ru-RU" sz="3600" b="0" i="0" dirty="0">
              <a:solidFill>
                <a:srgbClr val="181818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220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632" y="470848"/>
            <a:ext cx="70968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Задание 2. Выдумка для соседа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Возьмите бумажку из короба на вашем столе с пометкой (</a:t>
            </a:r>
            <a:r>
              <a:rPr lang="ru-RU" sz="2800" i="1" dirty="0" smtClean="0"/>
              <a:t>Задание 2</a:t>
            </a:r>
            <a:r>
              <a:rPr lang="ru-RU" sz="2800" dirty="0" smtClean="0"/>
              <a:t>), в маршрутном листе найдите пример соответствующий выбранной вами бумажке;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Поставьте одну пару скобок и найдите значение выражения учитывая порядок действий;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Впишите это значение на листок и вклейте на маршрутный лист соседа в соответствующий квадратик;</a:t>
            </a:r>
          </a:p>
          <a:p>
            <a:r>
              <a:rPr lang="ru-RU" sz="2800" dirty="0" smtClean="0"/>
              <a:t>4)   Ваша задача поставить скобки так, чтобы получилось верное равенство.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3356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10" b="76334"/>
          <a:stretch/>
        </p:blipFill>
        <p:spPr>
          <a:xfrm>
            <a:off x="1191986" y="1676400"/>
            <a:ext cx="4758871" cy="7402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4514" y="3127829"/>
            <a:ext cx="526142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‧ 12 + 18 : 6 + 3 =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46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736" y="1871484"/>
            <a:ext cx="3069715" cy="2032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6382" y="369755"/>
            <a:ext cx="838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Задание 3. </a:t>
            </a:r>
            <a:r>
              <a:rPr lang="ru-RU" sz="2800" dirty="0" smtClean="0"/>
              <a:t>Подумайте, какое выражение зашифровано?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89" y="1486265"/>
            <a:ext cx="3396647" cy="24181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748" y="1050091"/>
            <a:ext cx="1260233" cy="13743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793" y="1090738"/>
            <a:ext cx="1434508" cy="129301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131652" y="2886696"/>
            <a:ext cx="729867" cy="12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6258" y="4369774"/>
                <a:ext cx="8270542" cy="11204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7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720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ru-RU" sz="7200" i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ru-RU" sz="7200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7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7200" i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ru-RU" sz="7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72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7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58" y="4369774"/>
                <a:ext cx="8270542" cy="11204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416259" y="5386236"/>
            <a:ext cx="82705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/>
              <a:t>=59049-9=59040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60534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344</TotalTime>
  <Words>489</Words>
  <Application>Microsoft Office PowerPoint</Application>
  <PresentationFormat>Экран (4:3)</PresentationFormat>
  <Paragraphs>76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Cambria Math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4. Проверь правильность порядка действий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Прохорова</dc:creator>
  <cp:lastModifiedBy>Учитель</cp:lastModifiedBy>
  <cp:revision>46</cp:revision>
  <dcterms:created xsi:type="dcterms:W3CDTF">2022-10-24T20:07:57Z</dcterms:created>
  <dcterms:modified xsi:type="dcterms:W3CDTF">2024-01-26T12:14:06Z</dcterms:modified>
</cp:coreProperties>
</file>