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  <p:sldId id="257" r:id="rId4"/>
    <p:sldId id="271" r:id="rId5"/>
    <p:sldId id="258" r:id="rId6"/>
    <p:sldId id="272" r:id="rId7"/>
    <p:sldId id="263" r:id="rId8"/>
    <p:sldId id="273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8AD9BC8-EFEA-43F5-A08D-A1E370EFDEF3}">
          <p14:sldIdLst>
            <p14:sldId id="276"/>
            <p14:sldId id="275"/>
            <p14:sldId id="257"/>
            <p14:sldId id="271"/>
            <p14:sldId id="258"/>
            <p14:sldId id="272"/>
            <p14:sldId id="263"/>
            <p14:sldId id="273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52" d="100"/>
          <a:sy n="52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467D-8E2B-4F01-BB8E-6E1D7280FE41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8A67-BB3E-47EC-9349-225AAC79C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44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467D-8E2B-4F01-BB8E-6E1D7280FE41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8A67-BB3E-47EC-9349-225AAC79C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55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467D-8E2B-4F01-BB8E-6E1D7280FE41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8A67-BB3E-47EC-9349-225AAC79C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07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467D-8E2B-4F01-BB8E-6E1D7280FE41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8A67-BB3E-47EC-9349-225AAC79C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8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467D-8E2B-4F01-BB8E-6E1D7280FE41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8A67-BB3E-47EC-9349-225AAC79C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02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467D-8E2B-4F01-BB8E-6E1D7280FE41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8A67-BB3E-47EC-9349-225AAC79C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467D-8E2B-4F01-BB8E-6E1D7280FE41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8A67-BB3E-47EC-9349-225AAC79C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08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467D-8E2B-4F01-BB8E-6E1D7280FE41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8A67-BB3E-47EC-9349-225AAC79C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48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467D-8E2B-4F01-BB8E-6E1D7280FE41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8A67-BB3E-47EC-9349-225AAC79C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00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467D-8E2B-4F01-BB8E-6E1D7280FE41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8A67-BB3E-47EC-9349-225AAC79C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3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467D-8E2B-4F01-BB8E-6E1D7280FE41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8A67-BB3E-47EC-9349-225AAC79C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5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467D-8E2B-4F01-BB8E-6E1D7280FE41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D8A67-BB3E-47EC-9349-225AAC79C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99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ygazeta.com/i/2014/03/shutterstock_52835239-520x7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61456"/>
            <a:ext cx="3268553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21376" y="1052736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sz="3200" dirty="0">
                <a:latin typeface="Arial Black" pitchFamily="34" charset="0"/>
                <a:ea typeface="Calibri"/>
              </a:rPr>
              <a:t>Психологическая помощь родителей в эффективной подготовке детей к обучению в школе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5445224"/>
            <a:ext cx="4075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Педагог-психолог: </a:t>
            </a:r>
            <a:r>
              <a:rPr lang="ru-RU" dirty="0" err="1" smtClean="0">
                <a:latin typeface="Arial Black" pitchFamily="34" charset="0"/>
              </a:rPr>
              <a:t>Церах</a:t>
            </a:r>
            <a:r>
              <a:rPr lang="ru-RU" dirty="0" smtClean="0">
                <a:latin typeface="Arial Black" pitchFamily="34" charset="0"/>
              </a:rPr>
              <a:t> С.С.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4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dskorablik.ucoz.net/ff/gazeta_korabli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718" y="3861048"/>
            <a:ext cx="3120282" cy="286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 Black" pitchFamily="34" charset="0"/>
              </a:rPr>
              <a:t>Этапы психологической помощи родителям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Arial Black" pitchFamily="34" charset="0"/>
              </a:rPr>
              <a:t>Подготовительный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Arial Black" pitchFamily="34" charset="0"/>
              </a:rPr>
              <a:t>Этап сотрудничества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Arial Black" pitchFamily="34" charset="0"/>
              </a:rPr>
              <a:t>Взаимодействие с ребенком (наблюдение, проведение коррекционно-развивающих занятий)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Arial Black" pitchFamily="34" charset="0"/>
              </a:rPr>
              <a:t>Рефлексивно-аналитический этап  </a:t>
            </a:r>
            <a:endParaRPr lang="ru-RU" sz="2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982"/>
            <a:ext cx="8229600" cy="201622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 Black" pitchFamily="34" charset="0"/>
              </a:rPr>
              <a:t>В структуре психологической готовности детей к школе принято выделять такие компоненты:</a:t>
            </a:r>
            <a:endParaRPr lang="ru-RU" sz="3200" b="1" dirty="0"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217636"/>
            <a:ext cx="3528392" cy="178742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</a:rPr>
              <a:t>Личностная готовность</a:t>
            </a:r>
            <a:endParaRPr lang="ru-RU" sz="2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2217635"/>
            <a:ext cx="3456384" cy="178742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</a:rPr>
              <a:t>Интеллектуальная готовность</a:t>
            </a:r>
            <a:endParaRPr lang="ru-RU" sz="2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7784" y="4232841"/>
            <a:ext cx="4032448" cy="197226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</a:rPr>
              <a:t>Социально-психологическая готовность</a:t>
            </a:r>
            <a:endParaRPr lang="ru-RU" sz="2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827584" y="2016689"/>
            <a:ext cx="3384376" cy="2132391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Эмоциональная готовность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004048" y="2016689"/>
            <a:ext cx="3528392" cy="230425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Волевая готовность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15816" y="4262083"/>
            <a:ext cx="3528392" cy="214448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Мотивационная готовность</a:t>
            </a:r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775" y="404664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Внутренняя позиция школьника</a:t>
            </a:r>
            <a:br>
              <a:rPr lang="ru-RU" sz="3600" b="1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3600" b="1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(личностная готовность)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46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rimdou74.ru/public/users/994/img/parents-day-4-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021" y="4397420"/>
            <a:ext cx="3377912" cy="246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Arial Black" pitchFamily="34" charset="0"/>
              </a:rPr>
              <a:t>Интеллектуальная готовность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7819" y="1628800"/>
            <a:ext cx="828092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Arial Black" pitchFamily="34" charset="0"/>
              </a:rPr>
              <a:t>Дифференциальное восприятие (отличие фигуры и фона)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Arial Black" pitchFamily="34" charset="0"/>
              </a:rPr>
              <a:t>Концентрация внимания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Arial Black" pitchFamily="34" charset="0"/>
              </a:rPr>
              <a:t>Аналитическое мышление 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Arial Black" pitchFamily="34" charset="0"/>
              </a:rPr>
              <a:t>Рациональный подход к действительности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Arial Black" pitchFamily="34" charset="0"/>
              </a:rPr>
              <a:t>Логическое запоминание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Arial Black" pitchFamily="34" charset="0"/>
              </a:rPr>
              <a:t>Познавательный интерес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Arial Black" pitchFamily="34" charset="0"/>
              </a:rPr>
              <a:t>Развитие мелкой моторики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Arial Black" pitchFamily="34" charset="0"/>
              </a:rPr>
              <a:t>Развитие зрительно-двигательной координации</a:t>
            </a:r>
          </a:p>
        </p:txBody>
      </p:sp>
    </p:spTree>
    <p:extLst>
      <p:ext uri="{BB962C8B-B14F-4D97-AF65-F5344CB8AC3E}">
        <p14:creationId xmlns:p14="http://schemas.microsoft.com/office/powerpoint/2010/main" val="107888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amaclub.kz/wp-content/uploads/2017/09/9072896_l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843" y="3401616"/>
            <a:ext cx="456100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Мотивационная готовность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628800"/>
            <a:ext cx="7704856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dirty="0">
                <a:solidFill>
                  <a:prstClr val="black"/>
                </a:solidFill>
                <a:latin typeface="Arial Black" pitchFamily="34" charset="0"/>
              </a:rPr>
              <a:t>Формирование учебной мотивации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dirty="0">
                <a:solidFill>
                  <a:prstClr val="black"/>
                </a:solidFill>
                <a:latin typeface="Arial Black" pitchFamily="34" charset="0"/>
              </a:rPr>
              <a:t>Принятие правил и норм в группе</a:t>
            </a:r>
            <a:r>
              <a:rPr lang="en-US" sz="2800" dirty="0">
                <a:solidFill>
                  <a:prstClr val="black"/>
                </a:solidFill>
                <a:latin typeface="Arial Black" pitchFamily="34" charset="0"/>
              </a:rPr>
              <a:t>/</a:t>
            </a:r>
            <a:r>
              <a:rPr lang="ru-RU" sz="2800" dirty="0">
                <a:solidFill>
                  <a:prstClr val="black"/>
                </a:solidFill>
                <a:latin typeface="Arial Black" pitchFamily="34" charset="0"/>
              </a:rPr>
              <a:t>классе</a:t>
            </a:r>
            <a:r>
              <a:rPr lang="en-US" sz="2800" dirty="0">
                <a:solidFill>
                  <a:prstClr val="black"/>
                </a:solidFill>
                <a:latin typeface="Arial Black" pitchFamily="34" charset="0"/>
              </a:rPr>
              <a:t>/</a:t>
            </a:r>
            <a:r>
              <a:rPr lang="ru-RU" sz="2800" dirty="0">
                <a:solidFill>
                  <a:prstClr val="black"/>
                </a:solidFill>
                <a:latin typeface="Arial Black" pitchFamily="34" charset="0"/>
              </a:rPr>
              <a:t>школе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dirty="0">
                <a:solidFill>
                  <a:prstClr val="black"/>
                </a:solidFill>
                <a:latin typeface="Arial Black" pitchFamily="34" charset="0"/>
              </a:rPr>
              <a:t>Развитие потребности в общении с социумом</a:t>
            </a:r>
          </a:p>
        </p:txBody>
      </p:sp>
    </p:spTree>
    <p:extLst>
      <p:ext uri="{BB962C8B-B14F-4D97-AF65-F5344CB8AC3E}">
        <p14:creationId xmlns:p14="http://schemas.microsoft.com/office/powerpoint/2010/main" val="1053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2439" y="1015330"/>
            <a:ext cx="8280920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Определить </a:t>
            </a:r>
            <a:r>
              <a:rPr lang="ru-RU" sz="28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уровень психологической готовности к школе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0374" y="2159858"/>
            <a:ext cx="8280920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Чередовать </a:t>
            </a:r>
            <a:r>
              <a:rPr lang="ru-RU" sz="28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учебную деятельность с игровой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0374" y="3356992"/>
            <a:ext cx="828092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Отсутствие </a:t>
            </a:r>
            <a:r>
              <a:rPr lang="ru-RU" sz="28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критичности </a:t>
            </a:r>
            <a:r>
              <a:rPr lang="ru-RU" sz="28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к успехам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/</a:t>
            </a:r>
            <a:r>
              <a:rPr lang="ru-RU" sz="28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неуспехам ребенка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1681" y="4509120"/>
            <a:ext cx="8280920" cy="138499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Мотивировать </a:t>
            </a:r>
            <a:r>
              <a:rPr lang="ru-RU" sz="28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к самостоятельному принятию решений, анализу своих результатов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43513"/>
            <a:ext cx="82809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Arial Black" pitchFamily="34" charset="0"/>
              </a:rPr>
              <a:t>Советы родителям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3768" y="404664"/>
            <a:ext cx="63904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  <a:t>«Быть готовым к школе –</a:t>
            </a:r>
            <a:b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  <a:t>не значит уметь читать,</a:t>
            </a:r>
            <a:b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  <a:t> писать и считать.</a:t>
            </a:r>
            <a:b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  <a:t>Быть готовым к школе –</a:t>
            </a:r>
            <a:b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  <a:t>значит быть готовым</a:t>
            </a:r>
            <a:b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  <a:t>всему этому научиться».</a:t>
            </a:r>
            <a:b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sz="2800" b="1" i="1" dirty="0">
                <a:solidFill>
                  <a:prstClr val="black"/>
                </a:solidFill>
                <a:latin typeface="Arial Black" pitchFamily="34" charset="0"/>
              </a:rPr>
              <a:t>      </a:t>
            </a:r>
            <a:r>
              <a:rPr lang="ru-RU" sz="2800" b="1" i="1" dirty="0" smtClean="0">
                <a:solidFill>
                  <a:prstClr val="black"/>
                </a:solidFill>
                <a:latin typeface="Arial Black" pitchFamily="34" charset="0"/>
              </a:rPr>
              <a:t>                           </a:t>
            </a:r>
            <a:r>
              <a:rPr lang="ru-RU" sz="2000" b="1" i="1" dirty="0" err="1" smtClean="0">
                <a:solidFill>
                  <a:prstClr val="black"/>
                </a:solidFill>
                <a:latin typeface="Arial Black" pitchFamily="34" charset="0"/>
              </a:rPr>
              <a:t>Венгер</a:t>
            </a:r>
            <a:r>
              <a:rPr lang="ru-RU" sz="2000" b="1" i="1" dirty="0" smtClean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ru-RU" sz="2000" b="1" i="1" dirty="0">
                <a:solidFill>
                  <a:prstClr val="black"/>
                </a:solidFill>
                <a:latin typeface="Arial Black" pitchFamily="34" charset="0"/>
              </a:rPr>
              <a:t>Л.А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54413"/>
            <a:ext cx="3621087" cy="330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2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1.bp.blogspot.com/-rv4hZJCmIlM/TzltecWB_EI/AAAAAAAAAUM/kFC9EODXX-Y/s1600/famil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093" y="2996955"/>
            <a:ext cx="6316712" cy="382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495456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2137768"/>
            <a:ext cx="74110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Arial Black" pitchFamily="34" charset="0"/>
              </a:rPr>
              <a:t>Спасибо за внимание!</a:t>
            </a:r>
            <a:endParaRPr lang="ru-RU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61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152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Этапы психологической помощи родителям</vt:lpstr>
      <vt:lpstr>В структуре психологической готовности детей к школе принято выделять такие компоненты:</vt:lpstr>
      <vt:lpstr>Презентация PowerPoint</vt:lpstr>
      <vt:lpstr>Интеллектуальная готовность</vt:lpstr>
      <vt:lpstr>Мотивационная готовность</vt:lpstr>
      <vt:lpstr>Презентация PowerPoint</vt:lpstr>
      <vt:lpstr>Презентация PowerPoint</vt:lpstr>
      <vt:lpstr> 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 психологической готовностью к школьному обучению подразумевают необходимый и достаточный уровень психического развития ребенка для освоения школьной программы во время обучения в коллективе.</dc:title>
  <dc:creator>УЭКАРМ</dc:creator>
  <cp:lastModifiedBy>user</cp:lastModifiedBy>
  <cp:revision>37</cp:revision>
  <dcterms:created xsi:type="dcterms:W3CDTF">2018-04-16T10:47:49Z</dcterms:created>
  <dcterms:modified xsi:type="dcterms:W3CDTF">2024-03-28T08:40:44Z</dcterms:modified>
</cp:coreProperties>
</file>