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346" r:id="rId2"/>
    <p:sldId id="342" r:id="rId3"/>
    <p:sldId id="343" r:id="rId4"/>
    <p:sldId id="299" r:id="rId5"/>
    <p:sldId id="258" r:id="rId6"/>
    <p:sldId id="259" r:id="rId7"/>
    <p:sldId id="260" r:id="rId8"/>
    <p:sldId id="336" r:id="rId9"/>
    <p:sldId id="338" r:id="rId10"/>
    <p:sldId id="263" r:id="rId11"/>
    <p:sldId id="348" r:id="rId12"/>
    <p:sldId id="262" r:id="rId13"/>
    <p:sldId id="349" r:id="rId14"/>
    <p:sldId id="257" r:id="rId15"/>
    <p:sldId id="265" r:id="rId16"/>
    <p:sldId id="344" r:id="rId17"/>
    <p:sldId id="345" r:id="rId18"/>
  </p:sldIdLst>
  <p:sldSz cx="12192000" cy="6858000"/>
  <p:notesSz cx="6858000" cy="9144000"/>
  <p:embeddedFontLst>
    <p:embeddedFont>
      <p:font typeface="Raleway" charset="-52"/>
      <p:regular r:id="rId20"/>
      <p:bold r:id="rId21"/>
      <p:italic r:id="rId22"/>
      <p:bold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41">
          <p15:clr>
            <a:srgbClr val="A4A3A4"/>
          </p15:clr>
        </p15:guide>
        <p15:guide id="2" pos="688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3" roundtripDataSignature="AMtx7mhItEVakYAbthayfwi9f/bhN3JP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287483-C8AD-4A80-BCEB-5D9E93EB52A5}" v="188" dt="2023-11-29T17:33:03.0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-72" y="-798"/>
      </p:cViewPr>
      <p:guideLst>
        <p:guide orient="horz" pos="2341"/>
        <p:guide pos="6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93" Type="http://customschemas.google.com/relationships/presentationmetadata" Target="metadata"/><Relationship Id="rId9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9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9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9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F9195"/>
              </a:buClr>
              <a:buSzPts val="2400"/>
              <a:buNone/>
              <a:defRPr sz="2400">
                <a:solidFill>
                  <a:srgbClr val="8F919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9195"/>
              </a:buClr>
              <a:buSzPts val="2000"/>
              <a:buNone/>
              <a:defRPr sz="2000">
                <a:solidFill>
                  <a:srgbClr val="8F919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9195"/>
              </a:buClr>
              <a:buSzPts val="1800"/>
              <a:buNone/>
              <a:defRPr sz="1800">
                <a:solidFill>
                  <a:srgbClr val="8F919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9195"/>
              </a:buClr>
              <a:buSzPts val="1600"/>
              <a:buNone/>
              <a:defRPr sz="1600">
                <a:solidFill>
                  <a:srgbClr val="8F919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9195"/>
              </a:buClr>
              <a:buSzPts val="1600"/>
              <a:buNone/>
              <a:defRPr sz="1600">
                <a:solidFill>
                  <a:srgbClr val="8F919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9195"/>
              </a:buClr>
              <a:buSzPts val="1600"/>
              <a:buNone/>
              <a:defRPr sz="1600">
                <a:solidFill>
                  <a:srgbClr val="8F919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9195"/>
              </a:buClr>
              <a:buSzPts val="1600"/>
              <a:buNone/>
              <a:defRPr sz="1600">
                <a:solidFill>
                  <a:srgbClr val="8F919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9195"/>
              </a:buClr>
              <a:buSzPts val="1600"/>
              <a:buNone/>
              <a:defRPr sz="1600">
                <a:solidFill>
                  <a:srgbClr val="8F919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9195"/>
              </a:buClr>
              <a:buSzPts val="1600"/>
              <a:buNone/>
              <a:defRPr sz="1600">
                <a:solidFill>
                  <a:srgbClr val="8F9195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8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8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8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8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8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8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9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F91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F91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F91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F919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F919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F919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F919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F919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F919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F919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F919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audio" Target="file:///C:\Users\&#1044;&#1086;&#1084;&#1072;&#1096;&#1085;&#1080;&#1081;\Desktop\&#1080;&#1075;&#1088;&#1072;\&#1084;&#1091;&#1079;.&#1089;&#1086;&#1087;&#1088;&#1086;&#1074;&#1072;&#1078;&#1076;&#1077;&#1085;&#1080;&#1077;\&#1079;&#1074;&#1091;&#1082;%20&#1075;&#1086;&#1085;&#1075;&#1072;.mp3" TargetMode="External"/><Relationship Id="rId16" Type="http://schemas.openxmlformats.org/officeDocument/2006/relationships/image" Target="../media/image31.png"/><Relationship Id="rId1" Type="http://schemas.openxmlformats.org/officeDocument/2006/relationships/audio" Target="file:///C:\Users\&#1044;&#1086;&#1084;&#1072;&#1096;&#1085;&#1080;&#1081;\Desktop\&#1080;&#1075;&#1088;&#1072;\&#1084;&#1091;&#1079;.&#1089;&#1086;&#1087;&#1088;&#1086;&#1074;&#1072;&#1078;&#1076;&#1077;&#1085;&#1080;&#1077;\&#1074;&#1099;&#1085;&#1086;&#1089;%20&#1087;&#1088;&#1077;&#1076;&#1084;&#1077;&#1090;&#1072;.mp3" TargetMode="Externa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7.png"/><Relationship Id="rId15" Type="http://schemas.openxmlformats.org/officeDocument/2006/relationships/image" Target="../media/image30.png"/><Relationship Id="rId10" Type="http://schemas.openxmlformats.org/officeDocument/2006/relationships/image" Target="../media/image25.jpe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&#1044;&#1086;&#1084;&#1072;&#1096;&#1085;&#1080;&#1081;\Desktop\&#1080;&#1075;&#1088;&#1072;\&#1084;&#1091;&#1079;.&#1089;&#1086;&#1087;&#1088;&#1086;&#1074;&#1072;&#1078;&#1076;&#1077;&#1085;&#1080;&#1077;\&#1087;&#1072;&#1091;&#1079;&#1072;.mp3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22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4;&#1086;&#1084;&#1072;&#1096;&#1085;&#1080;&#1081;\Desktop\&#1080;&#1075;&#1088;&#1072;\&#1084;&#1091;&#1079;.&#1089;&#1086;&#1087;&#1088;&#1086;&#1074;&#1072;&#1078;&#1076;&#1077;&#1085;&#1080;&#1077;\&#1055;&#1088;&#1086;%20&#1085;&#1072;&#1091;&#1082;&#1091;%20-%20&#1055;&#1088;&#1086;%20&#1060;&#1080;&#1079;&#1080;&#1082;&#1091;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4;&#1086;&#1084;&#1072;&#1096;&#1085;&#1080;&#1081;\Desktop\&#1080;&#1075;&#1088;&#1072;\&#1084;&#1091;&#1079;.&#1089;&#1086;&#1087;&#1088;&#1086;&#1074;&#1072;&#1078;&#1076;&#1077;&#1085;&#1080;&#1077;\&#1055;&#1088;&#1086;%20&#1085;&#1072;&#1091;&#1082;&#1091;%20-%20&#1055;&#1088;&#1086;%20&#1060;&#1080;&#1079;&#1080;&#1082;&#1091;.mp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file:///C:\Users\&#1044;&#1086;&#1084;&#1072;&#1096;&#1085;&#1080;&#1081;\Desktop\&#1080;&#1075;&#1088;&#1072;\&#1084;&#1091;&#1079;.&#1089;&#1086;&#1087;&#1088;&#1086;&#1074;&#1072;&#1078;&#1076;&#1077;&#1085;&#1080;&#1077;\&#1079;&#1074;&#1091;&#1082;%20&#1075;&#1086;&#1085;&#1075;&#1072;.mp3" TargetMode="External"/><Relationship Id="rId1" Type="http://schemas.openxmlformats.org/officeDocument/2006/relationships/audio" Target="file:///C:\Users\&#1044;&#1086;&#1084;&#1072;&#1096;&#1085;&#1080;&#1081;\Desktop\&#1080;&#1075;&#1088;&#1072;\&#1084;&#1091;&#1079;.&#1089;&#1086;&#1087;&#1088;&#1086;&#1074;&#1072;&#1078;&#1076;&#1077;&#1085;&#1080;&#1077;\&#1074;&#1099;&#1085;&#1086;&#1089;%20&#1087;&#1088;&#1077;&#1076;&#1084;&#1077;&#1090;&#1072;.mp3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5.jpeg"/><Relationship Id="rId2" Type="http://schemas.openxmlformats.org/officeDocument/2006/relationships/audio" Target="file:///C:\Users\&#1044;&#1086;&#1084;&#1072;&#1096;&#1085;&#1080;&#1081;\Desktop\&#1080;&#1075;&#1088;&#1072;\&#1084;&#1091;&#1079;.&#1089;&#1086;&#1087;&#1088;&#1086;&#1074;&#1072;&#1078;&#1076;&#1077;&#1085;&#1080;&#1077;\&#1079;&#1074;&#1091;&#1082;%20&#1075;&#1086;&#1085;&#1075;&#1072;.mp3" TargetMode="External"/><Relationship Id="rId1" Type="http://schemas.openxmlformats.org/officeDocument/2006/relationships/audio" Target="file:///C:\Users\&#1044;&#1086;&#1084;&#1072;&#1096;&#1085;&#1080;&#1081;\Desktop\&#1080;&#1075;&#1088;&#1072;\&#1084;&#1091;&#1079;.&#1089;&#1086;&#1087;&#1088;&#1086;&#1074;&#1072;&#1078;&#1076;&#1077;&#1085;&#1080;&#1077;\&#1074;&#1099;&#1085;&#1086;&#1089;%20&#1087;&#1088;&#1077;&#1076;&#1084;&#1077;&#1090;&#1072;.mp3" TargetMode="External"/><Relationship Id="rId6" Type="http://schemas.openxmlformats.org/officeDocument/2006/relationships/image" Target="../media/image14.jpe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openxmlformats.org/officeDocument/2006/relationships/image" Target="../media/image17.jpe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7440" y="4205196"/>
            <a:ext cx="3464560" cy="2699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02319" y="3834979"/>
            <a:ext cx="2114630" cy="102220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736600" y="1573304"/>
            <a:ext cx="10866120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aleway"/>
              <a:buNone/>
            </a:pPr>
            <a:r>
              <a:rPr lang="ru-RU" b="1" dirty="0" smtClea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ea typeface="Raleway"/>
                <a:cs typeface="Times New Roman" pitchFamily="18" charset="0"/>
                <a:sym typeface="Raleway"/>
              </a:rPr>
              <a:t>К ВЕРШИНАМ  ЗНАНИЙ</a:t>
            </a:r>
            <a:endParaRPr b="1" dirty="0">
              <a:solidFill>
                <a:srgbClr val="FFFFFF"/>
              </a:solidFill>
              <a:latin typeface="Times New Roman" pitchFamily="18" charset="0"/>
              <a:ea typeface="Raleway"/>
              <a:cs typeface="Times New Roman" pitchFamily="18" charset="0"/>
              <a:sym typeface="Raleway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 flipV="1">
            <a:off x="4130622" y="-2034506"/>
            <a:ext cx="81614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5283200"/>
            <a:ext cx="0" cy="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gora znaniy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894" y="260278"/>
            <a:ext cx="3429000" cy="241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ora znaniy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5136" y="-10598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/>
          <p:nvPr/>
        </p:nvSpPr>
        <p:spPr>
          <a:xfrm>
            <a:off x="622300" y="1890054"/>
            <a:ext cx="10858500" cy="370025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2B2F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8"/>
          <p:cNvSpPr txBox="1">
            <a:spLocks noGrp="1"/>
          </p:cNvSpPr>
          <p:nvPr>
            <p:ph type="body" idx="1"/>
          </p:nvPr>
        </p:nvSpPr>
        <p:spPr>
          <a:xfrm>
            <a:off x="993166" y="2399126"/>
            <a:ext cx="10360634" cy="2879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ts val="2800"/>
              <a:buNone/>
            </a:pPr>
            <a:r>
              <a:rPr lang="ru-RU" dirty="0">
                <a:solidFill>
                  <a:schemeClr val="bg1"/>
                </a:solidFill>
                <a:latin typeface="Times New Roman"/>
                <a:ea typeface="Arial"/>
                <a:cs typeface="Arial"/>
                <a:sym typeface="Arial"/>
              </a:rPr>
              <a:t>За счет какой энергии  происходит нагревание и свечение  метеорного тела  при его прохождении сквозь атмосферу?</a:t>
            </a:r>
            <a:endParaRPr lang="ru-RU" dirty="0">
              <a:solidFill>
                <a:schemeClr val="bg1"/>
              </a:solidFill>
              <a:latin typeface="Times New Roman"/>
              <a:ea typeface="Arial"/>
              <a:cs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ru-RU" sz="2600" dirty="0">
              <a:solidFill>
                <a:schemeClr val="bg1"/>
              </a:solidFill>
              <a:latin typeface="Times New Roman"/>
              <a:ea typeface="Arial"/>
              <a:cs typeface="Arial"/>
            </a:endParaRPr>
          </a:p>
          <a:p>
            <a:pPr marL="0" indent="0">
              <a:spcBef>
                <a:spcPts val="0"/>
              </a:spcBef>
              <a:buSzPts val="2800"/>
              <a:buNone/>
            </a:pPr>
            <a:r>
              <a:rPr lang="ru-RU" sz="2600" dirty="0">
                <a:solidFill>
                  <a:schemeClr val="bg1"/>
                </a:solidFill>
                <a:latin typeface="Times New Roman"/>
                <a:ea typeface="Arial"/>
                <a:cs typeface="Arial"/>
                <a:sym typeface="Arial"/>
              </a:rPr>
              <a:t>Ответ: </a:t>
            </a:r>
            <a:endParaRPr lang="ru-RU" sz="2600" dirty="0">
              <a:solidFill>
                <a:schemeClr val="bg1"/>
              </a:solidFill>
              <a:latin typeface="Times New Roman"/>
              <a:ea typeface="Arial"/>
              <a:cs typeface="Arial"/>
            </a:endParaRPr>
          </a:p>
          <a:p>
            <a:pPr marL="0" indent="0">
              <a:spcBef>
                <a:spcPts val="0"/>
              </a:spcBef>
              <a:buSzPts val="2800"/>
              <a:buNone/>
            </a:pPr>
            <a:r>
              <a:rPr lang="ru-RU" dirty="0">
                <a:solidFill>
                  <a:schemeClr val="bg1"/>
                </a:solidFill>
                <a:latin typeface="Times New Roman"/>
                <a:ea typeface="Arial"/>
                <a:cs typeface="Arial"/>
                <a:sym typeface="Arial"/>
              </a:rPr>
              <a:t>За счет  механической (кинетической и потенциальной)  энергии метеора</a:t>
            </a:r>
            <a:endParaRPr dirty="0">
              <a:solidFill>
                <a:schemeClr val="bg1"/>
              </a:solidFill>
              <a:latin typeface="Times New Roman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8"/>
          <p:cNvSpPr txBox="1">
            <a:spLocks noGrp="1"/>
          </p:cNvSpPr>
          <p:nvPr>
            <p:ph type="title"/>
          </p:nvPr>
        </p:nvSpPr>
        <p:spPr>
          <a:xfrm>
            <a:off x="622300" y="365125"/>
            <a:ext cx="107315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414E"/>
              </a:buClr>
              <a:buSzPts val="4400"/>
              <a:buFont typeface="Raleway"/>
              <a:buNone/>
            </a:pPr>
            <a:r>
              <a:rPr lang="ru-RU" b="1" dirty="0">
                <a:solidFill>
                  <a:schemeClr val="bg1"/>
                </a:solidFill>
                <a:latin typeface="Times New Roman"/>
                <a:ea typeface="Raleway"/>
                <a:cs typeface="Raleway"/>
                <a:sym typeface="Raleway"/>
              </a:rPr>
              <a:t>Вопрос 1</a:t>
            </a:r>
            <a:endParaRPr dirty="0">
              <a:solidFill>
                <a:schemeClr val="bg1"/>
              </a:solidFill>
              <a:latin typeface="Times New Roman"/>
            </a:endParaRPr>
          </a:p>
        </p:txBody>
      </p:sp>
      <p:pic>
        <p:nvPicPr>
          <p:cNvPr id="147" name="Google Shape;147;p8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447041" y="5782997"/>
            <a:ext cx="1544319" cy="719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/>
          <p:nvPr/>
        </p:nvSpPr>
        <p:spPr>
          <a:xfrm>
            <a:off x="178130" y="1270660"/>
            <a:ext cx="11851574" cy="42602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2B2F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1"/>
          </p:nvPr>
        </p:nvSpPr>
        <p:spPr>
          <a:xfrm>
            <a:off x="1005042" y="1354097"/>
            <a:ext cx="10360634" cy="3882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spcBef>
                <a:spcPts val="0"/>
              </a:spcBef>
              <a:buSzPts val="2800"/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каждого примера проявления явлений из первого столбца подберите соответствующее название группы явлений из второго столбца. Запишите в таблицу выбранные цифры под соответствующими буквами.</a:t>
            </a:r>
          </a:p>
          <a:p>
            <a:pPr marL="0" indent="0" algn="just">
              <a:spcBef>
                <a:spcPts val="0"/>
              </a:spcBef>
              <a:buSzPts val="2800"/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 marL="0" indent="0" algn="just">
              <a:spcBef>
                <a:spcPts val="0"/>
              </a:spcBef>
              <a:buSzPts val="2800"/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 marL="0" indent="0" algn="just">
              <a:spcBef>
                <a:spcPts val="0"/>
              </a:spcBef>
              <a:buSzPts val="2800"/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SzPts val="2800"/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solidFill>
                <a:schemeClr val="bg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622300" y="365125"/>
            <a:ext cx="10731500" cy="85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414E"/>
              </a:buClr>
              <a:buSzPts val="4400"/>
              <a:buFont typeface="Raleway"/>
              <a:buNone/>
            </a:pPr>
            <a:r>
              <a:rPr lang="ru-RU" b="1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Вопрос </a:t>
            </a:r>
            <a:r>
              <a:rPr lang="ru-RU" b="1" dirty="0" smtClean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139" name="Google Shape;139;p7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447041" y="5782997"/>
            <a:ext cx="1544319" cy="71986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828799" y="2600696"/>
          <a:ext cx="8253351" cy="286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1117"/>
                <a:gridCol w="2751117"/>
                <a:gridCol w="2751117"/>
              </a:tblGrid>
              <a:tr h="52291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  <a:p>
                      <a:r>
                        <a:rPr lang="ru-RU" sz="2000" b="1" i="0" u="none" strike="noStrike" cap="none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световые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</a:p>
                    <a:p>
                      <a:r>
                        <a:rPr lang="ru-RU" sz="2000" b="1" i="0" u="none" strike="noStrike" cap="none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звуковые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</a:p>
                    <a:p>
                      <a:r>
                        <a:rPr lang="ru-RU" sz="2000" b="1" i="0" u="none" strike="noStrike" cap="none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механические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6091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r>
                        <a:rPr lang="ru-RU" sz="2000" b="1" i="0" u="none" strike="noStrike" cap="none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По небу проносится яркий огненный шар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r>
                        <a:rPr lang="ru-RU" sz="2000" b="1" i="0" u="none" strike="noStrike" cap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Через несколько секунд раздаются похожие на взрывы удары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r>
                        <a:rPr lang="ru-RU" sz="2000" b="1" i="0" u="none" strike="noStrike" cap="none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Эти волны иногда вызывают значительное сотрясение грунта и зданий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/>
          <p:nvPr/>
        </p:nvSpPr>
        <p:spPr>
          <a:xfrm>
            <a:off x="622300" y="1175658"/>
            <a:ext cx="10858500" cy="473825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2B2F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622300" y="365125"/>
            <a:ext cx="107315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414E"/>
              </a:buClr>
              <a:buSzPts val="4400"/>
              <a:buFont typeface="Raleway"/>
              <a:buNone/>
            </a:pPr>
            <a:r>
              <a:rPr lang="ru-RU" b="1" dirty="0">
                <a:solidFill>
                  <a:schemeClr val="bg1"/>
                </a:solidFill>
                <a:latin typeface="Times New Roman"/>
                <a:ea typeface="Raleway"/>
                <a:cs typeface="Raleway"/>
                <a:sym typeface="Raleway"/>
              </a:rPr>
              <a:t>Вопрос 3</a:t>
            </a:r>
            <a:r>
              <a:rPr lang="ru-RU" b="1" dirty="0">
                <a:solidFill>
                  <a:srgbClr val="3B414E"/>
                </a:solidFill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ru-RU" b="1" dirty="0">
                <a:solidFill>
                  <a:srgbClr val="3B414E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dirty="0"/>
          </a:p>
        </p:txBody>
      </p:sp>
      <p:pic>
        <p:nvPicPr>
          <p:cNvPr id="139" name="Google Shape;139;p7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447041" y="5782997"/>
            <a:ext cx="1544319" cy="719862"/>
          </a:xfrm>
          <a:prstGeom prst="rect">
            <a:avLst/>
          </a:prstGeom>
          <a:noFill/>
          <a:ln>
            <a:noFill/>
          </a:ln>
        </p:spPr>
      </p:pic>
      <p:sp>
        <p:nvSpPr>
          <p:cNvPr id="15360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646" y="1183808"/>
            <a:ext cx="735082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/>
                <a:ea typeface="Times New Roman" pitchFamily="18" charset="0"/>
                <a:cs typeface="Times New Roman"/>
              </a:rPr>
              <a:t>Поверхность Луны изрыта метеоритными кратерами самого разного размера.</a:t>
            </a:r>
            <a:r>
              <a:rPr kumimoji="0" lang="ru-RU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/>
                <a:ea typeface="Times New Roman" pitchFamily="18" charset="0"/>
                <a:cs typeface="Times New Roman"/>
              </a:rPr>
              <a:t>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/>
                <a:ea typeface="Times New Roman" pitchFamily="18" charset="0"/>
                <a:cs typeface="Times New Roman"/>
              </a:rPr>
              <a:t>На Земле же обнаружено всего примерно 200 метеоритных кратеров, и все они имеют большие размеры</a:t>
            </a:r>
            <a:r>
              <a:rPr lang="ru-RU" sz="1200" dirty="0">
                <a:solidFill>
                  <a:schemeClr val="bg1"/>
                </a:solidFill>
                <a:latin typeface="Times New Roman"/>
                <a:ea typeface="Times New Roman" pitchFamily="18" charset="0"/>
              </a:rPr>
              <a:t>.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 pitchFamily="18" charset="0"/>
                <a:cs typeface="Times New Roman"/>
              </a:rPr>
              <a:t> </a:t>
            </a:r>
            <a:endParaRPr lang="ru-RU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/>
                <a:ea typeface="Times New Roman" pitchFamily="18" charset="0"/>
                <a:cs typeface="Times New Roman"/>
              </a:rPr>
              <a:t>С чем связано это различие?</a:t>
            </a:r>
            <a:endParaRPr lang="ru-RU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/>
              <a:ea typeface="Times New Roman" pitchFamily="18" charset="0"/>
              <a:cs typeface="Times New Roman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>
                <a:solidFill>
                  <a:schemeClr val="bg1"/>
                </a:solidFill>
                <a:latin typeface="Times New Roman"/>
                <a:cs typeface="Times New Roman"/>
              </a:rPr>
              <a:t>Ответ: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>
                <a:solidFill>
                  <a:schemeClr val="bg1"/>
                </a:solidFill>
                <a:latin typeface="Times New Roman"/>
              </a:rPr>
              <a:t>При прохождении атмосферы, которая есть у Земли и отсутствует у Луны, метеориты небольшого размера нагреваются и сгорают.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/>
              <a:cs typeface="Arial" pitchFamily="34" charset="0"/>
            </a:endParaRPr>
          </a:p>
        </p:txBody>
      </p:sp>
      <p:pic>
        <p:nvPicPr>
          <p:cNvPr id="8" name="Рисунок 7" descr="undefine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1470" y="1437924"/>
            <a:ext cx="3277590" cy="220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"/>
          <p:cNvSpPr/>
          <p:nvPr/>
        </p:nvSpPr>
        <p:spPr>
          <a:xfrm>
            <a:off x="498764" y="1436913"/>
            <a:ext cx="11150930" cy="445324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2B2F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3"/>
          <p:cNvSpPr txBox="1">
            <a:spLocks noGrp="1"/>
          </p:cNvSpPr>
          <p:nvPr>
            <p:ph type="body" idx="1"/>
          </p:nvPr>
        </p:nvSpPr>
        <p:spPr>
          <a:xfrm>
            <a:off x="993166" y="1448790"/>
            <a:ext cx="10360634" cy="4215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таблице указаны некоторые характеристики планет земной группы</a:t>
            </a:r>
          </a:p>
          <a:p>
            <a:pPr marL="0" lvl="0" indent="0">
              <a:spcBef>
                <a:spcPts val="0"/>
              </a:spcBef>
              <a:buSzPts val="2800"/>
              <a:buNone/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SzPts val="2800"/>
              <a:buNone/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SzPts val="2800"/>
              <a:buNone/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SzPts val="2800"/>
              <a:buNone/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SzPts val="2800"/>
              <a:buNone/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SzPts val="2800"/>
              <a:buNone/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Можно ли наблюдать такое явление, как болид, на Меркурии?</a:t>
            </a:r>
          </a:p>
          <a:p>
            <a:pPr marL="0" lvl="0" indent="0">
              <a:spcBef>
                <a:spcPts val="0"/>
              </a:spcBef>
              <a:buSzPts val="2800"/>
              <a:buNone/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Нет, так как у Меркурия  нет атмосферы. А такое явление, как болид, возникает благодаря взаимодействию метеорного тела с атмосферой планеты.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6" name="Google Shape;186;p13"/>
          <p:cNvSpPr txBox="1">
            <a:spLocks noGrp="1"/>
          </p:cNvSpPr>
          <p:nvPr>
            <p:ph type="title"/>
          </p:nvPr>
        </p:nvSpPr>
        <p:spPr>
          <a:xfrm>
            <a:off x="586674" y="377001"/>
            <a:ext cx="10731500" cy="834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414E"/>
              </a:buClr>
              <a:buSzPts val="4400"/>
              <a:buFont typeface="Raleway"/>
              <a:buNone/>
            </a:pPr>
            <a:r>
              <a:rPr lang="ru-RU" b="1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Вопрос 4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187" name="Google Shape;187;p13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447041" y="5782997"/>
            <a:ext cx="1544319" cy="719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 l="18530" t="56757" r="24734" b="27027"/>
          <a:stretch>
            <a:fillRect/>
          </a:stretch>
        </p:blipFill>
        <p:spPr bwMode="auto">
          <a:xfrm>
            <a:off x="1258785" y="1864426"/>
            <a:ext cx="7469579" cy="184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FF80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80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 txBox="1">
            <a:spLocks noGrp="1"/>
          </p:cNvSpPr>
          <p:nvPr>
            <p:ph type="ctrTitle"/>
          </p:nvPr>
        </p:nvSpPr>
        <p:spPr>
          <a:xfrm>
            <a:off x="1619003" y="1313542"/>
            <a:ext cx="9144000" cy="187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>
              <a:buClr>
                <a:srgbClr val="F2F2F2"/>
              </a:buClr>
              <a:buSzPct val="100000"/>
            </a:pPr>
            <a:r>
              <a:rPr lang="ru-RU" b="1" dirty="0">
                <a:solidFill>
                  <a:srgbClr val="F2F2F2"/>
                </a:solidFill>
                <a:latin typeface="Times New Roman"/>
                <a:ea typeface="Raleway"/>
                <a:cs typeface="Raleway"/>
                <a:sym typeface="Raleway"/>
              </a:rPr>
              <a:t>Раунд 3</a:t>
            </a:r>
            <a:r>
              <a:rPr lang="ru-RU" b="1" dirty="0">
                <a:latin typeface="Times New Roman"/>
                <a:ea typeface="Raleway"/>
                <a:cs typeface="Raleway"/>
              </a:rPr>
              <a:t/>
            </a:r>
            <a:br>
              <a:rPr lang="ru-RU" b="1" dirty="0">
                <a:latin typeface="Times New Roman"/>
                <a:ea typeface="Raleway"/>
                <a:cs typeface="Raleway"/>
              </a:rPr>
            </a:br>
            <a:r>
              <a:rPr lang="ru-RU" b="1" dirty="0">
                <a:solidFill>
                  <a:srgbClr val="F2F2F2"/>
                </a:solidFill>
                <a:latin typeface="Times New Roman"/>
                <a:ea typeface="Raleway"/>
                <a:cs typeface="Raleway"/>
                <a:sym typeface="Raleway"/>
              </a:rPr>
              <a:t>«В физической лаборатории»</a:t>
            </a:r>
            <a:endParaRPr dirty="0">
              <a:latin typeface="Times New Roman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5">
            <a:alphaModFix amt="50000"/>
          </a:blip>
          <a:srcRect/>
          <a:stretch/>
        </p:blipFill>
        <p:spPr>
          <a:xfrm>
            <a:off x="327120" y="6100997"/>
            <a:ext cx="77614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746" name="Picture 2" descr="https://oge.fipi.ru/os/docs/0CD62708049A9FB940BFBB6E0A09ECC8/docs/21BA32EAA731A5A84312D55456A783F7/xs3docsrc21BA32EAA731A5A84312D55456A783F7_1_161191023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" y="520711"/>
            <a:ext cx="0" cy="0"/>
          </a:xfrm>
          <a:prstGeom prst="rect">
            <a:avLst/>
          </a:prstGeom>
          <a:noFill/>
        </p:spPr>
      </p:pic>
      <p:pic>
        <p:nvPicPr>
          <p:cNvPr id="6" name="Рисунок 5" descr="Калорийность сахар рафинад"/>
          <p:cNvPicPr/>
          <p:nvPr/>
        </p:nvPicPr>
        <p:blipFill>
          <a:blip r:embed="rId7"/>
          <a:srcRect t="82048" r="98268"/>
          <a:stretch>
            <a:fillRect/>
          </a:stretch>
        </p:blipFill>
        <p:spPr bwMode="auto">
          <a:xfrm>
            <a:off x="6875813" y="29688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0" name="Picture 2" descr="Морковь Мытая, 1 кг – купить с доставкой по Москве и России | Эко-Маркет  DELICITY.ru"/>
          <p:cNvPicPr>
            <a:picLocks noChangeAspect="1" noChangeArrowheads="1"/>
          </p:cNvPicPr>
          <p:nvPr/>
        </p:nvPicPr>
        <p:blipFill>
          <a:blip r:embed="rId8"/>
          <a:srcRect t="60294" r="95460"/>
          <a:stretch>
            <a:fillRect/>
          </a:stretch>
        </p:blipFill>
        <p:spPr bwMode="auto">
          <a:xfrm>
            <a:off x="6153437" y="-320634"/>
            <a:ext cx="0" cy="0"/>
          </a:xfrm>
          <a:prstGeom prst="rect">
            <a:avLst/>
          </a:prstGeom>
          <a:noFill/>
        </p:spPr>
      </p:pic>
      <p:sp>
        <p:nvSpPr>
          <p:cNvPr id="165894" name="AutoShape 6" descr="Купить семена Партнер Морковь КАНАДА F1 ^(0,5г) в Москве, доставка по  России - интернет-магазин: цена оптом, в розниц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 descr="Морковь Мытая, 1 кг – купить с доставкой по Москве и России | Эко-Маркет  DELICITY.ru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82724" y="-1151906"/>
            <a:ext cx="0" cy="0"/>
          </a:xfrm>
          <a:prstGeom prst="rect">
            <a:avLst/>
          </a:prstGeom>
          <a:noFill/>
        </p:spPr>
      </p:pic>
      <p:pic>
        <p:nvPicPr>
          <p:cNvPr id="11" name="Picture 2" descr="Морковь Мытая, 1 кг – купить с доставкой по Москве и России | Эко-Маркет  DELICITY.ru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35073" y="1030287"/>
            <a:ext cx="1341873" cy="606527"/>
          </a:xfrm>
          <a:prstGeom prst="rect">
            <a:avLst/>
          </a:prstGeom>
          <a:noFill/>
        </p:spPr>
      </p:pic>
      <p:pic>
        <p:nvPicPr>
          <p:cNvPr id="165896" name="Picture 8" descr="Купить цилиндр мерный на пластмассовой подставке 50 мл. в Екатеринбурге по  цене 135 руб. | Интернет-магазин &quot;Русский Самодел&quot;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256816" y="4310743"/>
            <a:ext cx="1858487" cy="1858487"/>
          </a:xfrm>
          <a:prstGeom prst="rect">
            <a:avLst/>
          </a:prstGeom>
          <a:noFill/>
        </p:spPr>
      </p:pic>
      <p:pic>
        <p:nvPicPr>
          <p:cNvPr id="165898" name="Picture 10" descr="Весы ювелирные электронные - купить в интернет-магазине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4957" y="276101"/>
            <a:ext cx="2338243" cy="2338243"/>
          </a:xfrm>
          <a:prstGeom prst="rect">
            <a:avLst/>
          </a:prstGeom>
          <a:noFill/>
        </p:spPr>
      </p:pic>
      <p:pic>
        <p:nvPicPr>
          <p:cNvPr id="165902" name="Picture 14" descr="Динамометр 1Н цилиндрический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60177" y="3472883"/>
            <a:ext cx="1489287" cy="2791350"/>
          </a:xfrm>
          <a:prstGeom prst="rect">
            <a:avLst/>
          </a:prstGeom>
          <a:noFill/>
        </p:spPr>
      </p:pic>
      <p:pic>
        <p:nvPicPr>
          <p:cNvPr id="16" name="Рисунок 15" descr="Весы технические с разновесами демонстрационные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964818" y="2565070"/>
            <a:ext cx="2661125" cy="19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alfaland.siteedu.ru/media/sub/353/uploads/img-20190913-wa0009_YQG5MGM.jpeg"/>
          <p:cNvPicPr/>
          <p:nvPr/>
        </p:nvPicPr>
        <p:blipFill>
          <a:blip r:embed="rId13" cstate="print"/>
          <a:srcRect l="18439" t="30409" r="10208" b="15985"/>
          <a:stretch>
            <a:fillRect/>
          </a:stretch>
        </p:blipFill>
        <p:spPr bwMode="auto">
          <a:xfrm>
            <a:off x="9739622" y="563124"/>
            <a:ext cx="1619250" cy="162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static.tildacdn.com/tild3535-6339-4137-b565-396262616335/dd71489f051a1e58f5dd.jpg"/>
          <p:cNvPicPr/>
          <p:nvPr/>
        </p:nvPicPr>
        <p:blipFill>
          <a:blip r:embed="rId14" cstate="print"/>
          <a:srcRect t="9188" r="59754" b="19872"/>
          <a:stretch>
            <a:fillRect/>
          </a:stretch>
        </p:blipFill>
        <p:spPr bwMode="auto">
          <a:xfrm>
            <a:off x="744249" y="3598223"/>
            <a:ext cx="1737694" cy="257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вынос предме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5"/>
          <a:stretch>
            <a:fillRect/>
          </a:stretch>
        </p:blipFill>
        <p:spPr>
          <a:xfrm>
            <a:off x="314696" y="5984174"/>
            <a:ext cx="304800" cy="304800"/>
          </a:xfrm>
          <a:prstGeom prst="rect">
            <a:avLst/>
          </a:prstGeom>
        </p:spPr>
      </p:pic>
      <p:pic>
        <p:nvPicPr>
          <p:cNvPr id="19" name="звук гонг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6"/>
          <a:stretch>
            <a:fillRect/>
          </a:stretch>
        </p:blipFill>
        <p:spPr>
          <a:xfrm>
            <a:off x="11465627" y="5829795"/>
            <a:ext cx="304800" cy="321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2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9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/>
          <p:nvPr/>
        </p:nvSpPr>
        <p:spPr>
          <a:xfrm>
            <a:off x="562923" y="1294410"/>
            <a:ext cx="10858500" cy="43077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2B2F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414E"/>
              </a:buClr>
              <a:buSzPts val="4400"/>
              <a:buFont typeface="Raleway"/>
              <a:buNone/>
            </a:pPr>
            <a:r>
              <a:rPr lang="ru-RU" b="1" dirty="0">
                <a:solidFill>
                  <a:schemeClr val="bg1"/>
                </a:solidFill>
                <a:latin typeface="Times New Roman"/>
                <a:ea typeface="Raleway"/>
                <a:cs typeface="Raleway"/>
                <a:sym typeface="Raleway"/>
              </a:rPr>
              <a:t>Экспериментальные задания</a:t>
            </a:r>
            <a:endParaRPr b="1" dirty="0">
              <a:solidFill>
                <a:schemeClr val="bg1"/>
              </a:solidFill>
              <a:latin typeface="Times New Roman"/>
              <a:ea typeface="Raleway"/>
              <a:cs typeface="Raleway"/>
              <a:sym typeface="Raleway"/>
            </a:endParaRPr>
          </a:p>
        </p:txBody>
      </p:sp>
      <p:sp>
        <p:nvSpPr>
          <p:cNvPr id="161" name="Google Shape;161;p10"/>
          <p:cNvSpPr txBox="1">
            <a:spLocks noGrp="1"/>
          </p:cNvSpPr>
          <p:nvPr>
            <p:ph type="body" idx="4294967295"/>
          </p:nvPr>
        </p:nvSpPr>
        <p:spPr>
          <a:xfrm>
            <a:off x="0" y="1681163"/>
            <a:ext cx="515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2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>
            <a:off x="926275" y="1764867"/>
            <a:ext cx="9705975" cy="823912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/>
              </a:rPr>
              <a:t>Измерение  плотности сахара – рафинада</a:t>
            </a:r>
          </a:p>
          <a:p>
            <a:r>
              <a:rPr lang="ru-RU" sz="3200" dirty="0">
                <a:solidFill>
                  <a:schemeClr val="bg1"/>
                </a:solidFill>
                <a:latin typeface="Times New Roman"/>
              </a:rPr>
              <a:t>Измерение  плотности  моркови</a:t>
            </a:r>
          </a:p>
          <a:p>
            <a:r>
              <a:rPr lang="ru-RU" sz="3200" dirty="0">
                <a:solidFill>
                  <a:schemeClr val="bg1"/>
                </a:solidFill>
                <a:latin typeface="Times New Roman"/>
              </a:rPr>
              <a:t>Измерение давления, которое оказывает капитан, стоя на лыжах</a:t>
            </a:r>
          </a:p>
          <a:p>
            <a:r>
              <a:rPr lang="ru-RU" sz="3200" dirty="0">
                <a:solidFill>
                  <a:schemeClr val="bg1"/>
                </a:solidFill>
                <a:latin typeface="Times New Roman"/>
              </a:rPr>
              <a:t>Измерение мощности, развиваемой мышцами руки ученика,  при десятикратном подъеме учебника физики</a:t>
            </a:r>
          </a:p>
          <a:p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63" name="Google Shape;163;p10"/>
          <p:cNvPicPr preferRelativeResize="0"/>
          <p:nvPr/>
        </p:nvPicPr>
        <p:blipFill rotWithShape="1">
          <a:blip r:embed="rId4">
            <a:alphaModFix amt="50000"/>
          </a:blip>
          <a:srcRect/>
          <a:stretch/>
        </p:blipFill>
        <p:spPr>
          <a:xfrm>
            <a:off x="447041" y="5782997"/>
            <a:ext cx="1544319" cy="719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Калорийность сахар рафинад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08373" y="1330036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пауз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19693" y="56754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gas-kvas.com/uploads/posts/2023-02/1675484244_gas-kvas-com-p-fonovaya-muzika-dlya-konkursa-risunkov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3660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39521"/>
            <a:ext cx="5834397" cy="1406525"/>
          </a:xfrm>
        </p:spPr>
        <p:txBody>
          <a:bodyPr/>
          <a:lstStyle/>
          <a:p>
            <a:r>
              <a:rPr lang="ru-RU" dirty="0">
                <a:latin typeface="Times New Roman"/>
              </a:rPr>
              <a:t>Музыкальный конкурс</a:t>
            </a:r>
          </a:p>
        </p:txBody>
      </p:sp>
      <p:pic>
        <p:nvPicPr>
          <p:cNvPr id="5" name="Google Shape;187;p13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271462" y="5909538"/>
            <a:ext cx="1544319" cy="719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/>
              </a:rPr>
              <a:t>Итоги игры</a:t>
            </a:r>
          </a:p>
        </p:txBody>
      </p:sp>
      <p:pic>
        <p:nvPicPr>
          <p:cNvPr id="56322" name="Picture 2" descr="https://blog.stanis.ru/imgs/114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7388" y="1361699"/>
            <a:ext cx="8114446" cy="5281989"/>
          </a:xfrm>
          <a:prstGeom prst="rect">
            <a:avLst/>
          </a:prstGeom>
          <a:noFill/>
        </p:spPr>
      </p:pic>
      <p:pic>
        <p:nvPicPr>
          <p:cNvPr id="5" name="Google Shape;187;p13"/>
          <p:cNvPicPr preferRelativeResize="0"/>
          <p:nvPr/>
        </p:nvPicPr>
        <p:blipFill rotWithShape="1">
          <a:blip r:embed="rId4">
            <a:alphaModFix amt="50000"/>
          </a:blip>
          <a:srcRect/>
          <a:stretch/>
        </p:blipFill>
        <p:spPr>
          <a:xfrm>
            <a:off x="257175" y="5938113"/>
            <a:ext cx="1544319" cy="719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Про науку - Про Физик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30590" y="5583701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8150" y="425450"/>
            <a:ext cx="5776913" cy="2317750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rgbClr val="FFFFFF"/>
                </a:solidFill>
                <a:latin typeface="Times New Roman"/>
                <a:cs typeface="Times New Roman"/>
              </a:rPr>
              <a:t>«Науки делятся на две группы – на физику и собирание марок»</a:t>
            </a:r>
          </a:p>
          <a:p>
            <a:pPr marL="114300" indent="0">
              <a:buNone/>
            </a:pPr>
            <a:r>
              <a:rPr lang="ru-RU" i="1" dirty="0">
                <a:solidFill>
                  <a:srgbClr val="FFFFFF"/>
                </a:solidFill>
                <a:latin typeface="Times New Roman"/>
                <a:cs typeface="Times New Roman"/>
              </a:rPr>
              <a:t>  </a:t>
            </a:r>
            <a:r>
              <a:rPr lang="ru-RU" dirty="0">
                <a:solidFill>
                  <a:srgbClr val="FFFFFF"/>
                </a:solidFill>
                <a:latin typeface="Times New Roman"/>
                <a:cs typeface="Times New Roman"/>
              </a:rPr>
              <a:t>Эрнест Резерфорд</a:t>
            </a: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4624656" y="3778250"/>
            <a:ext cx="7129194" cy="231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</a:pPr>
            <a:r>
              <a:rPr lang="ru-RU" sz="2800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  <a:sym typeface="Calibri"/>
              </a:rPr>
              <a:t>«Среди всех наук для меня особую прелесть всегда представляла ФИЗИКА.» </a:t>
            </a:r>
            <a:endParaRPr lang="ru-RU" dirty="0">
              <a:sym typeface="Calibri"/>
            </a:endParaRPr>
          </a:p>
          <a:p>
            <a:pPr marL="457200" indent="-34290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ru-RU" sz="2800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  <a:sym typeface="Calibri"/>
              </a:rPr>
              <a:t>Роберт </a:t>
            </a:r>
            <a:r>
              <a:rPr lang="ru-RU" sz="2800" dirty="0" err="1">
                <a:solidFill>
                  <a:srgbClr val="FFFFFF"/>
                </a:solidFill>
                <a:latin typeface="Times New Roman"/>
                <a:ea typeface="Calibri"/>
                <a:cs typeface="Times New Roman"/>
                <a:sym typeface="Calibri"/>
              </a:rPr>
              <a:t>Пайерлс</a:t>
            </a:r>
            <a:endParaRPr lang="ru-RU" sz="2800" dirty="0" err="1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4" name="Про науку - Про Физик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659080" y="600792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4">
            <a:extLst>
              <a:ext uri="{FF2B5EF4-FFF2-40B4-BE49-F238E27FC236}">
                <a16:creationId xmlns:a16="http://schemas.microsoft.com/office/drawing/2014/main" xmlns="" id="{42ABD872-D1D6-5D42-7B4B-DED4BEE910A3}"/>
              </a:ext>
            </a:extLst>
          </p:cNvPr>
          <p:cNvSpPr/>
          <p:nvPr/>
        </p:nvSpPr>
        <p:spPr>
          <a:xfrm>
            <a:off x="2730702" y="5672611"/>
            <a:ext cx="6722319" cy="819150"/>
          </a:xfrm>
          <a:prstGeom prst="roundRect">
            <a:avLst>
              <a:gd name="adj" fmla="val 12207"/>
            </a:avLst>
          </a:prstGeom>
          <a:solidFill>
            <a:schemeClr val="tx1"/>
          </a:solidFill>
          <a:ln w="13811">
            <a:solidFill>
              <a:srgbClr val="303B69"/>
            </a:solidFill>
            <a:prstDash val="solid"/>
          </a:ln>
        </p:spPr>
      </p:sp>
      <p:sp>
        <p:nvSpPr>
          <p:cNvPr id="4" name="Shape 4">
            <a:extLst>
              <a:ext uri="{FF2B5EF4-FFF2-40B4-BE49-F238E27FC236}">
                <a16:creationId xmlns:a16="http://schemas.microsoft.com/office/drawing/2014/main" xmlns="" id="{E197E1A9-CB75-873C-7CFB-CC15C8FE9665}"/>
              </a:ext>
            </a:extLst>
          </p:cNvPr>
          <p:cNvSpPr/>
          <p:nvPr/>
        </p:nvSpPr>
        <p:spPr>
          <a:xfrm>
            <a:off x="2730702" y="2968048"/>
            <a:ext cx="6722319" cy="819150"/>
          </a:xfrm>
          <a:prstGeom prst="roundRect">
            <a:avLst>
              <a:gd name="adj" fmla="val 12207"/>
            </a:avLst>
          </a:prstGeom>
          <a:solidFill>
            <a:schemeClr val="tx1"/>
          </a:solidFill>
          <a:ln w="13811">
            <a:solidFill>
              <a:srgbClr val="303B69"/>
            </a:solidFill>
            <a:prstDash val="solid"/>
          </a:ln>
        </p:spPr>
      </p:sp>
      <p:sp>
        <p:nvSpPr>
          <p:cNvPr id="13" name="Shape 4">
            <a:extLst>
              <a:ext uri="{FF2B5EF4-FFF2-40B4-BE49-F238E27FC236}">
                <a16:creationId xmlns:a16="http://schemas.microsoft.com/office/drawing/2014/main" xmlns="" id="{DDE73F60-6250-C359-2EEF-F451F8D656D6}"/>
              </a:ext>
            </a:extLst>
          </p:cNvPr>
          <p:cNvSpPr/>
          <p:nvPr/>
        </p:nvSpPr>
        <p:spPr>
          <a:xfrm>
            <a:off x="2730701" y="4341794"/>
            <a:ext cx="6722319" cy="819150"/>
          </a:xfrm>
          <a:prstGeom prst="roundRect">
            <a:avLst>
              <a:gd name="adj" fmla="val 12207"/>
            </a:avLst>
          </a:prstGeom>
          <a:solidFill>
            <a:schemeClr val="tx1"/>
          </a:solidFill>
          <a:ln w="13811">
            <a:solidFill>
              <a:srgbClr val="303B69"/>
            </a:solidFill>
            <a:prstDash val="solid"/>
          </a:ln>
        </p:spPr>
      </p:sp>
      <p:sp>
        <p:nvSpPr>
          <p:cNvPr id="3" name="Shape 4">
            <a:extLst>
              <a:ext uri="{FF2B5EF4-FFF2-40B4-BE49-F238E27FC236}">
                <a16:creationId xmlns:a16="http://schemas.microsoft.com/office/drawing/2014/main" xmlns="" id="{70C42DA0-473C-AA47-E807-D378FFAC7CFA}"/>
              </a:ext>
            </a:extLst>
          </p:cNvPr>
          <p:cNvSpPr/>
          <p:nvPr/>
        </p:nvSpPr>
        <p:spPr>
          <a:xfrm>
            <a:off x="2730702" y="1658696"/>
            <a:ext cx="6722319" cy="819150"/>
          </a:xfrm>
          <a:prstGeom prst="roundRect">
            <a:avLst>
              <a:gd name="adj" fmla="val 12207"/>
            </a:avLst>
          </a:prstGeom>
          <a:solidFill>
            <a:schemeClr val="tx1"/>
          </a:solidFill>
          <a:ln w="13811">
            <a:solidFill>
              <a:srgbClr val="303B69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2730702" y="295682"/>
            <a:ext cx="6722319" cy="819150"/>
          </a:xfrm>
          <a:prstGeom prst="roundRect">
            <a:avLst>
              <a:gd name="adj" fmla="val 12207"/>
            </a:avLst>
          </a:prstGeom>
          <a:solidFill>
            <a:schemeClr val="tx1"/>
          </a:solidFill>
          <a:ln w="13811">
            <a:solidFill>
              <a:srgbClr val="303B69"/>
            </a:solidFill>
            <a:prstDash val="solid"/>
          </a:ln>
        </p:spPr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>
          <a:xfrm>
            <a:off x="4737414" y="1717989"/>
            <a:ext cx="2714625" cy="700086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rgbClr val="FFFFFF"/>
                </a:solidFill>
                <a:latin typeface="Times New Roman"/>
                <a:cs typeface="Times New Roman"/>
              </a:rPr>
              <a:t>Правила игры</a:t>
            </a:r>
          </a:p>
          <a:p>
            <a:pPr>
              <a:buNone/>
            </a:pPr>
            <a:endParaRPr lang="ru-RU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3508822" y="4527932"/>
            <a:ext cx="5429250" cy="785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</a:pPr>
            <a:r>
              <a:rPr lang="ru-RU" sz="2800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  <a:sym typeface="Calibri"/>
              </a:rPr>
              <a:t>Раунд 2 - «Метеор и метеориты»</a:t>
            </a: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Calibri"/>
              <a:cs typeface="Times New Roman"/>
              <a:sym typeface="Calibri"/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4385728" y="3063095"/>
            <a:ext cx="3686174" cy="728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</a:pPr>
            <a:r>
              <a:rPr lang="ru-RU" sz="2800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  <a:sym typeface="Calibri"/>
              </a:rPr>
              <a:t>Раунд 1 - «Термос»</a:t>
            </a: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Calibri"/>
              <a:cs typeface="Times New Roman"/>
              <a:sym typeface="Calibri"/>
            </a:endParaRPr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3163575" y="5819374"/>
            <a:ext cx="6126654" cy="828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</a:pPr>
            <a:r>
              <a:rPr lang="ru-RU" sz="2800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  <a:sym typeface="Calibri"/>
              </a:rPr>
              <a:t>Раунд 3 - «В физической лаборатории»</a:t>
            </a: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Calibri"/>
              <a:cs typeface="Times New Roman"/>
              <a:sym typeface="Calibri"/>
            </a:endParaRP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xmlns="" id="{12EBD2E8-4C70-0757-56AD-2CF5A4EF5B76}"/>
              </a:ext>
            </a:extLst>
          </p:cNvPr>
          <p:cNvSpPr txBox="1">
            <a:spLocks/>
          </p:cNvSpPr>
          <p:nvPr/>
        </p:nvSpPr>
        <p:spPr>
          <a:xfrm>
            <a:off x="4138546" y="453714"/>
            <a:ext cx="4174228" cy="11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None/>
            </a:pPr>
            <a:r>
              <a:rPr lang="ru-RU" dirty="0">
                <a:solidFill>
                  <a:srgbClr val="FFFFFF"/>
                </a:solidFill>
                <a:latin typeface="Times New Roman"/>
                <a:cs typeface="Times New Roman"/>
              </a:rPr>
              <a:t>Представление команд</a:t>
            </a:r>
          </a:p>
          <a:p>
            <a:pPr>
              <a:buFont typeface="Arial"/>
              <a:buNone/>
            </a:pPr>
            <a:endParaRPr lang="ru-RU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80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80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44"/>
          <p:cNvSpPr txBox="1">
            <a:spLocks noGrp="1"/>
          </p:cNvSpPr>
          <p:nvPr>
            <p:ph type="ctrTitle"/>
          </p:nvPr>
        </p:nvSpPr>
        <p:spPr>
          <a:xfrm>
            <a:off x="1524000" y="3212956"/>
            <a:ext cx="9144000" cy="100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100000"/>
              <a:buFont typeface="Raleway"/>
              <a:buNone/>
            </a:pPr>
            <a:r>
              <a:rPr lang="ru-RU" b="1" dirty="0">
                <a:solidFill>
                  <a:srgbClr val="F2F2F2"/>
                </a:solidFill>
                <a:latin typeface="Times New Roman"/>
                <a:ea typeface="Raleway"/>
                <a:cs typeface="Raleway"/>
                <a:sym typeface="Raleway"/>
              </a:rPr>
              <a:t>Раунд 1</a:t>
            </a:r>
            <a:r>
              <a:rPr lang="ru-RU" b="1" dirty="0">
                <a:latin typeface="Times New Roman"/>
                <a:ea typeface="Raleway"/>
                <a:cs typeface="Raleway"/>
              </a:rPr>
              <a:t/>
            </a:r>
            <a:br>
              <a:rPr lang="ru-RU" b="1" dirty="0">
                <a:latin typeface="Times New Roman"/>
                <a:ea typeface="Raleway"/>
                <a:cs typeface="Raleway"/>
              </a:rPr>
            </a:br>
            <a:r>
              <a:rPr lang="ru-RU" b="1" dirty="0">
                <a:solidFill>
                  <a:srgbClr val="F2F2F2"/>
                </a:solidFill>
                <a:latin typeface="Times New Roman"/>
                <a:ea typeface="Raleway"/>
                <a:cs typeface="Raleway"/>
                <a:sym typeface="Raleway"/>
              </a:rPr>
              <a:t> «Термос »</a:t>
            </a:r>
            <a:endParaRPr dirty="0">
              <a:latin typeface="Times New Roman"/>
            </a:endParaRPr>
          </a:p>
        </p:txBody>
      </p:sp>
      <p:pic>
        <p:nvPicPr>
          <p:cNvPr id="445" name="Google Shape;445;p44"/>
          <p:cNvPicPr preferRelativeResize="0"/>
          <p:nvPr/>
        </p:nvPicPr>
        <p:blipFill rotWithShape="1">
          <a:blip r:embed="rId5">
            <a:alphaModFix amt="50000"/>
          </a:blip>
          <a:srcRect/>
          <a:stretch/>
        </p:blipFill>
        <p:spPr>
          <a:xfrm flipV="1">
            <a:off x="447041" y="6502858"/>
            <a:ext cx="4571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32" name="Picture 4" descr="Термос Арктика Уазик 1.25 литра, с узким горлом 106-1250Р-BK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45298" y="705406"/>
            <a:ext cx="2893102" cy="2603792"/>
          </a:xfrm>
          <a:prstGeom prst="rect">
            <a:avLst/>
          </a:prstGeom>
          <a:noFill/>
        </p:spPr>
      </p:pic>
      <p:pic>
        <p:nvPicPr>
          <p:cNvPr id="6" name="вынос предме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587828" y="5960423"/>
            <a:ext cx="304800" cy="304800"/>
          </a:xfrm>
          <a:prstGeom prst="rect">
            <a:avLst/>
          </a:prstGeom>
        </p:spPr>
      </p:pic>
      <p:pic>
        <p:nvPicPr>
          <p:cNvPr id="7" name="звук гонг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11346873" y="61504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/>
          <p:nvPr/>
        </p:nvSpPr>
        <p:spPr>
          <a:xfrm>
            <a:off x="622300" y="1890054"/>
            <a:ext cx="10858500" cy="370025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2B2F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414E"/>
              </a:buClr>
              <a:buSzPts val="4400"/>
              <a:buFont typeface="Raleway"/>
              <a:buNone/>
            </a:pPr>
            <a:r>
              <a:rPr lang="ru-RU" b="1" dirty="0">
                <a:solidFill>
                  <a:schemeClr val="bg1"/>
                </a:solidFill>
                <a:latin typeface="Times New Roman"/>
                <a:ea typeface="Raleway"/>
                <a:cs typeface="Raleway"/>
                <a:sym typeface="Raleway"/>
              </a:rPr>
              <a:t>Вопрос 1</a:t>
            </a:r>
            <a:endParaRPr b="1" dirty="0">
              <a:solidFill>
                <a:schemeClr val="bg1"/>
              </a:solidFill>
              <a:latin typeface="Times New Roman"/>
              <a:ea typeface="Raleway"/>
              <a:cs typeface="Raleway"/>
              <a:sym typeface="Raleway"/>
            </a:endParaRPr>
          </a:p>
        </p:txBody>
      </p:sp>
      <p:sp>
        <p:nvSpPr>
          <p:cNvPr id="105" name="Google Shape;105;p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spcBef>
                <a:spcPts val="0"/>
              </a:spcBef>
              <a:buSzPts val="2800"/>
              <a:buNone/>
            </a:pPr>
            <a:r>
              <a:rPr lang="ru-RU" dirty="0">
                <a:solidFill>
                  <a:schemeClr val="bg1"/>
                </a:solidFill>
                <a:latin typeface="Times New Roman"/>
              </a:rPr>
              <a:t>В чем состоит основная причина того, что чай в термосе долго остается горячим, а морс долго остается холодным?</a:t>
            </a:r>
            <a:endParaRPr lang="ru-RU">
              <a:solidFill>
                <a:schemeClr val="bg1"/>
              </a:solidFill>
              <a:latin typeface="Times New Roman"/>
            </a:endParaRPr>
          </a:p>
          <a:p>
            <a:pPr marL="0" indent="0">
              <a:spcBef>
                <a:spcPts val="0"/>
              </a:spcBef>
              <a:buSzPts val="2800"/>
              <a:buNone/>
            </a:pPr>
            <a:endParaRPr lang="ru-RU" b="1" dirty="0">
              <a:solidFill>
                <a:schemeClr val="bg1"/>
              </a:solidFill>
              <a:latin typeface="Times New Roman"/>
            </a:endParaRPr>
          </a:p>
          <a:p>
            <a:pPr marL="0" indent="0">
              <a:spcBef>
                <a:spcPts val="0"/>
              </a:spcBef>
              <a:buSzPts val="2800"/>
              <a:buNone/>
            </a:pPr>
            <a:r>
              <a:rPr lang="ru-RU" b="1" dirty="0">
                <a:solidFill>
                  <a:schemeClr val="bg1"/>
                </a:solidFill>
                <a:latin typeface="Times New Roman"/>
              </a:rPr>
              <a:t>Ответ:  </a:t>
            </a:r>
          </a:p>
          <a:p>
            <a:pPr marL="0" indent="0">
              <a:spcBef>
                <a:spcPts val="0"/>
              </a:spcBef>
              <a:buSzPts val="2800"/>
              <a:buNone/>
            </a:pPr>
            <a:r>
              <a:rPr lang="ru-RU" b="1" dirty="0">
                <a:solidFill>
                  <a:schemeClr val="bg1"/>
                </a:solidFill>
                <a:latin typeface="Times New Roman"/>
              </a:rPr>
              <a:t>Безвоздушное пространство между стенками почти не проводит тепло</a:t>
            </a:r>
          </a:p>
          <a:p>
            <a:pPr marL="0" indent="0">
              <a:spcBef>
                <a:spcPts val="0"/>
              </a:spcBef>
              <a:buSzPts val="2800"/>
              <a:buNone/>
            </a:pPr>
            <a:endParaRPr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6198918" y="1825625"/>
            <a:ext cx="5154881" cy="37557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447041" y="5782997"/>
            <a:ext cx="1544319" cy="719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1302" y="2232561"/>
            <a:ext cx="4584002" cy="329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/>
          <p:nvPr/>
        </p:nvSpPr>
        <p:spPr>
          <a:xfrm>
            <a:off x="213757" y="1246909"/>
            <a:ext cx="11483438" cy="470262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2B2F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993166" y="1472540"/>
            <a:ext cx="10360634" cy="4393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dirty="0">
                <a:solidFill>
                  <a:schemeClr val="bg1"/>
                </a:solidFill>
                <a:latin typeface="Times New Roman"/>
              </a:rPr>
              <a:t>В</a:t>
            </a:r>
            <a:r>
              <a:rPr lang="ru-RU" dirty="0">
                <a:latin typeface="Times New Roman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/>
              </a:rPr>
              <a:t>таблице, показывающей требования к термосам, пропущены некоторые числа. Обнаружив закономерности, впишите в пустые окошки примерные числа, которые там должны находиться.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dirty="0">
                <a:solidFill>
                  <a:schemeClr val="bg1"/>
                </a:solidFill>
              </a:rPr>
              <a:t>о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dirty="0">
                <a:solidFill>
                  <a:schemeClr val="bg1"/>
                </a:solidFill>
              </a:rPr>
              <a:t>6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dirty="0">
                <a:solidFill>
                  <a:schemeClr val="bg1"/>
                </a:solidFill>
              </a:rPr>
              <a:t>                                                          </a:t>
            </a:r>
            <a:r>
              <a:rPr lang="ru-RU" dirty="0">
                <a:solidFill>
                  <a:srgbClr val="FF0000"/>
                </a:solidFill>
              </a:rPr>
              <a:t>5556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dirty="0">
                <a:solidFill>
                  <a:schemeClr val="bg1"/>
                </a:solidFill>
              </a:rPr>
              <a:t>6666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622300" y="237507"/>
            <a:ext cx="10731500" cy="1175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14E"/>
              </a:buClr>
              <a:buSzPts val="4400"/>
              <a:buFont typeface="Raleway"/>
              <a:buNone/>
            </a:pPr>
            <a:r>
              <a:rPr lang="ru-RU" b="1" dirty="0">
                <a:solidFill>
                  <a:schemeClr val="bg1"/>
                </a:solidFill>
                <a:latin typeface="Times New Roman"/>
                <a:ea typeface="Raleway"/>
                <a:cs typeface="Raleway"/>
                <a:sym typeface="Raleway"/>
              </a:rPr>
              <a:t>Вопрос 2</a:t>
            </a:r>
            <a:endParaRPr dirty="0">
              <a:solidFill>
                <a:schemeClr val="bg1"/>
              </a:solidFill>
              <a:latin typeface="Times New Roman"/>
            </a:endParaRPr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447041" y="5782997"/>
            <a:ext cx="1544319" cy="719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 l="17608" t="43974" r="11777" b="17522"/>
          <a:stretch>
            <a:fillRect/>
          </a:stretch>
        </p:blipFill>
        <p:spPr bwMode="auto">
          <a:xfrm>
            <a:off x="985652" y="2755075"/>
            <a:ext cx="6282045" cy="292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60665" y="4500749"/>
            <a:ext cx="534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>
                  <a:solidFill>
                    <a:srgbClr val="FF0000"/>
                  </a:solidFill>
                </a:ln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01340" y="4926281"/>
            <a:ext cx="890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>
                  <a:solidFill>
                    <a:srgbClr val="FF0000"/>
                  </a:solidFill>
                </a:ln>
              </a:rPr>
              <a:t>1500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05054" y="4083134"/>
            <a:ext cx="534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>
                  <a:solidFill>
                    <a:srgbClr val="FF0000"/>
                  </a:solidFill>
                </a:ln>
              </a:rPr>
              <a:t>  56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/>
          <p:nvPr/>
        </p:nvSpPr>
        <p:spPr>
          <a:xfrm>
            <a:off x="622300" y="1365662"/>
            <a:ext cx="10858500" cy="422464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2B2F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414E"/>
              </a:buClr>
              <a:buSzPts val="4400"/>
              <a:buFont typeface="Raleway"/>
              <a:buNone/>
            </a:pPr>
            <a:r>
              <a:rPr lang="ru-RU" b="1" dirty="0">
                <a:solidFill>
                  <a:schemeClr val="bg1"/>
                </a:solidFill>
                <a:latin typeface="Times New Roman"/>
                <a:ea typeface="Raleway"/>
                <a:cs typeface="Raleway"/>
                <a:sym typeface="Raleway"/>
              </a:rPr>
              <a:t>Вопрос 3</a:t>
            </a:r>
            <a:endParaRPr lang="ru-RU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121" name="Google Shape;121;p5"/>
          <p:cNvSpPr txBox="1">
            <a:spLocks noGrp="1"/>
          </p:cNvSpPr>
          <p:nvPr>
            <p:ph type="body" idx="1"/>
          </p:nvPr>
        </p:nvSpPr>
        <p:spPr>
          <a:xfrm>
            <a:off x="838200" y="1353787"/>
            <a:ext cx="5181600" cy="48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dirty="0">
                <a:solidFill>
                  <a:schemeClr val="bg1"/>
                </a:solidFill>
                <a:latin typeface="Times New Roman"/>
              </a:rPr>
              <a:t>Что в конструкции сосуда Дьюара является основным условием, благодаря которому жидкий азот может долго оставаться в жидком состоянии?</a:t>
            </a:r>
          </a:p>
          <a:p>
            <a:pPr marL="0" indent="0">
              <a:spcBef>
                <a:spcPts val="0"/>
              </a:spcBef>
              <a:buSzPts val="2800"/>
              <a:buNone/>
            </a:pPr>
            <a:r>
              <a:rPr lang="ru-RU" dirty="0">
                <a:solidFill>
                  <a:schemeClr val="bg1"/>
                </a:solidFill>
                <a:latin typeface="Times New Roman"/>
              </a:rPr>
              <a:t>Ответ:</a:t>
            </a:r>
            <a:r>
              <a:rPr lang="ru-RU" b="1" dirty="0">
                <a:solidFill>
                  <a:srgbClr val="3B414E"/>
                </a:solidFill>
                <a:latin typeface="Times New Roman"/>
              </a:rPr>
              <a:t> </a:t>
            </a:r>
            <a:r>
              <a:rPr lang="ru-RU" b="1" dirty="0" smtClean="0">
                <a:solidFill>
                  <a:srgbClr val="3B414E"/>
                </a:solidFill>
                <a:latin typeface="Times New Roman"/>
              </a:rPr>
              <a:t>в</a:t>
            </a:r>
            <a:endParaRPr lang="ru-RU" b="1" dirty="0">
              <a:solidFill>
                <a:srgbClr val="3B414E"/>
              </a:solidFill>
              <a:latin typeface="Times New Roman"/>
            </a:endParaRPr>
          </a:p>
          <a:p>
            <a:pPr marL="0" indent="0">
              <a:spcBef>
                <a:spcPts val="0"/>
              </a:spcBef>
              <a:buSzPts val="2800"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/>
              </a:rPr>
              <a:t>Вакуум</a:t>
            </a:r>
            <a:r>
              <a:rPr lang="ru-RU" sz="2400" b="1" dirty="0">
                <a:solidFill>
                  <a:schemeClr val="bg1"/>
                </a:solidFill>
                <a:latin typeface="Times New Roman"/>
              </a:rPr>
              <a:t>  между стенками сосуда Дьюара</a:t>
            </a:r>
            <a:endParaRPr sz="2600" dirty="0">
              <a:solidFill>
                <a:schemeClr val="bg1"/>
              </a:solidFill>
              <a:latin typeface="Times New Roman"/>
              <a:ea typeface="Arial"/>
              <a:cs typeface="Arial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3" name="Google Shape;123;p5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447041" y="5782997"/>
            <a:ext cx="1544319" cy="719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6137" y="1864426"/>
            <a:ext cx="4070410" cy="355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/>
          <p:nvPr/>
        </p:nvSpPr>
        <p:spPr>
          <a:xfrm>
            <a:off x="622300" y="1890054"/>
            <a:ext cx="10858500" cy="370025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2B2F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1"/>
          </p:nvPr>
        </p:nvSpPr>
        <p:spPr>
          <a:xfrm>
            <a:off x="993166" y="2399126"/>
            <a:ext cx="10360634" cy="2879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Какую гипотезу собирался проверить Алеша в своем исследовании?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ru-RU" sz="2600" dirty="0">
                <a:solidFill>
                  <a:schemeClr val="lt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Ответ:</a:t>
            </a:r>
          </a:p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ru-RU" sz="2600" dirty="0">
                <a:solidFill>
                  <a:schemeClr val="lt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Температура воды будет меньше температуры масла</a:t>
            </a:r>
          </a:p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ru-RU" sz="2600" dirty="0">
                <a:solidFill>
                  <a:schemeClr val="lt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ИЛИ</a:t>
            </a:r>
          </a:p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ru-RU" sz="2600" dirty="0">
                <a:solidFill>
                  <a:schemeClr val="lt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Вода и масло будут нагреваться с разной скоростью</a:t>
            </a:r>
          </a:p>
        </p:txBody>
      </p:sp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622300" y="365125"/>
            <a:ext cx="107315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Clr>
                <a:srgbClr val="3B414E"/>
              </a:buClr>
              <a:buSzPts val="4400"/>
            </a:pPr>
            <a:r>
              <a:rPr lang="ru-RU" b="1" dirty="0">
                <a:solidFill>
                  <a:schemeClr val="bg1"/>
                </a:solidFill>
                <a:latin typeface="Times New Roman"/>
                <a:ea typeface="Raleway"/>
                <a:cs typeface="Raleway"/>
                <a:sym typeface="Raleway"/>
              </a:rPr>
              <a:t>Вопрос 4</a:t>
            </a:r>
            <a:r>
              <a:rPr lang="ru-RU" b="1" dirty="0">
                <a:solidFill>
                  <a:srgbClr val="3B414E"/>
                </a:solidFill>
                <a:latin typeface="Raleway"/>
                <a:ea typeface="Raleway"/>
                <a:cs typeface="Raleway"/>
                <a:sym typeface="Raleway"/>
              </a:rPr>
              <a:t> </a:t>
            </a:r>
            <a:endParaRPr dirty="0"/>
          </a:p>
        </p:txBody>
      </p:sp>
      <p:pic>
        <p:nvPicPr>
          <p:cNvPr id="139" name="Google Shape;139;p7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447041" y="5782997"/>
            <a:ext cx="1544319" cy="719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3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80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80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3"/>
          <p:cNvSpPr txBox="1">
            <a:spLocks noGrp="1"/>
          </p:cNvSpPr>
          <p:nvPr>
            <p:ph type="ctrTitle" idx="4294967295"/>
          </p:nvPr>
        </p:nvSpPr>
        <p:spPr>
          <a:xfrm>
            <a:off x="1567543" y="648030"/>
            <a:ext cx="9144000" cy="1679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100000"/>
              <a:buFont typeface="Raleway"/>
              <a:buNone/>
            </a:pPr>
            <a:r>
              <a:rPr lang="ru-RU" sz="4800" b="1" dirty="0">
                <a:solidFill>
                  <a:srgbClr val="F2F2F2"/>
                </a:solidFill>
                <a:latin typeface="Times New Roman"/>
                <a:ea typeface="Raleway"/>
                <a:cs typeface="Raleway"/>
                <a:sym typeface="Raleway"/>
              </a:rPr>
              <a:t>Раунд 2</a:t>
            </a:r>
            <a:r>
              <a:rPr lang="ru-RU" sz="4800" b="1" dirty="0">
                <a:latin typeface="Times New Roman"/>
                <a:ea typeface="Raleway"/>
                <a:cs typeface="Raleway"/>
              </a:rPr>
              <a:t/>
            </a:r>
            <a:br>
              <a:rPr lang="ru-RU" sz="4800" b="1" dirty="0">
                <a:latin typeface="Times New Roman"/>
                <a:ea typeface="Raleway"/>
                <a:cs typeface="Raleway"/>
              </a:rPr>
            </a:br>
            <a:r>
              <a:rPr lang="ru-RU" sz="4800" b="1" dirty="0">
                <a:solidFill>
                  <a:srgbClr val="F2F2F2"/>
                </a:solidFill>
                <a:latin typeface="Times New Roman"/>
                <a:ea typeface="Raleway"/>
                <a:cs typeface="Raleway"/>
                <a:sym typeface="Raleway"/>
              </a:rPr>
              <a:t> «Метеор и метеориты»</a:t>
            </a:r>
            <a:endParaRPr lang="ru-RU" sz="4800">
              <a:latin typeface="Times New Roman"/>
            </a:endParaRPr>
          </a:p>
        </p:txBody>
      </p:sp>
      <p:pic>
        <p:nvPicPr>
          <p:cNvPr id="272" name="Google Shape;272;p23"/>
          <p:cNvPicPr preferRelativeResize="0"/>
          <p:nvPr/>
        </p:nvPicPr>
        <p:blipFill rotWithShape="1">
          <a:blip r:embed="rId5">
            <a:alphaModFix amt="50000"/>
          </a:blip>
          <a:srcRect/>
          <a:stretch/>
        </p:blipFill>
        <p:spPr>
          <a:xfrm flipV="1">
            <a:off x="447042" y="4736893"/>
            <a:ext cx="197535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oge.fipi.ru/os/docs/0CD62708049A9FB940BFBB6E0A09ECC8/docs/5B150855D8BCAEBB4C97ACACA42703CD/xs3docsrc5B150855D8BCAEBB4C97ACACA42703CD_2_161191986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529" y="536122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38" name="AutoShape 2" descr="Почему птицы зимой взъерошивают перья, распушаются и нахохливаются, сидя на  деревьях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6740" name="AutoShape 4" descr="Почему птицы зимой взъерошивают перья, распушаются и нахохливаются, сидя на  деревьях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6742" name="Picture 6" descr="Перьевые комочки: зачем птицы в холода взъерошивают перья?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74571" y="619592"/>
            <a:ext cx="0" cy="0"/>
          </a:xfrm>
          <a:prstGeom prst="rect">
            <a:avLst/>
          </a:prstGeom>
          <a:noFill/>
        </p:spPr>
      </p:pic>
      <p:pic>
        <p:nvPicPr>
          <p:cNvPr id="9" name="вынос предме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564078" y="5901047"/>
            <a:ext cx="304800" cy="304800"/>
          </a:xfrm>
          <a:prstGeom prst="rect">
            <a:avLst/>
          </a:prstGeom>
        </p:spPr>
      </p:pic>
      <p:pic>
        <p:nvPicPr>
          <p:cNvPr id="10" name="Рисунок 9" descr="http://oge.fipi.ru/os/docs/0CD62708049A9FB940BFBB6E0A09ECC8/docs/7F74ECBE4A9D99714CED34693FC06BFA/xs3docsrc7F74ECBE4A9D99714CED34693FC06BFA_2_1633008609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86893" y="2414883"/>
            <a:ext cx="4735289" cy="378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AutoShape 2" descr="data:image/jpeg;base64,/9j/4AAQSkZJRgABAQAAAQABAAD/2wCEAAkGBxMTEhUTEhMWFRUVFxsYGBgXGRoXGxkYGhgYFxkYGB4YHSggGhsmGxgXITEhJSorLi4uFx8zODMtNyguLisBCgoKDg0OGxAQGi8lICYtKzAvLy0tLS0tLy8tLS0vLS0tLS0vLS8tLS0tLS0tLS0tLS0tLS0tLS0tLS0tLS0tLf/AABEIAKgBLAMBIgACEQEDEQH/xAAcAAAABwEBAAAAAAAAAAAAAAAAAQIDBAUGBwj/xABBEAABAgQEBAQDBgQEBQUAAAABAhEAAyExBBJBUQUiYXEGE4GRMqGxB1LB0eHwFCNCcjNigvEVosLS4hZDY5Ky/8QAGgEAAgMBAQAAAAAAAAAAAAAAAwQAAQIFBv/EADIRAAICAQQABAQDCAMAAAAAAAABAgMRBBIhMQVBUWETIpHRFHHwMkJSgaGxwfEGI+H/2gAMAwEAAhEDEQA/ANJMQr+m0Rv4eco9IuZQiSmOrKrd2IRt2mbmYCchFKmKbHy5wSwBAro5c6xv3gMNhC1mijIaq1m18nIuHYeZzrmA5rgF3TXKxJsbehiol45yZbOVqY6MHFqU9I7XiuHyphHmJzNQPtFLxvwtIKc6BlKbMHaFpaKUU3kajqISaUTKSZMjDJClIdRRzVvX5H8Ih4zA/wAVIXNwhzeWsCYNUBYLEjuntXoYzPGCvzCCVLSg5dWBe1ajuYRhuMrkJaWVIUblBKS70fLcRzvhPOU+R+dqxhovvD044Z7rW7co/HbrG38McfM+YZayMybj1tHPuETlzCVzDMCzTMAAL3UKGNXg+EYmXlnywhYSQn+UwJZzmUNSaj/TB6tU6ppS6BT08bYPHZvFSYQZUVfDfEstQ5lA9RSLTC4+XM+E9o7deormuGce/R2Vt5QXlwPLiUUQnLBxNpoj+XA8uH2gNEMjHlw/gsH5iwnTU7CA0aThWDyIqOZVT+AgV1myPuFqhvkOIkgAACgtB+XEhoDRzDoFHj+DBXNLodtD22MUq5JBYhiNI2zRGxuCTMFaHQi/6iGatQ48S6F7KM8xMxgsCZimFtTsI0ScAgIyZeX917xIwmGTLTlT6nc7w8Yxbc5vjo3VUornsyvEOFmWXFU77dD+cQvLi54pxLM6UfDqd/0ish6pycfmE7Nu75Rny4Alw80BoIDyaDAYVCUDJUHXU9/yiT5UU/BZqwrKA6Tfp1jQNHMti4yw2dGqSlHgj+VA8qJDQGgQQj+VA8qJDQGiEIy5AIIIoaGKrD8Cq6zR6AajrF80JVMAIBIc2G8bjZKKwjMoRlyyH/DhIYAAbCGFSosZkRlRg0ZWVEgRHlRJEddHMYUHAgRCgPBlIIY2MJgwYjWTUZNM5d4v8NJE9WQMlVRQnv3/AFinPDZMpLsVEM+YAA2/bx2edIStswdrRTeJvDsufKIQgBQq4v2jm3aPLckzqVapNbWYZHmIIVKZjqK5dj3uPeLfCeIMYGliYtQzOygBat2dtWjKr4qrCebLWHqMqVvoCHd2sXboIi8C8U+WVrzOVqzEGxdrC4s3pHHtqm01g6tUqk4vJ0/gK8FPXOlLSCogqUklk0DlQLZk+js0c5keJl4WckqOeQpZdALnI7HKdFNazw5h+Ny5c9M9AP8AVm3qLfNoovEUlKmmSUkINGagOwgVHyva+mGvTeZJnSfDvjeUpwpaggB860kN0XlcA9QWMa/A8QlzUhSVJUDYguDHnnh0/IoKZRbRJCCejlKh8o6/wjCJxMkTZCFSGLLqOZgHVypSBcaCxPd1+IWadrdyhV6Oq6OembFbC5EEEvaOZeKJuKlzF4dMubOKfhmISvYFqBjQ3/3iz8IcQ4gQlEzCqYn4lrEs5f7SXOugjo1+IRms4OdZoFHjcjpPCMHmVmPwp+Z0/P2jQRlpfFlyUh08upcFu5Fu5iywnHpa2qz269oFO9WSyVHTutYLeBCETAbQqKKDgQIEQgIrONImFPL8OoF/1EWcCNRlteTMo7lgx0CL/H8LCuZFFfI/kYo1SVBWUg5to6NdsZoQnVKL5EROwHDVLqeVO+p7fnE3AcJA5plT93Qd94tYBbqfKAavT+chEiSlAZIYQ5AgQoN9AgQISpQAclhFEFQ3NmpSHUQB1iuxfGAKSw53NvTeKidOUouokn92hivTyly+AE70uuSyxfGCaSw3U39BFZ5qs2Zzmd3O8IgQ5CuMVhIVlZKT5LXE8ZDDKmrVewP4xTTsZMJcrPoW+kGuGFRUaox6RcrJS7YuVEgQxLiQI2YBBQcCLKCgQIEQgIWlUIgCIai8GE+0nwyJyfMTyqpUjl6udI5QnhxkzZiCyloUUBiSHdndrbR6RnywpJSbGOe+IvBi3VNljMvKXP3joTSl29B1flauqe75VwztaWcJRy3yjOcK8MJmSVKlzgpTPkUlSSDWmY0JobaRd8L4gnCYNEjEyguRPMxUwG4KSkJUk6EdIT9n4Spc9c8t5SOdDhL5iUgpAan4tvGf8RcQUucmUVFSUPkcAOF1elC9K0jhSU3a4HZzWoZx9iMmRhTPWmWuapJWPLADnIWcKsAQXr2jt/DJ+HwyJeHSoqV5aSyjzBJokroNTq1NI53gvDOElSZc5eIUg0cZkh1bOHOUH6RteC8AUlS1sVlYAUonMVAM3VJo8EsgnjL+oq554xwXHF0uyiCK83cil+oEVGFlZklSmIe6LKBsXFAdY1kn/DuFaMqhLCx3Or3ih4Zlw8xMsBPMeZ1MGrpb3AgtduHtwB2ZTfoW0vAfywo5nAYihPX96xX4/hBmJPlqyqugs1fuqFPzi4/4ghRUpJISDkcmj6H3iDxTEFCmUrtyuPcV94ifqZjuZX+HONrCjKnApWksQbvGzlrcPGF47KM1P8Sj/FlNnA/ql7+l+zxfeG+JiYgVhumzPDB318bkX8CCEHBxQECBAiEBCcod2rvCohcW4tJw0vzJ8xMtO5uTskCpPQRCE2BDGDxaJqAuWoKSbEfQ7HpD8QgIKIuL4ghFHc7D8dopcXj1roSw2H47wWumUwU7oxLXF8VQmieY9Le8U2JxS1nmPpp7QzAh2umMBSdspBQIOGcVi5csPMWlA0zG/YXPpBG0uWDSb4Q9CZiwkOogAaksIxviDxsUBScOgOB8cz/pQDWliSOxjHzuKz5gC5q1TCpy5U3oEiiR2FYWnqor9nkYjppPvg6/mBAILg1B6QyqMn4B40VA4aYRmTzS/wCzVPcGvY9I1qoNXNTjkFOG14HJcPiEmWBYuIcEaTyU0FAg4KLKCgQcCIQKCg4EWUAGFpMNwoRTRuMmmc38dcGTLmKmib5CVBKzQkKUhTpom5Fw8c84lxFjkLkBsrjLQgFh90VtbtHZ/HvCVYjDsgORHAeI4RctZSoMxjj6ihKxs7UNQ5VpI0snj8oolpMh8oDuaZhRwBe2sdY8JeJZs5UsEkIUWDAMNQhks1qGODYWbYChGu+tf02jr32P4CbMKpoIyy6KDkHPQpBDMzEwjqklDIbTyznPob3iGLKF5jYf1ClhUkWN7XENnxHgzMQiaxmFkoKQ+bNQO4cEkRD8Y46Xl8wG6WqCyiCQxazGj/LSMtiMBInoROlzQhYAUCCHzC6SRYg69NIS073Zwx6Va+HGTTR0fG8HTmK0MkEMUmyh1EEnD5UMt2DkZnLdjWnSHvCiQuQCSVVopVyGFzqdPSJs1BNEuGfl7hq00ja3NJvzE3Nwk4ehkl8XRKmBEsJylJBFw5I/8oruGYsYaeUPyvToCxA60MPr4UTMKlhNbMCkC5frYvDHi3BFC5cwfCUivy/KLhdttjkacIuLS8/8HRsFiErSCkgw7MmBIdRYCMXwiccoIJB3EO8a4uJcszZyiUp2D1NAABqY9CqM854PPzscXjHJQfaN4ynJWcNIJlpKQVTA4WX0TTlG+p3EU3DvtCxcmXkBTMoAnzASU21BdWzHpFB4g4r/ABM0zCgJDZQLnKHIc77jp3iubZ/0BN27t6wtLGeAsc45OrS/tTlCUSuSrzbAJP8ALUa1zXSKbHo8c+4hjJ2JnrViSVFblFXCRmbKhrJDsexe7xUzZrVV0uetfpeLDAY9CwADzUBBapACWHR6xk0bX7NMd5eIMsqcTJZH9y0MzaO2Zv7mvG3xnElqcDkG2vrtHIH/AA30DgAmwAPyekbnwxxJc6URNUVrlnK6viYgEObmuYB9BDGmw5YaAX525TLdoEAxQ8Q8W4eXmCD5qk/d+F9s1j6PD8pxiuWJRg5dF80VnEOP4eSSlcwFQulPMod2t6tGE4p4tmzkNmyhX9MtwalspbmJ0akUAwuQFzlLvQkAdDQVDwrPV/woZhpv4jWY7xtNWoiWEy0DqCs+pYJDVoD3jLrxkxa1zCDMChVSq1GxN4j4eaCChgMxude/rWF8Q+EPMUWDBgw6dYUlOUu2Mxgo9CsOSpRUUFQFgwZ91OC/pBzZ5rmGXqRmbQBhDsvzUhxkQDRqMO8RMVLJLlSVG9B+d4yaJfDZZlqTPCiFJIUmwJ79DWmzx1LhuOTPlJmosoexsR6FxHKZk1SxmCUgHcgCn1hPDOITpKCmXOMsE5inrQPXoB7Qam74f5Arat52uXh1bP2h3IRcQzJURqRExGIV3h/MhLgYgRIVNBukdxCRhizhjF7vUrHoMQGiwTJBFU1/e0OJlhmv3jPxTXwyqgRKxksBmDRGaNxllZMNYYQESpnDlizHsfziOgsQdonI4luPaMzc1+yago+YJHDiUuSx2IjD+Ofs8E/+YOUJdUxaSCQkByQGJJZ6NHQJeOSdW70h6ahK0lK0hSTQgh4Tt3STTHaZqL4PM3CPBy8RNUnCLTOSASCWlqcE0KVEEEio0qzvF54e8UrwsmZKkoSibMZJmAkKABqMrM92L0cxofGPCjgMQnFYdAyhTJINfhJUhQA7sem8ReE8DkTMKrETeWWtIICAZi0s4D6oTSii43jiX2Sg3GaO7TVXKO6LLpOOw89CvNWfLWAQspLy5rAKCwmoehJZrF6xleLSv4ZYSoiigxAzBTgNUbhq1u4eLGTMlS00QqXLPKHJCiwfMp00L0fu0VvEsVKncspH+G6TzEBIzEihujmIc2cCE6ntlwng6Xwnt7/2dj4BxCTLwUhUslImMEJWSSVqrldtTY9RvFthMVnAWPhNjsdQdiDSOY8Jx8yZLlTiV/ymyGpCbOGs3L2peNlw/GqlKYjLnLlLEpJOqG1IZ06RuV2JrnGP1/s5l+jaTl22W8yQcxF0moBsx22ii8cy80uWctiQPl+sawKChGe8apHkB756exeN3xbWY+39xbSz/wC2OSi4GeVoqfHnFJPkqkZnmKKaJrlZQJzGwo9L/WNH4YwYIdSh2escy8Z4VcvGTiZZEtc1RStjlIKnDKZj7x6BWNVKJz7YRdrZTp6V9vYt3+sJAB7+lNXr6mkEtQFSW7ntu2kLCVMFKQsBXwk8ubqHuKisLmiDxPDcuYUOrU7etR2aI2ADEHY9e9f3rF0pP8ttQaG1GvTqlXekRcPhUIoo1ABAGhL0DX0BiEL9SwAVGlL7aVbcVp0vDuD4wuSt5amOUFQ0LswKTf61ihWVJYLUWJrqb0Gxo3zhGIQzZgQ5qomwqzAbhriLTx0U1nsscfxfEz1FS5hUn+lNk3qwSdGuXPWIMnmA+JVTmApStibC2sCapJKUoUS7J53Yae0BaE50pScgAqaV/MxG2+WRJLobRkz86crMyUuX6uDAnqTmHlukGjkGm5rSFklBIQfivQKJhifPUaZirR2oN2aKLJPEVjKEAhn3d6/F1/WCWJIDBnZqgv6PaIi57N8FKuB6VOp6QUxD1zOezVOlKmIQWoJDFVRpdz0A0hpZcswCTt9CTWAaXZ9HSX2qS0EZKiLjStSYxOTSNRWQT0AVALWzd9Bf3gJKRTKn1IeHSlv6ifVqa/vvEWYgvRIboR+NzFwluRJLDPR0kg7GHlS0tUe36RXAg6NEpE5Q1jpbX5HP3IdSUWp6/rCsv3SB84a886gGGTdxSLUWVuRKdewPYt9YSucr7p+v0gDE7iFDEDrFYfoXlepGnzswZmhhosVLB1Hr+sN+WNQCP8t43GePIy45IUFE0YdJs4/fWDGEGpMa+IjOxkIRITi1bwr+GGioQvDERTcX2WlJFJ4q4YvEYcpQpgCCRuQXHzjl+MXMkzMk50pCPKdA/pdRdrPzfS0dulTCzZXEZ7jXA0zHJRmG35GOfrNPv+bB1tDqVFbGzlv8fMV/IE5S8MkuAsALDkkqs5q9ybt1irn55ZCkpKKKCVCy2IzBTWLH5CNxN8OyQqqFp3N/p6+8J/8ASklRzCYw1cH50jkSlsfMXg7ldcXFNTWSd4O8RFEhUvLL8wkqCjzAOAQALAj8InS/OmYcKmzUGaVqJQlSictgQ7MLl6O8NcN8OSkXmp7fu0abh5wqaKUktQMCWbakc+XzPEUHtsrg9yy35+4rwf5qRlUVKTpmLkfpCfEWN82b5aapTR9Hdz+HtE3GcWcZZANbrZqasITw/haUhzHU0Wkk3mfRxtTqFudmMPyX+RvCycqYPivlnCz0sXVJmBzX+g2ifNQlIs/UxFnMUKTlFUke4Mega3RwjhOXzZOKYD4wRpWlLFxctp/zRYce4cqXzLQU5lKL1GZy9cxdRDEORZmJGVqvDTGIL1ralPfqS8WfGcYmY4JdSilbgAn4VJUFG50LBxs1QecPFfIoFAhxQsXHodyxGliYYSAVBgFj4iAGN9Sb7NS0O4dTE6gg9CCw0sKp6WiHPnpcDKABbqPzLRCD+cJK3AH3UljcGr12EIBCQkpWc43v6AwxLmMQ5YKowLDt2gmqx5utflVhRopSTeC8PsdmzVK5cxU17MNaNDaptSwSAzKKUmlbd+sIIcN9em1a+0Gvrpo9y+8WUDK3wnuDT3rb1gkqqAlTDUVb67QFD9LBvWxMKUo2P0/b+lIhAhdvhDvlrUfMCsJ12Oocv3tbpCgKhi/pUdoIaj2BZ/eIQMgGmVj2/d+4gwDRJcDoT+ZibguCYia3lyJi31CCkepUGPeLzB+AcYv/ABAhA/zLf5IB+sX8OUljBW9R8zMq8sWA9amI6yxp8OjbeusaHjvCf4SYJahmOUF0JLKBo/uCIgIX92VTqwhRSdbaaD4U1lHb5Qg8Xi5clGeatMtAIGZRCQ5oKmMLivtRw6W8uTNmfezMhho13jHeLfGszHIEtSES0JXnSxU5uBmehodo6k9VBLh5Zzdj8zqGL8cYCWSk4gEj7iVrGlilJBv9YfwXivAzfgxUp9lKyH2Wxjz0vEqBYMYX5qiKppqYAtXZ6IJ8Dg7n4p8WYeVhppk4qX5xQryshEw5wKUDgVapp3jkuL8YYya4XiZpe4SRLGmiABoIoRiDZv36wrKFXp7QK26U++C41JdmiwvjLGoliWjErYKcEspXbMpyR0PSNFwv7T8SgJE2XLmgAAqDy1mnxEh0vqwSB2jnvkJ6+0JyJHX5GMK2a6bJsiz0T4e4+jGyfOlhQAUUEKDMoAEh7GihURapURqfePPPAcTjZTTsIjEMCRmRLWtGxB5Sg+to2vAfE3EQSZ0xKgQ4C5aCb/8AxZW9fzhyOsiklNA1RKT4OmYjGSpQzLJSwJFalqnKLk9BvGQ454sXMBRKzIQpI28wm5DigGm9b7UOMxq5jKmKUthdVQzkswt+9ojPpR/RzX50T82rYAnbO32X9RmFUa/d/wBDUeGvESpcwJmrKkrZLrmFkalVX07RvTOSQDQpNQQQXB1EcbBZtvntT2jaeEeNFQ8mZUh8qlZQMoYBINCT7xdEtj2Polq3LcuzTT5EpV0xF/4PLPw/SJp7fWFomkBoedax0LxukvMrjwQdB1haOGIFiPaLFM57tCZiAbED5RhVRT5Rp3za7GBh2sx7EQtE4jaFeT1H1hxMltflBPlSwCbkxiak3OvrCUAaw4tPV4x3jHxPNw0wSpSEupGbOpy1VA0BsMt4tzUY8mVFyfBzrEhlqGyiNrGtdSWhsaD131Y0N6MGrC580rUVFsyiSdC5dx2Fe1IbUrc9nbuOoc7iOcPig4YXo1CTYlg4s5+kMTcMknMxJH3rENQU7PDpGjXJtSrUD0BsNoZxGKCKF6kGxALNpb/cRCEvG4VKQlUtOVw5JKjoGZ+xLO0Or4cJgzBQCjWlraA6+sRUY9ExIQUEl3rYkOXqWFCf2YtsKEiWDlCRY81GG43sPW8Abxb+YVcwKfEYBaas7tZ2bX91iMRlqaAlnIatPT0jThWr79Bd+n0iJxVHJoOZy46VABbfaCyeFwDXY/wrwRiZ6AtPlpQuoUVXG7JB/CL/AAn2aChm4juEIHyKiW9BEjwH4iSES8OpySohKrM5LAjXm1H3o3uWG6Y1zimLWynGWDK4PwFgkM8tUwjVa1H3CWB9RF3g+FyZX+HKlo6pSAfUgOYsMsDJDCUV0gLcn2xtoDQ7kg8kXuM4Mh9oHDTMw/mJBK5PMwo6D8Q9KK/0mOSzjMenL0oY9CTZYIIIcGhjhfinArw2JmSmGUF0Ek1QapP4dwY5usrSlvQ9pp8bWY8TFP8AqRC5cxSiwBL6CsSkcMWWdgNXLRbScKAGDV2ID3vr7wtKUUae0zhQSWO7btVou5eFCpRlijqBzFwTozE75S/SJkuQBYN6/tocDuDbS/Ton9vGXZ6F8ZBIw8mjS0FTtZLvYViVxPhkuSoy1y0OQHytrVoleGJafPSZiglKHWcxIcj4RUBy5B9DFdxLFKnzVrqylOPito1NmEV5Bdxm8TKRnAkpKg1QxPc9oR5iQWIIPaLdeHEsZkJL9Ao/hFXIwilKKlJUO4b5qaN5TByimyx4XPloSVKlJXmNMzUbbMC1fpGnw+IMxAUQUuCQkkEUcPYNVr7DpGXwmGSWDnKLCml41cqWwASLNsHYufmRXo0XXFZyX1FIcQh7Vf8Au7nSr+3S0DIfbct8jvX3h1FTqSNASTrsIGIWhAdbodRSxAJ5U5lFyQGawJB3AgcbrH0FdcF2Msb7tsXb9/S94CVZGNBlLgqFOUm79B/tDuguxALs3xAK17tFVx1ZElTByogDUu4oGv8A1RuE3PKkujE4qGGjrPhnioxEupdaGCywCSS7Mx2EXGSOB+HPFONw5EiXN8pKjnAmICtLgKqxy6UJrG4X9ok0ISnKgrAAUsA8x1IS/L2rD9N/y4l2JSr3NtI6HkgZI47ifF+InEkzFhuVgrKPZDD8Yr8B4knAFspc7El23fpFy1SRqOmb8zuWSBljmUvj80WJa1FGrnSv12OlYko8VTh/UrrV97Zu0a/Eexn4HudEI3+cZLxb4UVjVpmypqE5UZKgqBqou4NPi2eKDjXHvPlKRP8AMKKulKijMmxCshTmB+6d7RjpHiJWBnEYFS5aFJcy1krRmLOrKSU5uUVu0DnqI9NFqqUeUSuKYBciYuVMYqQeYpcpOuwvmAfvEYk+tGsFOQ2/7eAvHrxBM+YQZkwkkhLAkFg2iaA22hAXsGD6nK9Kmg/WASklyHimxTu+oowqQ5YXozBoY4lh3T6bEA3BN7Uh1LEAMHZnd2bpsLQ/NAVLFBQkPWjEHZmYf83rGkQpMBQvWhFe9z0vGi4OtBOU5iCQ+bNlKS2Z3DAFr9YoJLEswrTUkdfS0T8JMXmoRUbX1AvALVymEr80TOEIyFcskM4S5KWcEgsbau/SLJVQaXFWfUEu1dn60iHPmgYgqDMsg0VZSgM4/wDu4s/1ibQ736Fw7MSOgaD9gyNwzFEOxVmQQoOks6WNWA1AvHa8HNExCFiy0hXuHaOCzp4lziCpTE1YAUOjNHVvCPiCRLwwRPnSpRQogZ1pS6TzAjM2qiPSJpZbcxZWoW7DNVkg8kVi/FGDCcxxMvKdQc30iPM8aYEJzee46ImHVtEw3vXqLbH6FN9oXjk8NMsCQJ3mAn/EyZSGoRlJqDQ9DtGP419rmJlTMiJOHUlkqCgZqgpKgFUzBBtR2iw+0njnD8fhjLQpXnoIVJUZa0h3qkkj4VJcdCx0jmquBz1ISFLlAIFAVKzsS7NlheU5Z7DxhHHKO++EvE0rHyULRyrKApaKnIcxQQ7MapPo28TMbwqTNVmmS0rIDOQ9HJb5mOI+EOJYzBlcuQtAzMFEozsAVKDP1WYvZ/iniD1xiR0ElEWreMS5KdfPylbwyQZszys2UB3Uo8qW+I/KLDH8KlSkZjPC1KqhKQGI+8SVUEUMmZYUrVrP+kWuHkZS80ZqWSx0arCmnzjkykox6IivUwLUfuPzgfu99fvfKJ5loUQyCKuSUtQAMLXP4Q9iloCFASnaqWZibVpoHq2kAdz4W1g5WRUtqTKgFO4qNxb3rAKRsOlIeMsBQyy6gVJS7nX0rFqChTLUlJJdnGWzO79vlEs1GzDx2L6nWxow2m0yk8t9PRv/ABgvK6D2/wDGLk4dFOQHclm1JBpYC3YQ3hsJmmJUgJCQ5AIqWFzaj29YytXFroCvF62un+v16EHCSeYU13/NtotkVL0fqwvpa4oXpf3RLkJbMAkqKb/CKm53N4OYpiS6myuS9aMAR10gsNdXtceTUfGKs8p8FhhTRRIJAYF2IAdzdBc0tS5qKwvjmIAEmWJKcpSOXKKqzJTQJamVAYvZPoYnD8GSCtalDMXAB0oQ71c6xK/gRbOez2B/fyESGuoitrb+hb8d0rly39CNPIzEgJCSSwAJYaAUiPhuIiROkzmCgheYpGzKsHqeZ2s4A3iR5bqyEu2oFixN3G30g8Vw9JFa0oSTSwFnJ0HvGVr64NpZ5MW+O0t7cP2/XBkcQmbMnGfMmqnTFCpXuxYDmVyjTbaJYRVnq7M25ZxuPa8aJHCA9W3cBtuvT96oVwpOYNymhfW1S3t2fW0UvE0Dj45RnDz/AOGZwfwE9TvDGDFB31jVK4XLkooQU2AVUupk6dT84ijDyg7JSACLUYAMX9yfaJ+Oi+k2MLxuh8xi2icwL/vroILID92v93eEYWSCHzspSg9RWhITU0aj31h+XJKLrDhRJZTXOYtTbtFw1ClwpMe0/iWnve2Kw/dEXFJGRR/yqtmpQ3r+6xk8RgTMVmFCzVqCx9wWL6+kapSDlmZyHOygx/lgaDcGKaSSxYpGocWpcUMMKT55yN28R4GMHhlIQ12ezUBD6itjSHFrYlkjQi1dBfpCwLZt6kNUtVs3UW9IYmpcuz0rS2rfMQxJv4aYOocwoJGxdTjNQPzcrdB84lSQVSzuNHIYMzNu77xDlC4KWqNgzitTY0iZJD5qXsGAPKbn7t26QaDzFFS7ZDE2WkoBAcO5N3IJqNNKQiYlJXmQkMCX27U1hqdPICuYXIUCPQwefKkZVuHsdOo/WNGSUjFurOQeQMCbBux+m8CRxDmUdSzHo1QekQUKVUk8qqPp0peDxM1RISpSSneu31iEHgMygpIASLqaj3tc/rClYhSyElL7jNfWm0IWSEApU6dAa1rb1hgrUVOku33Xcd4hCZjcUogpq4GgtrcXhX/ES3M6SwCtz6GI8laqqSpIJDEKJGurawwSpamWUhg7uXbo8QhJMtUxlGiRvQketIE2asO3M5oVVPrBrQoJGVbp2UaD2hhU1RH9IPdj6RCEnDBWVyUtvV+wPpDPnKVUIWR2iNLmqSC7tfVoe8hWimetDEIWK5UxRTmWQH2FS9gQG3rE/B4WcpsiVgijsa+9G/7ofleIMMk8klagA+bkIHqXiVL8WoIJTKUwDvmSKeiY5T3+UQsaI/vP6IOVwKaQxmFI7uWYaehidL4GjK0xa1sGqpgzvozRAl+LMxSkSviq5WosN7RUq8SqWVFYzIBLDMoBhqwLn3jOyxhlXVHyNRLnSU5ky0glIqzP2iiRgZi5+adKZCAShPwuq6bnuXtEaV4hZKlJw8lMoEADJzqJvdTQD4inIyAJkgqzEBMsDKnr3gUtPY2+TlarQ3ahyzYkv3eOl5+jy/zFTk5kzUJUVJFZi91h3QjepbWwrDWAxxWVEAO2UMS5GjOWHYCFzvEU4ZglSWBADIQHUe6YhzeNzUTJhSsgdhUs5NRYnakbjpntaKh4TVGMot5zjy5Xr9cfyHs+Iz5hKU6UgJCUqsWqxrv7wES56sivJmkJIJ5VVIINmtQQhfHcSQHnKCphIYEjKnKLdX1htfFJzzf5swhHKHWq9A5rWpMaWn/I0vCqPc02AWovmSQSLDNT/SqsTkyltVB9Qx139PlGExmMWygVkkLAqXokVbuow35q2Uoku+VP+UOCo/WAvw+L5yKP/j+mbbcpf0+xrsbg1lQICkhKSGzpAL7EF3rqNBWtESUf50pVX4lpd2Z76DprGYw0rOZgliiUpTbonMehcmGJswlm0Mz63+Qgv4SL4yMT8J00uHnj3X28zW4xKSX82UBmNPN1ZsvLqAOtoKVNlJL+ajlBYuVUFXJA1Ar2jKrTlBT/AJMnqslyfeJ+MlIOcgtcN8QIIKbiwABivwsFxkj8L0iW1p/UtcfNlTElJxCQKEBKFmpJvSutL0itMiTUnEKL5iWlkuKknmINkn2iDJlG6bg5y9HyAJ/G0RUTaJHQAnd0zHHsoQWGnjFYQxXodNCO2MP7/c0cjGSED41KIL0lgNQEgOulEue8PnjkkM4WRaw1S70Vsn5xlVrZN683uxT+HzgTJju9gD/y0/6Y0tNDOQlekoqlvhHD/n9zSzOMySQfKXb77XY6vXmFYrhipIJyyl/6pgIqaf8Atu7P7CKxc7mpf8CpI+jQgTGHokn5hv8A8xtVpDEsPhloudmIyIqdGctRv30hz+Cmqb+SKWoA4ZmrrSIUiWUgTCXcONGZSkt10gwshPxNUW3f9PlDVeNuALxngny+FTg58sAKsM4HpfT8YkYTh6krJISBUM5oNRQWpEFWMXm5ZiwwD1LEvWx7fOHRxaZmUApxZiAdOo7wQoqOKSQmYsAMQX1arGmjViGuaFA0Z9QaRqMLxGYolJCehI06teGZeMSopSuShiTUOG7kk1cNFlGfnz8wAsKaUHaFTEgEGqh126RoAcOolKpTNtYfQ2hr+GwjsQRm2JP/AFU9jEIUZWkvlJSdiL+8OYacEpYUNXi3XwrDMXmFIFXIJ/AwmTwGUqgnJU9Q5q3sDEIU0hKiVKBbvXvACRm5yehH6xby/DS65JgJGwc+wLwifwCbqUvoCCH7C8QhAD1CFgizFVG9IakpBmMrSw0cadolngU4Bylux/O0R5nDp33Cerj84hB7Ez+VrC0VyZp3+kSZ2EmM7ONm/KG5YWA2X3BeIQeKv5flpuq52SP384emgAIlg/EQT0SP38oOBCgVPLF+YQtZylIbKkEEcu9asYTLwBy83K6mAG1/o8CBA93CMKbePcLETASE7Ko1ibCDlTeczFWlskemg9WgQI3gJJtfUblTCrywaZlmYosTU0FNW2ibhZKc8zM5owpuSPSxMFAipA5yfQS2dJzBlAqbYA0HqK+kEcPyOkkjMFENYO4PZ3gQIp8GZTfZCB5FEmt/VSqRYIUE+UvNvRrEG53eCgRprISb4JEhkOQ+ZSiomwuFW7g+0MD/AA0IDHKSagElzTNvvAgQP3AZ7HkFPmfzAoBRP9NCAHdD0oSOxtDSXBPN1v1goEUuSsicZNV5YPLmSggkG7qd6D09IrDNAcjQ3/0hMCBBoINW+BC5lG1c/gfo8BU16bqV6Pm/P5QIEbNth8xLhJ/p0ajp/wC2HE4aYdP9qECnrBwIG5gXayTkKUMpzVwNqW96whUy5IJJLjpAgQal5iSLyGMSRRIqxdx9IWJmVhcnTtAgQU0B1DMFXP0hxMxKUmtRUB+te8CBEIIQakk3r7Qc5aXFn/bQIEWQexWI5MoTYg/r7QUsgLCwT20Yi0CBFEEYqdzgP6bHSJKcar4RYfv2gQIhBMric4LDqVlszuO4BtFjJx80uQRb+pIIPZw0CBEIQ08ZW5UUoKf7WOmxhtXHUvWUk+v5iBAiE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Классификация метеоритов. Каменные метеориты, хондриты и ахондриты.  Железно-каменные метеориты, палласиты и мезосидериты. Железные метеориты:  октаэдриты, гексаэдриты, атакситы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6235" y="2533447"/>
            <a:ext cx="4246011" cy="3677348"/>
          </a:xfrm>
          <a:prstGeom prst="rect">
            <a:avLst/>
          </a:prstGeom>
          <a:noFill/>
        </p:spPr>
      </p:pic>
      <p:pic>
        <p:nvPicPr>
          <p:cNvPr id="13" name="вынос предме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10477995" y="-715488"/>
            <a:ext cx="0" cy="0"/>
          </a:xfrm>
          <a:prstGeom prst="rect">
            <a:avLst/>
          </a:prstGeom>
        </p:spPr>
      </p:pic>
      <p:pic>
        <p:nvPicPr>
          <p:cNvPr id="14" name="звук гонг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/>
          <a:stretch>
            <a:fillRect/>
          </a:stretch>
        </p:blipFill>
        <p:spPr>
          <a:xfrm>
            <a:off x="11536878" y="5901047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62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79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3B414E"/>
      </a:dk1>
      <a:lt1>
        <a:srgbClr val="FFFFFF"/>
      </a:lt1>
      <a:dk2>
        <a:srgbClr val="964F8B"/>
      </a:dk2>
      <a:lt2>
        <a:srgbClr val="E180ED"/>
      </a:lt2>
      <a:accent1>
        <a:srgbClr val="3B414E"/>
      </a:accent1>
      <a:accent2>
        <a:srgbClr val="FFFFFF"/>
      </a:accent2>
      <a:accent3>
        <a:srgbClr val="3B414E"/>
      </a:accent3>
      <a:accent4>
        <a:srgbClr val="FFFFFF"/>
      </a:accent4>
      <a:accent5>
        <a:srgbClr val="5B9BD5"/>
      </a:accent5>
      <a:accent6>
        <a:srgbClr val="70AD47"/>
      </a:accent6>
      <a:hlink>
        <a:srgbClr val="FFFFFF"/>
      </a:hlink>
      <a:folHlink>
        <a:srgbClr val="3B414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314</Words>
  <Application>Microsoft Office PowerPoint</Application>
  <PresentationFormat>Произвольный</PresentationFormat>
  <Paragraphs>86</Paragraphs>
  <Slides>17</Slides>
  <Notes>13</Notes>
  <HiddenSlides>0</HiddenSlides>
  <MMClips>10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Raleway</vt:lpstr>
      <vt:lpstr>Times New Roman</vt:lpstr>
      <vt:lpstr>Calibri</vt:lpstr>
      <vt:lpstr>Тема Office</vt:lpstr>
      <vt:lpstr> К ВЕРШИНАМ  ЗНАНИЙ</vt:lpstr>
      <vt:lpstr>Слайд 2</vt:lpstr>
      <vt:lpstr>Слайд 3</vt:lpstr>
      <vt:lpstr>Раунд 1  «Термос »</vt:lpstr>
      <vt:lpstr>Вопрос 1</vt:lpstr>
      <vt:lpstr>Вопрос 2</vt:lpstr>
      <vt:lpstr>Вопрос 3</vt:lpstr>
      <vt:lpstr>Вопрос 4 </vt:lpstr>
      <vt:lpstr>Раунд 2  «Метеор и метеориты»</vt:lpstr>
      <vt:lpstr>Вопрос 1</vt:lpstr>
      <vt:lpstr>Вопрос 2</vt:lpstr>
      <vt:lpstr>Вопрос 3 </vt:lpstr>
      <vt:lpstr>Вопрос 4</vt:lpstr>
      <vt:lpstr>Раунд 3 «В физической лаборатории»</vt:lpstr>
      <vt:lpstr>Экспериментальные задания</vt:lpstr>
      <vt:lpstr>Музыкальный конкурс</vt:lpstr>
      <vt:lpstr>Итоги игры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ФизКвиз</dc:title>
  <dc:creator>алена 13</dc:creator>
  <cp:lastModifiedBy>Домашний</cp:lastModifiedBy>
  <cp:revision>153</cp:revision>
  <dcterms:created xsi:type="dcterms:W3CDTF">2023-08-14T12:17:46Z</dcterms:created>
  <dcterms:modified xsi:type="dcterms:W3CDTF">2023-12-12T17:51:09Z</dcterms:modified>
</cp:coreProperties>
</file>