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2" r:id="rId4"/>
    <p:sldId id="274" r:id="rId5"/>
    <p:sldId id="273" r:id="rId6"/>
    <p:sldId id="263" r:id="rId7"/>
    <p:sldId id="277" r:id="rId8"/>
    <p:sldId id="264" r:id="rId9"/>
    <p:sldId id="270" r:id="rId10"/>
    <p:sldId id="266" r:id="rId11"/>
    <p:sldId id="267" r:id="rId12"/>
    <p:sldId id="275" r:id="rId13"/>
    <p:sldId id="271" r:id="rId14"/>
    <p:sldId id="276" r:id="rId15"/>
    <p:sldId id="278" r:id="rId1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9FA9-48D4-4AE9-B704-A226E3B874C3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90A-C006-4F4E-A5E4-D14EACC28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5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9FA9-48D4-4AE9-B704-A226E3B874C3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90A-C006-4F4E-A5E4-D14EACC28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9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9FA9-48D4-4AE9-B704-A226E3B874C3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90A-C006-4F4E-A5E4-D14EACC28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9FA9-48D4-4AE9-B704-A226E3B874C3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90A-C006-4F4E-A5E4-D14EACC28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9FA9-48D4-4AE9-B704-A226E3B874C3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90A-C006-4F4E-A5E4-D14EACC28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1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9FA9-48D4-4AE9-B704-A226E3B874C3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90A-C006-4F4E-A5E4-D14EACC28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9FA9-48D4-4AE9-B704-A226E3B874C3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90A-C006-4F4E-A5E4-D14EACC28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75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9FA9-48D4-4AE9-B704-A226E3B874C3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90A-C006-4F4E-A5E4-D14EACC28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49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9FA9-48D4-4AE9-B704-A226E3B874C3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90A-C006-4F4E-A5E4-D14EACC28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5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9FA9-48D4-4AE9-B704-A226E3B874C3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90A-C006-4F4E-A5E4-D14EACC28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9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9FA9-48D4-4AE9-B704-A226E3B874C3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90A-C006-4F4E-A5E4-D14EACC28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09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D9FA9-48D4-4AE9-B704-A226E3B874C3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790A-C006-4F4E-A5E4-D14EACC28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71965" y="207594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/>
              <a:t>Мастер-класс</a:t>
            </a:r>
            <a:br>
              <a:rPr lang="ru-RU" b="1" i="1" dirty="0" smtClean="0"/>
            </a:br>
            <a:r>
              <a:rPr lang="ru-RU" b="1" i="1" dirty="0" smtClean="0"/>
              <a:t>«Синквейн как основа для открытки к </a:t>
            </a:r>
          </a:p>
          <a:p>
            <a:r>
              <a:rPr lang="ru-RU" b="1" i="1" dirty="0" smtClean="0"/>
              <a:t>8 марта»</a:t>
            </a:r>
            <a:endParaRPr lang="ru-RU" b="1" i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436276"/>
              </p:ext>
            </p:extLst>
          </p:nvPr>
        </p:nvGraphicFramePr>
        <p:xfrm>
          <a:off x="4572000" y="4917657"/>
          <a:ext cx="81280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733804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Подготовил: </a:t>
                      </a:r>
                      <a:r>
                        <a:rPr lang="ru-RU" b="1" dirty="0" err="1" smtClean="0"/>
                        <a:t>Нургалеева</a:t>
                      </a:r>
                      <a:r>
                        <a:rPr lang="ru-RU" b="1" dirty="0" smtClean="0"/>
                        <a:t> Элина </a:t>
                      </a:r>
                      <a:r>
                        <a:rPr lang="ru-RU" b="1" dirty="0" err="1" smtClean="0"/>
                        <a:t>Мидхатовна</a:t>
                      </a:r>
                      <a:endParaRPr lang="ru-RU" b="1" dirty="0" smtClean="0"/>
                    </a:p>
                    <a:p>
                      <a:r>
                        <a:rPr lang="ru-RU" b="1" dirty="0" smtClean="0"/>
                        <a:t>Частное учреждение общеобразовательная организация Международная школа завтрашнего дня, город Москва</a:t>
                      </a:r>
                    </a:p>
                    <a:p>
                      <a:r>
                        <a:rPr lang="ru-RU" b="1" dirty="0" smtClean="0"/>
                        <a:t>Учитель русского языка и литературы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727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1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21345" y="2316163"/>
            <a:ext cx="96797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Monotype Corsiva" panose="03010101010201010101" pitchFamily="66" charset="0"/>
              </a:rPr>
              <a:t>Закройте глаза, произнесите про себя слово «Мама» или «Бабушка», «Сестра», «поймайте» эмоцию  и попробуйте написать </a:t>
            </a:r>
            <a:r>
              <a:rPr lang="ru-RU" sz="5400" b="1" dirty="0" err="1" smtClean="0">
                <a:latin typeface="Monotype Corsiva" panose="03010101010201010101" pitchFamily="66" charset="0"/>
              </a:rPr>
              <a:t>синквейн</a:t>
            </a:r>
            <a:r>
              <a:rPr lang="ru-RU" sz="5400" b="1" dirty="0" smtClean="0">
                <a:latin typeface="Monotype Corsiva" panose="03010101010201010101" pitchFamily="66" charset="0"/>
              </a:rPr>
              <a:t>, соблюдая его композицию.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46036" y="1933338"/>
            <a:ext cx="84050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Мама</a:t>
            </a:r>
          </a:p>
          <a:p>
            <a:pPr lvl="0" algn="ctr"/>
            <a:r>
              <a:rPr lang="ru-RU" sz="44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Любимая, родная</a:t>
            </a:r>
          </a:p>
          <a:p>
            <a:pPr lvl="0" algn="ctr"/>
            <a:r>
              <a:rPr lang="ru-RU" sz="44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Любит, прощает, вдохновляет</a:t>
            </a:r>
          </a:p>
          <a:p>
            <a:pPr lvl="0" algn="ctr"/>
            <a:r>
              <a:rPr lang="ru-RU" sz="44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Спасибо маме за подаренную жизнь</a:t>
            </a:r>
          </a:p>
          <a:p>
            <a:pPr lvl="0" algn="ctr"/>
            <a:r>
              <a:rPr lang="ru-RU" sz="44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Нежность</a:t>
            </a:r>
            <a:endParaRPr lang="ru-RU" sz="4400" b="1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0146" y="2213105"/>
            <a:ext cx="84050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Итак, </a:t>
            </a:r>
            <a:r>
              <a:rPr lang="ru-RU" sz="4400" b="1" dirty="0" err="1" smtClean="0">
                <a:solidFill>
                  <a:prstClr val="black"/>
                </a:solidFill>
                <a:latin typeface="Monotype Corsiva" panose="03010101010201010101" pitchFamily="66" charset="0"/>
              </a:rPr>
              <a:t>синквейн</a:t>
            </a:r>
            <a:r>
              <a:rPr lang="ru-RU" sz="44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составлен. Вставляем его в открытку  (можно и виртуальную) и дарим самым близким (маме, бабушке, подруге).</a:t>
            </a:r>
          </a:p>
          <a:p>
            <a:pPr lvl="0" algn="ctr"/>
            <a:r>
              <a:rPr lang="ru-RU" sz="44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На следующем слайде пример открытки.</a:t>
            </a:r>
            <a:endParaRPr lang="ru-RU" sz="4400" b="1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ykaleidoscope.ru/x/uploads/posts/2022-09/1663154360_55-mykaleidoscope-ru-p-imennie-otkritki-s-8-marta-krasivo-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0072"/>
            <a:ext cx="12191999" cy="697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792135">
            <a:off x="4048409" y="983910"/>
            <a:ext cx="71341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Мама</a:t>
            </a:r>
          </a:p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Любимая, родная</a:t>
            </a:r>
          </a:p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Любит, прощает, вдохновляет</a:t>
            </a:r>
          </a:p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Спасибо маме за подаренную жизнь</a:t>
            </a:r>
          </a:p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Нежность</a:t>
            </a:r>
          </a:p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                                          Твоя дочь.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2909" y="2582559"/>
            <a:ext cx="84050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400" b="1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794636"/>
              </p:ext>
            </p:extLst>
          </p:nvPr>
        </p:nvGraphicFramePr>
        <p:xfrm>
          <a:off x="3168073" y="2179784"/>
          <a:ext cx="6132945" cy="4495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32945">
                  <a:extLst>
                    <a:ext uri="{9D8B030D-6E8A-4147-A177-3AD203B41FA5}">
                      <a16:colId xmlns:a16="http://schemas.microsoft.com/office/drawing/2014/main" val="170105490"/>
                    </a:ext>
                  </a:extLst>
                </a:gridCol>
              </a:tblGrid>
              <a:tr h="36634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Список использованной литературы: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71644"/>
                  </a:ext>
                </a:extLst>
              </a:tr>
              <a:tr h="59552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.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err="1" smtClean="0"/>
                        <a:t>Ашим</a:t>
                      </a:r>
                      <a:r>
                        <a:rPr lang="ru-RU" dirty="0" smtClean="0"/>
                        <a:t> У.М. СИНКВЕЙН КАК СРЕДСТВО РАЗВИТИЯ ТВОРЧЕСКИХ СПОСОБНОСТЕЙ УЧАЩИХСЯ,2015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099600"/>
                  </a:ext>
                </a:extLst>
              </a:tr>
              <a:tr h="59552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2. </a:t>
                      </a:r>
                      <a:r>
                        <a:rPr lang="ru-RU" dirty="0" err="1" smtClean="0"/>
                        <a:t>Ермекова</a:t>
                      </a:r>
                      <a:r>
                        <a:rPr lang="ru-RU" dirty="0" smtClean="0"/>
                        <a:t> Ж.Т. Синквейн на занятиях профессионального русского языка,2012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883185"/>
                  </a:ext>
                </a:extLst>
              </a:tr>
              <a:tr h="1616416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Борисова Л. В. Составление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синквейна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как одна из инновационных технологий подачи материала по развитию речи на уроках русского языка и литературы в 5–6 классах / Л. В. Борисова, С. Н.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Дударева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Ю. В. Крупкина,2018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32008"/>
                  </a:ext>
                </a:extLst>
              </a:tr>
              <a:tr h="11118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4.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Басе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Мацуо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Хокку. Японская лирика с иллюстрациями,АСТ,2023</a:t>
                      </a: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66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4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2909" y="2582559"/>
            <a:ext cx="84050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400" b="1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075970"/>
              </p:ext>
            </p:extLst>
          </p:nvPr>
        </p:nvGraphicFramePr>
        <p:xfrm>
          <a:off x="2032000" y="2834640"/>
          <a:ext cx="81280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288999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Презентацию составил учитель русского языка и литературы –</a:t>
                      </a:r>
                      <a:r>
                        <a:rPr lang="ru-RU" dirty="0" err="1" smtClean="0"/>
                        <a:t>Нургалеева</a:t>
                      </a:r>
                      <a:r>
                        <a:rPr lang="ru-RU" dirty="0" smtClean="0"/>
                        <a:t> Элина </a:t>
                      </a:r>
                      <a:r>
                        <a:rPr lang="ru-RU" dirty="0" err="1" smtClean="0"/>
                        <a:t>Мидхатовна</a:t>
                      </a:r>
                      <a:r>
                        <a:rPr lang="ru-RU" dirty="0" smtClean="0"/>
                        <a:t> (</a:t>
                      </a:r>
                      <a:r>
                        <a:rPr lang="ru-RU" b="1" dirty="0" smtClean="0"/>
                        <a:t>Частное учреждение общеобразовательная организация Международная школа завтрашнего дня, город Москва).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801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0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534934"/>
              </p:ext>
            </p:extLst>
          </p:nvPr>
        </p:nvGraphicFramePr>
        <p:xfrm>
          <a:off x="3057237" y="1409468"/>
          <a:ext cx="8474363" cy="557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4363">
                  <a:extLst>
                    <a:ext uri="{9D8B030D-6E8A-4147-A177-3AD203B41FA5}">
                      <a16:colId xmlns:a16="http://schemas.microsoft.com/office/drawing/2014/main" val="2904714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effectLst/>
                          <a:latin typeface="Monotype Corsiva" panose="03010101010201010101" pitchFamily="66" charset="0"/>
                        </a:rPr>
                        <a:t>Синквейн — стихотворная форма, появившаяся в  США  в начале XX века под влиянием японской поэзии. Слово «</a:t>
                      </a:r>
                      <a:r>
                        <a:rPr lang="ru-RU" sz="4000" b="1" kern="1200" dirty="0" err="1" smtClean="0">
                          <a:effectLst/>
                          <a:latin typeface="Monotype Corsiva" panose="03010101010201010101" pitchFamily="66" charset="0"/>
                        </a:rPr>
                        <a:t>синквейн</a:t>
                      </a:r>
                      <a:r>
                        <a:rPr lang="ru-RU" sz="4000" b="1" kern="1200" dirty="0" smtClean="0">
                          <a:effectLst/>
                          <a:latin typeface="Monotype Corsiva" panose="03010101010201010101" pitchFamily="66" charset="0"/>
                        </a:rPr>
                        <a:t>» переводится с франц. языка  как  «пятистишие» и  с англ. «путь мысли». </a:t>
                      </a:r>
                    </a:p>
                    <a:p>
                      <a:r>
                        <a:rPr lang="ru-RU" sz="4000" b="1" kern="1200" dirty="0" smtClean="0">
                          <a:effectLst/>
                          <a:latin typeface="Monotype Corsiva" panose="03010101010201010101" pitchFamily="66" charset="0"/>
                        </a:rPr>
                        <a:t>Это нерифмованный текст, который состоит из пяти строчек, выстроенных по определенной схеме. </a:t>
                      </a:r>
                      <a:endParaRPr lang="ru-RU" sz="4000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619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9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611383"/>
              </p:ext>
            </p:extLst>
          </p:nvPr>
        </p:nvGraphicFramePr>
        <p:xfrm>
          <a:off x="1052945" y="4289494"/>
          <a:ext cx="81280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921837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Monotype Corsiva" panose="03010101010201010101" pitchFamily="66" charset="0"/>
                        </a:rPr>
                        <a:t>«5 вдохновений»</a:t>
                      </a:r>
                      <a:endParaRPr lang="ru-RU" sz="48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82249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075229"/>
              </p:ext>
            </p:extLst>
          </p:nvPr>
        </p:nvGraphicFramePr>
        <p:xfrm>
          <a:off x="5070763" y="3560903"/>
          <a:ext cx="2872509" cy="849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2509">
                  <a:extLst>
                    <a:ext uri="{9D8B030D-6E8A-4147-A177-3AD203B41FA5}">
                      <a16:colId xmlns:a16="http://schemas.microsoft.com/office/drawing/2014/main" val="4089363871"/>
                    </a:ext>
                  </a:extLst>
                </a:gridCol>
              </a:tblGrid>
              <a:tr h="849899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Monotype Corsiva" panose="03010101010201010101" pitchFamily="66" charset="0"/>
                        </a:rPr>
                        <a:t>«5 удач»</a:t>
                      </a:r>
                      <a:endParaRPr lang="ru-RU" sz="48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5809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152992"/>
              </p:ext>
            </p:extLst>
          </p:nvPr>
        </p:nvGraphicFramePr>
        <p:xfrm>
          <a:off x="3163454" y="2094270"/>
          <a:ext cx="812800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921837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latin typeface="Monotype Corsiva" panose="03010101010201010101" pitchFamily="66" charset="0"/>
                        </a:rPr>
                        <a:t>СИНКВЕЙН ЕЩЕ НАЗЫВАЮТ…</a:t>
                      </a:r>
                      <a:endParaRPr lang="ru-RU" sz="4800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82249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069357"/>
              </p:ext>
            </p:extLst>
          </p:nvPr>
        </p:nvGraphicFramePr>
        <p:xfrm>
          <a:off x="7700818" y="3698894"/>
          <a:ext cx="4197927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7927">
                  <a:extLst>
                    <a:ext uri="{9D8B030D-6E8A-4147-A177-3AD203B41FA5}">
                      <a16:colId xmlns:a16="http://schemas.microsoft.com/office/drawing/2014/main" val="4089363871"/>
                    </a:ext>
                  </a:extLst>
                </a:gridCol>
              </a:tblGrid>
              <a:tr h="849899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Monotype Corsiva" panose="03010101010201010101" pitchFamily="66" charset="0"/>
                        </a:rPr>
                        <a:t>«сын японской танки»</a:t>
                      </a:r>
                      <a:endParaRPr lang="ru-RU" sz="48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5809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698927"/>
              </p:ext>
            </p:extLst>
          </p:nvPr>
        </p:nvGraphicFramePr>
        <p:xfrm>
          <a:off x="1524000" y="5467035"/>
          <a:ext cx="4202546" cy="849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2546">
                  <a:extLst>
                    <a:ext uri="{9D8B030D-6E8A-4147-A177-3AD203B41FA5}">
                      <a16:colId xmlns:a16="http://schemas.microsoft.com/office/drawing/2014/main" val="4089363871"/>
                    </a:ext>
                  </a:extLst>
                </a:gridCol>
              </a:tblGrid>
              <a:tr h="849899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Monotype Corsiva" panose="03010101010201010101" pitchFamily="66" charset="0"/>
                        </a:rPr>
                        <a:t>«Пятистишие»</a:t>
                      </a:r>
                      <a:endParaRPr lang="ru-RU" sz="48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5809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127092"/>
              </p:ext>
            </p:extLst>
          </p:nvPr>
        </p:nvGraphicFramePr>
        <p:xfrm>
          <a:off x="6289964" y="5560277"/>
          <a:ext cx="5689599" cy="849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9599">
                  <a:extLst>
                    <a:ext uri="{9D8B030D-6E8A-4147-A177-3AD203B41FA5}">
                      <a16:colId xmlns:a16="http://schemas.microsoft.com/office/drawing/2014/main" val="4089363871"/>
                    </a:ext>
                  </a:extLst>
                </a:gridCol>
              </a:tblGrid>
              <a:tr h="849899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Monotype Corsiva" panose="03010101010201010101" pitchFamily="66" charset="0"/>
                        </a:rPr>
                        <a:t>«Импрессионизм слова»</a:t>
                      </a:r>
                      <a:endParaRPr lang="ru-RU" sz="48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58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1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89601" y="1526554"/>
            <a:ext cx="75830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Monotype Corsiva" panose="03010101010201010101" pitchFamily="66" charset="0"/>
              </a:rPr>
              <a:t>"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Весна пришла!" -</a:t>
            </a:r>
            <a:r>
              <a:rPr lang="ru-RU" sz="4000" dirty="0">
                <a:latin typeface="Monotype Corsiva" panose="03010101010201010101" pitchFamily="66" charset="0"/>
              </a:rPr>
              <a:t/>
            </a:r>
            <a:br>
              <a:rPr lang="ru-RU" sz="4000" dirty="0"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Повсюду слышу я,</a:t>
            </a:r>
            <a:r>
              <a:rPr lang="ru-RU" sz="4000" dirty="0">
                <a:latin typeface="Monotype Corsiva" panose="03010101010201010101" pitchFamily="66" charset="0"/>
              </a:rPr>
              <a:t/>
            </a:r>
            <a:br>
              <a:rPr lang="ru-RU" sz="4000" dirty="0"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А самому - не верится:</a:t>
            </a:r>
            <a:r>
              <a:rPr lang="ru-RU" sz="4000" dirty="0">
                <a:latin typeface="Monotype Corsiva" panose="03010101010201010101" pitchFamily="66" charset="0"/>
              </a:rPr>
              <a:t/>
            </a:r>
            <a:br>
              <a:rPr lang="ru-RU" sz="4000" dirty="0"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Ведь соловья</a:t>
            </a:r>
            <a:r>
              <a:rPr lang="ru-RU" sz="4000" dirty="0">
                <a:latin typeface="Monotype Corsiva" panose="03010101010201010101" pitchFamily="66" charset="0"/>
              </a:rPr>
              <a:t/>
            </a:r>
            <a:br>
              <a:rPr lang="ru-RU" sz="4000" dirty="0"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Еще не слышно! </a:t>
            </a:r>
            <a:endParaRPr lang="ru-RU" sz="4000" dirty="0" smtClean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endParaRPr lang="ru-RU" sz="400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endParaRPr lang="ru-RU" sz="4000" dirty="0" smtClean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r>
              <a:rPr lang="ru-RU" sz="4000" dirty="0" err="1" smtClean="0">
                <a:latin typeface="Monotype Corsiva" panose="03010101010201010101" pitchFamily="66" charset="0"/>
              </a:rPr>
              <a:t>Мибуно</a:t>
            </a:r>
            <a:r>
              <a:rPr lang="ru-RU" sz="4000" dirty="0" smtClean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Тадаминэ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01266"/>
              </p:ext>
            </p:extLst>
          </p:nvPr>
        </p:nvGraphicFramePr>
        <p:xfrm>
          <a:off x="1524000" y="3213114"/>
          <a:ext cx="8128000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916733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b="1" i="1" dirty="0" smtClean="0"/>
                        <a:t>Пример танки</a:t>
                      </a:r>
                    </a:p>
                    <a:p>
                      <a:r>
                        <a:rPr lang="ru-RU" sz="4000" b="1" i="1" dirty="0" smtClean="0"/>
                        <a:t>о  весне</a:t>
                      </a:r>
                      <a:endParaRPr lang="ru-RU" sz="40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014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523415"/>
              </p:ext>
            </p:extLst>
          </p:nvPr>
        </p:nvGraphicFramePr>
        <p:xfrm>
          <a:off x="2817091" y="1600490"/>
          <a:ext cx="7536872" cy="557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6872">
                  <a:extLst>
                    <a:ext uri="{9D8B030D-6E8A-4147-A177-3AD203B41FA5}">
                      <a16:colId xmlns:a16="http://schemas.microsoft.com/office/drawing/2014/main" val="4089363871"/>
                    </a:ext>
                  </a:extLst>
                </a:gridCol>
              </a:tblGrid>
              <a:tr h="849899"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latin typeface="Monotype Corsiva" panose="03010101010201010101" pitchFamily="66" charset="0"/>
                        </a:rPr>
                        <a:t>      Композиция </a:t>
                      </a:r>
                      <a:r>
                        <a:rPr lang="ru-RU" sz="4800" b="1" dirty="0" err="1" smtClean="0">
                          <a:latin typeface="Monotype Corsiva" panose="03010101010201010101" pitchFamily="66" charset="0"/>
                        </a:rPr>
                        <a:t>синквейна</a:t>
                      </a:r>
                      <a:endParaRPr lang="ru-RU" sz="4800" b="1" dirty="0" smtClean="0">
                        <a:latin typeface="Monotype Corsiva" panose="03010101010201010101" pitchFamily="66" charset="0"/>
                      </a:endParaRPr>
                    </a:p>
                    <a:p>
                      <a:endParaRPr lang="ru-RU" sz="4400" b="1" dirty="0" smtClean="0">
                        <a:latin typeface="Monotype Corsiva" panose="03010101010201010101" pitchFamily="66" charset="0"/>
                      </a:endParaRPr>
                    </a:p>
                    <a:p>
                      <a:r>
                        <a:rPr lang="ru-RU" sz="4400" b="1" dirty="0" smtClean="0">
                          <a:latin typeface="Monotype Corsiva" panose="03010101010201010101" pitchFamily="66" charset="0"/>
                        </a:rPr>
                        <a:t>   Тема (1 существительное)</a:t>
                      </a:r>
                    </a:p>
                    <a:p>
                      <a:r>
                        <a:rPr lang="ru-RU" sz="4400" b="1" dirty="0" smtClean="0">
                          <a:latin typeface="Monotype Corsiva" panose="03010101010201010101" pitchFamily="66" charset="0"/>
                        </a:rPr>
                        <a:t>       2 прилагательных</a:t>
                      </a:r>
                    </a:p>
                    <a:p>
                      <a:r>
                        <a:rPr lang="ru-RU" sz="4400" b="1" dirty="0" smtClean="0">
                          <a:latin typeface="Monotype Corsiva" panose="03010101010201010101" pitchFamily="66" charset="0"/>
                        </a:rPr>
                        <a:t>                 3 глагола</a:t>
                      </a:r>
                    </a:p>
                    <a:p>
                      <a:r>
                        <a:rPr lang="ru-RU" sz="4400" b="1" dirty="0" smtClean="0">
                          <a:latin typeface="Monotype Corsiva" panose="03010101010201010101" pitchFamily="66" charset="0"/>
                        </a:rPr>
                        <a:t>       1 фраза, предложение</a:t>
                      </a:r>
                    </a:p>
                    <a:p>
                      <a:r>
                        <a:rPr lang="ru-RU" sz="4400" b="1" dirty="0" smtClean="0">
                          <a:latin typeface="Monotype Corsiva" panose="03010101010201010101" pitchFamily="66" charset="0"/>
                        </a:rPr>
                        <a:t>              1 слово-резюме</a:t>
                      </a:r>
                    </a:p>
                    <a:p>
                      <a:endParaRPr lang="ru-RU" sz="4800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58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0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8976"/>
              </p:ext>
            </p:extLst>
          </p:nvPr>
        </p:nvGraphicFramePr>
        <p:xfrm>
          <a:off x="3131128" y="1960707"/>
          <a:ext cx="7536872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6872">
                  <a:extLst>
                    <a:ext uri="{9D8B030D-6E8A-4147-A177-3AD203B41FA5}">
                      <a16:colId xmlns:a16="http://schemas.microsoft.com/office/drawing/2014/main" val="4089363871"/>
                    </a:ext>
                  </a:extLst>
                </a:gridCol>
              </a:tblGrid>
              <a:tr h="849899"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latin typeface="Monotype Corsiva" panose="03010101010201010101" pitchFamily="66" charset="0"/>
                        </a:rPr>
                        <a:t>      Давайте рассмотрим примеры </a:t>
                      </a:r>
                      <a:r>
                        <a:rPr lang="ru-RU" sz="4800" b="1" dirty="0" err="1" smtClean="0">
                          <a:latin typeface="Monotype Corsiva" panose="03010101010201010101" pitchFamily="66" charset="0"/>
                        </a:rPr>
                        <a:t>синквейнов</a:t>
                      </a:r>
                      <a:r>
                        <a:rPr lang="ru-RU" sz="4800" b="1" dirty="0" smtClean="0">
                          <a:latin typeface="Monotype Corsiva" panose="03010101010201010101" pitchFamily="66" charset="0"/>
                        </a:rPr>
                        <a:t> на тему «семья», «жизнь»  и составим свой </a:t>
                      </a:r>
                      <a:r>
                        <a:rPr lang="ru-RU" sz="4800" b="1" dirty="0" err="1" smtClean="0">
                          <a:latin typeface="Monotype Corsiva" panose="03010101010201010101" pitchFamily="66" charset="0"/>
                        </a:rPr>
                        <a:t>синквейн</a:t>
                      </a:r>
                      <a:r>
                        <a:rPr lang="ru-RU" sz="4800" b="1" dirty="0" smtClean="0">
                          <a:latin typeface="Monotype Corsiva" panose="03010101010201010101" pitchFamily="66" charset="0"/>
                        </a:rPr>
                        <a:t> о </a:t>
                      </a:r>
                      <a:r>
                        <a:rPr lang="ru-RU" sz="4800" b="1" dirty="0" err="1" smtClean="0">
                          <a:latin typeface="Monotype Corsiva" panose="03010101010201010101" pitchFamily="66" charset="0"/>
                        </a:rPr>
                        <a:t>маме,бабушке</a:t>
                      </a:r>
                      <a:r>
                        <a:rPr lang="ru-RU" sz="4800" b="1" dirty="0" smtClean="0">
                          <a:latin typeface="Monotype Corsiva" panose="03010101010201010101" pitchFamily="66" charset="0"/>
                        </a:rPr>
                        <a:t> или сестре на 8 марта для открытки!</a:t>
                      </a:r>
                      <a:endParaRPr lang="ru-RU" sz="4800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58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7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76073" y="1775891"/>
            <a:ext cx="63915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0" dirty="0" smtClean="0">
                <a:solidFill>
                  <a:srgbClr val="212121"/>
                </a:solidFill>
                <a:effectLst/>
                <a:latin typeface="Monotype Corsiva" panose="03010101010201010101" pitchFamily="66" charset="0"/>
              </a:rPr>
              <a:t>Семья. </a:t>
            </a:r>
          </a:p>
          <a:p>
            <a:pPr algn="ctr"/>
            <a:r>
              <a:rPr lang="ru-RU" sz="5400" b="1" i="0" dirty="0" smtClean="0">
                <a:solidFill>
                  <a:srgbClr val="212121"/>
                </a:solidFill>
                <a:effectLst/>
                <a:latin typeface="Monotype Corsiva" panose="03010101010201010101" pitchFamily="66" charset="0"/>
              </a:rPr>
              <a:t>Крепкая, сильная</a:t>
            </a:r>
          </a:p>
          <a:p>
            <a:pPr algn="ctr"/>
            <a:r>
              <a:rPr lang="ru-RU" sz="5400" b="1" i="0" dirty="0" smtClean="0">
                <a:solidFill>
                  <a:srgbClr val="212121"/>
                </a:solidFill>
                <a:effectLst/>
                <a:latin typeface="Monotype Corsiva" panose="03010101010201010101" pitchFamily="66" charset="0"/>
              </a:rPr>
              <a:t>Греет, хранит, верит </a:t>
            </a:r>
          </a:p>
          <a:p>
            <a:pPr algn="ctr"/>
            <a:r>
              <a:rPr lang="ru-RU" sz="5400" b="1" i="0" dirty="0" smtClean="0">
                <a:solidFill>
                  <a:srgbClr val="212121"/>
                </a:solidFill>
                <a:effectLst/>
                <a:latin typeface="Monotype Corsiva" panose="03010101010201010101" pitchFamily="66" charset="0"/>
              </a:rPr>
              <a:t>Моя детская колыбель. </a:t>
            </a:r>
          </a:p>
          <a:p>
            <a:pPr algn="ctr"/>
            <a:r>
              <a:rPr lang="ru-RU" sz="5400" b="1" i="0" dirty="0" smtClean="0">
                <a:solidFill>
                  <a:srgbClr val="212121"/>
                </a:solidFill>
                <a:effectLst/>
                <a:latin typeface="Monotype Corsiva" panose="03010101010201010101" pitchFamily="66" charset="0"/>
              </a:rPr>
              <a:t>Гранит. 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30762" y="1948745"/>
            <a:ext cx="74168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Monotype Corsiva" panose="03010101010201010101" pitchFamily="66" charset="0"/>
              </a:rPr>
              <a:t>Жизнь.</a:t>
            </a:r>
            <a:r>
              <a:rPr lang="ru-RU" sz="4800" b="1" dirty="0" smtClean="0">
                <a:latin typeface="Monotype Corsiva" panose="03010101010201010101" pitchFamily="66" charset="0"/>
              </a:rPr>
              <a:t/>
            </a:r>
            <a:br>
              <a:rPr lang="ru-RU" sz="4800" b="1" dirty="0" smtClean="0">
                <a:latin typeface="Monotype Corsiva" panose="03010101010201010101" pitchFamily="66" charset="0"/>
              </a:rPr>
            </a:br>
            <a:r>
              <a:rPr lang="ru-RU" sz="4800" b="1" dirty="0">
                <a:latin typeface="Monotype Corsiva" panose="03010101010201010101" pitchFamily="66" charset="0"/>
              </a:rPr>
              <a:t>Светлая, нежная.</a:t>
            </a:r>
            <a:r>
              <a:rPr lang="ru-RU" sz="4800" b="1" dirty="0" smtClean="0">
                <a:latin typeface="Monotype Corsiva" panose="03010101010201010101" pitchFamily="66" charset="0"/>
              </a:rPr>
              <a:t/>
            </a:r>
            <a:br>
              <a:rPr lang="ru-RU" sz="4800" b="1" dirty="0" smtClean="0">
                <a:latin typeface="Monotype Corsiva" panose="03010101010201010101" pitchFamily="66" charset="0"/>
              </a:rPr>
            </a:br>
            <a:r>
              <a:rPr lang="ru-RU" sz="4800" b="1" dirty="0">
                <a:latin typeface="Monotype Corsiva" panose="03010101010201010101" pitchFamily="66" charset="0"/>
              </a:rPr>
              <a:t>Любит, заботится, обнимает.</a:t>
            </a:r>
            <a:r>
              <a:rPr lang="ru-RU" sz="4800" b="1" dirty="0" smtClean="0">
                <a:latin typeface="Monotype Corsiva" panose="03010101010201010101" pitchFamily="66" charset="0"/>
              </a:rPr>
              <a:t/>
            </a:r>
            <a:br>
              <a:rPr lang="ru-RU" sz="4800" b="1" dirty="0" smtClean="0">
                <a:latin typeface="Monotype Corsiva" panose="03010101010201010101" pitchFamily="66" charset="0"/>
              </a:rPr>
            </a:br>
            <a:r>
              <a:rPr lang="ru-RU" sz="4800" b="1" dirty="0">
                <a:latin typeface="Monotype Corsiva" panose="03010101010201010101" pitchFamily="66" charset="0"/>
              </a:rPr>
              <a:t>Хочется жить и любить.</a:t>
            </a:r>
            <a:r>
              <a:rPr lang="ru-RU" sz="4800" b="1" dirty="0" smtClean="0">
                <a:latin typeface="Monotype Corsiva" panose="03010101010201010101" pitchFamily="66" charset="0"/>
              </a:rPr>
              <a:t/>
            </a:r>
            <a:br>
              <a:rPr lang="ru-RU" sz="4800" b="1" dirty="0" smtClean="0">
                <a:latin typeface="Monotype Corsiva" panose="03010101010201010101" pitchFamily="66" charset="0"/>
              </a:rPr>
            </a:br>
            <a:r>
              <a:rPr lang="ru-RU" sz="4800" b="1" dirty="0">
                <a:latin typeface="Monotype Corsiva" panose="03010101010201010101" pitchFamily="66" charset="0"/>
              </a:rPr>
              <a:t>Весна.</a:t>
            </a:r>
          </a:p>
        </p:txBody>
      </p:sp>
    </p:spTree>
    <p:extLst>
      <p:ext uri="{BB962C8B-B14F-4D97-AF65-F5344CB8AC3E}">
        <p14:creationId xmlns:p14="http://schemas.microsoft.com/office/powerpoint/2010/main" val="24893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378</Words>
  <Application>Microsoft Office PowerPoint</Application>
  <PresentationFormat>Широкоэкранный</PresentationFormat>
  <Paragraphs>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</dc:creator>
  <cp:lastModifiedBy>Элина</cp:lastModifiedBy>
  <cp:revision>23</cp:revision>
  <dcterms:created xsi:type="dcterms:W3CDTF">2024-03-04T18:16:44Z</dcterms:created>
  <dcterms:modified xsi:type="dcterms:W3CDTF">2024-03-31T16:16:33Z</dcterms:modified>
</cp:coreProperties>
</file>