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90" r:id="rId4"/>
    <p:sldId id="291" r:id="rId5"/>
    <p:sldId id="275" r:id="rId6"/>
    <p:sldId id="262" r:id="rId7"/>
    <p:sldId id="268" r:id="rId8"/>
    <p:sldId id="269" r:id="rId9"/>
    <p:sldId id="274" r:id="rId10"/>
    <p:sldId id="266" r:id="rId11"/>
    <p:sldId id="271" r:id="rId12"/>
    <p:sldId id="272" r:id="rId13"/>
    <p:sldId id="270" r:id="rId14"/>
    <p:sldId id="265" r:id="rId15"/>
    <p:sldId id="292" r:id="rId16"/>
    <p:sldId id="293" r:id="rId17"/>
    <p:sldId id="294" r:id="rId18"/>
    <p:sldId id="295" r:id="rId19"/>
    <p:sldId id="296" r:id="rId20"/>
    <p:sldId id="298" r:id="rId21"/>
    <p:sldId id="299" r:id="rId22"/>
    <p:sldId id="300" r:id="rId23"/>
    <p:sldId id="301" r:id="rId24"/>
    <p:sldId id="297" r:id="rId25"/>
    <p:sldId id="302" r:id="rId26"/>
    <p:sldId id="26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5E05"/>
    <a:srgbClr val="B1AD07"/>
    <a:srgbClr val="006600"/>
    <a:srgbClr val="FF0000"/>
    <a:srgbClr val="003C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16501B-E681-41C1-AC0E-DDD6A6E0BF8E}" type="datetimeFigureOut">
              <a:rPr lang="ru-RU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16910-05B1-4525-A4DB-E3919137B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EB110-CF65-4DE1-9732-FCD448CEB6DF}" type="datetimeFigureOut">
              <a:rPr lang="ru-RU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CE189-1BE9-4DB5-9902-71EAD7E1C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59F76-2850-4962-8F11-DA8EE61AD0BF}" type="datetimeFigureOut">
              <a:rPr lang="ru-RU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7D229-29E4-4A19-AE41-A1D89FB29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7E151-C77B-4DB3-88DE-277416CA1AB2}" type="datetimeFigureOut">
              <a:rPr lang="ru-RU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B6F79-15FA-4E34-A3E4-0DF955F3D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F499-C0BE-46E8-A996-25D7FBA097FF}" type="datetimeFigureOut">
              <a:rPr lang="ru-RU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B4C9E-9A0B-40B3-96BA-358938639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56E4-A615-466B-A509-CB1320F55B8A}" type="datetimeFigureOut">
              <a:rPr lang="ru-RU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5479-FCA0-47C8-82D1-3C95BA959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B7FB-79FB-4BAA-8DED-3015D1B006C5}" type="datetimeFigureOut">
              <a:rPr lang="ru-RU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F223C-8777-422C-935A-65E5DD731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E0F2C-3CC4-4982-9C49-63BE176BA3DF}" type="datetimeFigureOut">
              <a:rPr lang="ru-RU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D357-D98F-4FC3-898D-3EE61C24B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E02AA-B648-45FC-BC4A-28D676A6B0A8}" type="datetimeFigureOut">
              <a:rPr lang="ru-RU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5DDD5-9183-4B76-9491-6FFFF2818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01AD-C8CB-408A-A5D6-14A83AFAD157}" type="datetimeFigureOut">
              <a:rPr lang="ru-RU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ACC56-482D-40F5-84C8-DFAE7FC4F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CCC41-0A32-4DFF-B397-71D8F8EAEC3C}" type="datetimeFigureOut">
              <a:rPr lang="ru-RU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58778-62CC-4778-9478-A580DA678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9B9FF"/>
            </a:gs>
            <a:gs pos="50000">
              <a:srgbClr val="FFFFA7"/>
            </a:gs>
            <a:gs pos="100000">
              <a:srgbClr val="89B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8E9F0ACB-04C5-41D0-9F48-CA0AB63690E3}" type="datetimeFigureOut">
              <a:rPr lang="ru-RU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B1D95EA9-C28D-4AC8-9607-6221DC14C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images.yandex.ru/yandsearch?p=1&amp;text=%D1%81%D0%B0%D0%B3%D0%B0%D0%B0%D0%BB%D0%B3%D0%B0%D0%BD&amp;img_url=http://img-fotki.yandex.ru/get/5/bato.1/0_70cc_daeed4b0_XL&amp;pos=57&amp;uinfo=sw-1332-sh-948-fw-1107-fh-598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6&amp;text=%D1%81%D0%B0%D0%B3%D0%B0%D0%B0%D0%BB%D0%B3%D0%B0%D0%BD&amp;img_url=http://c.img22.rian.ru/images/32944/81/329448129.jpg&amp;pos=507&amp;uinfo=sw-1332-sh-948-fw-1107-fh-598-pd-1&amp;rpt=simage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images.yandex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481887" cy="1223963"/>
          </a:xfrm>
        </p:spPr>
        <p:txBody>
          <a:bodyPr/>
          <a:lstStyle/>
          <a:p>
            <a:r>
              <a:rPr lang="ru-RU" sz="20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последнем месяце снегов</a:t>
            </a:r>
            <a:br>
              <a:rPr lang="ru-RU" sz="20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Земля еще себя не знает.</a:t>
            </a:r>
            <a:br>
              <a:rPr lang="ru-RU" sz="20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Но прежде чем сойти с холмов,</a:t>
            </a:r>
            <a:br>
              <a:rPr lang="ru-RU" sz="20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Снег на ладони тихо тает.</a:t>
            </a:r>
            <a:br>
              <a:rPr lang="ru-RU" sz="20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то, о чем не говорю, </a:t>
            </a:r>
            <a:br>
              <a:rPr lang="ru-RU" sz="20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Цветок доскажет, запах хвои.</a:t>
            </a:r>
            <a:br>
              <a:rPr lang="ru-RU" sz="20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 лунному календарю</a:t>
            </a:r>
            <a:br>
              <a:rPr lang="ru-RU" sz="20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Приходит Новый год весною.</a:t>
            </a:r>
            <a:r>
              <a:rPr lang="ru-RU" sz="18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1800" smtClean="0">
                <a:solidFill>
                  <a:srgbClr val="7300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1800" smtClean="0">
              <a:solidFill>
                <a:srgbClr val="7300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685800" y="2924175"/>
            <a:ext cx="7772400" cy="3019425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4100" name="Picture 4" descr="http://www.ecofauna.org/files/all/73/natural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852738"/>
            <a:ext cx="5619750" cy="348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http://imgal.ru/usrfile/img/sagaalgan-risunki1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76250"/>
            <a:ext cx="3313113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450" y="5229225"/>
            <a:ext cx="7200900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этот день положено есть до «полноты в желудке», чтобы в новом году жизнь была сытой, счастливой. Обязательно угощение молочными продуктами.</a:t>
            </a:r>
            <a:r>
              <a:rPr lang="ru-RU">
                <a:solidFill>
                  <a:srgbClr val="003CB3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1" name="Picture 12" descr="http://pics.livejournal.com/kozyr_ek/pic/000bzsf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20713"/>
            <a:ext cx="7956550" cy="432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76250"/>
            <a:ext cx="3810000" cy="2160588"/>
          </a:xfrm>
        </p:spPr>
        <p:txBody>
          <a:bodyPr/>
          <a:lstStyle/>
          <a:p>
            <a:pPr algn="ctr"/>
            <a:r>
              <a:rPr lang="ru-RU" sz="200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Как Новый год в январе не мыслим без Деда Мороза, так и Сагаалган не мыслим без устрашающей защитницы - Небесной Богини Балдан Лхамо и мудрейшего Белого старца. </a:t>
            </a:r>
            <a:br>
              <a:rPr lang="ru-RU" sz="200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2000" smtClean="0">
              <a:solidFill>
                <a:srgbClr val="003CB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24" descr="http://www.3rm.info/uploads/posts/2011-02/1296798998_baldan-lxamo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692696"/>
            <a:ext cx="3690671" cy="5224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0563" y="2565400"/>
            <a:ext cx="4103687" cy="2225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 легенде, в новогоднюю ночь небесная богиня спускается на Землю и обходит ее, посылая благословления верующим. В этот день желательно находиться дома, в кругу семьи.</a:t>
            </a:r>
          </a:p>
          <a:p>
            <a:pPr algn="ctr"/>
            <a:endParaRPr lang="ru-RU" sz="2000">
              <a:solidFill>
                <a:srgbClr val="003CB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3" y="4724400"/>
            <a:ext cx="3959225" cy="1311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Верующие обращаются к ней с просьбой о защите, совершая утреннее подношение чаем (сэржэм).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404813"/>
            <a:ext cx="4032250" cy="53228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800" smtClean="0">
                <a:solidFill>
                  <a:srgbClr val="003CB3"/>
                </a:solidFill>
              </a:rPr>
              <a:t>     </a:t>
            </a:r>
            <a:r>
              <a:rPr lang="ru-RU" sz="220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Белый старец (Сагаан Убугун) входит в разряд «Хозяев Земли» и является их главным ханом. Сагаан Убугун почитается как покровитель здоровья, долголетия, богатства, счастья и семейного благополучия. Он приносит мир и покой, равновесие во всех делах.</a:t>
            </a:r>
          </a:p>
          <a:p>
            <a:pPr algn="ctr">
              <a:buFontTx/>
              <a:buNone/>
            </a:pPr>
            <a:r>
              <a:rPr lang="ru-RU" sz="220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Его атрибуты персиковое дерево, олень, посох, книга судеб - символы долголетия. В верхнем углу слева, в облаках, изображается Будда долгой жизни. </a:t>
            </a:r>
          </a:p>
        </p:txBody>
      </p:sp>
      <p:pic>
        <p:nvPicPr>
          <p:cNvPr id="4" name="Picture 4" descr="http://img1.liveinternet.ru/images/attach/c/2/68/286/68286334_tumblr_kwyl88StoR1qzz0bno1_5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802" y="481775"/>
            <a:ext cx="4443626" cy="588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632700" cy="838200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дни Сагаалгана проводятся, концерты, встречи, игры .</a:t>
            </a:r>
          </a:p>
        </p:txBody>
      </p:sp>
      <p:pic>
        <p:nvPicPr>
          <p:cNvPr id="26626" name="Picture 2" descr="http://culture.ru/ru/uploads/media/news/0001/13/thumb_12957_news_eventsBillboar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052513"/>
            <a:ext cx="2606675" cy="260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8" descr="http://im5-tub-ru.yandex.net/i?id=204801882-2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149725"/>
            <a:ext cx="3349625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6" descr="http://img-fotki.yandex.ru/get/4011/lgp3.0/0_7e599_99a9f2e7_XL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836613"/>
            <a:ext cx="4995862" cy="322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10" descr="http://microtime.ru/upload/iblock/e36/P1060308.jpg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789363"/>
            <a:ext cx="3671888" cy="23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81000"/>
            <a:ext cx="4105275" cy="2543175"/>
          </a:xfrm>
        </p:spPr>
        <p:txBody>
          <a:bodyPr/>
          <a:lstStyle/>
          <a:p>
            <a:pPr algn="ctr"/>
            <a:r>
              <a:rPr lang="ru-RU" sz="180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Традиция празднования Сагаалгана свято почиталась и почитается бурятами. Люди желают в этот праздник друг другу здоровья, благополучия в доме, счастья и добра. Сагаалган – семейный праздник, поэтому в первую очередь поздравляют близких и дальних родственников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725" y="2997200"/>
            <a:ext cx="3382963" cy="33115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80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Сагаалган все должно быть белым: начиная с белых шелковых хадаков и других белого цвета подарков, подносимых друг другу в «белый месяц», и заканчивая только «белыми», чистыми, добрыми помыслами в душе, исключающими «черные», недобрые мысли, зло и плохие намерения.</a:t>
            </a:r>
          </a:p>
        </p:txBody>
      </p:sp>
      <p:pic>
        <p:nvPicPr>
          <p:cNvPr id="5" name="Picture 3" descr="http://minkultrb.ru/upload/iblock/cb7/cb7c52338c6e31cc64dc96a12fafe47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76250"/>
            <a:ext cx="3816350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7" descr="http://im7-tub-ru.yandex.net/i?id=406335877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2988">
            <a:off x="914562" y="2866405"/>
            <a:ext cx="4088442" cy="3066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3"/>
          <p:cNvSpPr>
            <a:spLocks noChangeArrowheads="1"/>
          </p:cNvSpPr>
          <p:nvPr/>
        </p:nvSpPr>
        <p:spPr bwMode="auto">
          <a:xfrm>
            <a:off x="4071938" y="214313"/>
            <a:ext cx="4572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Хадак</a:t>
            </a:r>
            <a:r>
              <a:rPr lang="ru-RU" sz="24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символ гостеприимства, чистоты и бескорыстия дарящего, дружеского и радушного отношения, и сострадания.</a:t>
            </a:r>
          </a:p>
        </p:txBody>
      </p:sp>
      <p:pic>
        <p:nvPicPr>
          <p:cNvPr id="28674" name="Picture 2" descr="C:\Documents and Settings\Администратор\Мои документы\Сагаалган\хад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573463"/>
            <a:ext cx="381000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 descr="C:\Documents and Settings\Администратор\Мои документы\Сагаалган\сагаалган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49275"/>
            <a:ext cx="3456186" cy="494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548680"/>
            <a:ext cx="7848872" cy="576004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Синий </a:t>
            </a:r>
            <a:r>
              <a:rPr lang="ru-RU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хадак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 синего неба, чтоб в мире царила  дружба.</a:t>
            </a:r>
          </a:p>
          <a:p>
            <a:pPr algn="just"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хадак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 огня, чтоб тепло и уют царили в  доме.</a:t>
            </a:r>
          </a:p>
          <a:p>
            <a:pPr algn="just">
              <a:buFontTx/>
              <a:buNone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Желтый </a:t>
            </a:r>
            <a:r>
              <a:rPr lang="ru-RU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хадак</a:t>
            </a: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 Солнца, богини Матери.</a:t>
            </a:r>
          </a:p>
          <a:p>
            <a:pPr algn="just">
              <a:buFontTx/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хадак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 материнского молока,</a:t>
            </a:r>
          </a:p>
          <a:p>
            <a:pPr algn="just">
              <a:buFontTx/>
              <a:buNone/>
            </a:pPr>
            <a:r>
              <a:rPr lang="ru-RU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 чистоты души человека.</a:t>
            </a:r>
          </a:p>
          <a:p>
            <a:pPr algn="just">
              <a:buFontTx/>
              <a:buNone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Зеленый </a:t>
            </a:r>
            <a:r>
              <a:rPr lang="ru-RU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хадак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цвет изобилия и богатства.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Вопросы, которые стоят перед нами: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46482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мы знаем? </a:t>
            </a:r>
          </a:p>
          <a:p>
            <a:pPr marL="609600" indent="-609600">
              <a:buFontTx/>
              <a:buAutoNum type="arabicPeriod"/>
            </a:pPr>
            <a:r>
              <a:rPr lang="ru-RU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мы должны узнать?</a:t>
            </a:r>
          </a:p>
          <a:p>
            <a:pPr marL="609600" indent="-609600">
              <a:buFontTx/>
              <a:buAutoNum type="arabicPeriod"/>
            </a:pPr>
            <a:r>
              <a:rPr lang="ru-RU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Чем будем заниматься на уроке?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Мы должны освежить в памяти: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такое орнамент?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 чем связан орнамент? 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Зачем использовал человек орнамент?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Какие виды орнамента мы с вами знаем?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Основные группы орнамента </a:t>
            </a:r>
            <a:br>
              <a:rPr lang="ru-RU" sz="3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3200" b="1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62913" cy="46482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Геометрические (ломаные, прямые, зигзаги, круги, ромбы, звезды….) «меандр».</a:t>
            </a:r>
          </a:p>
          <a:p>
            <a:pPr marL="609600" indent="-609600">
              <a:buFontTx/>
              <a:buAutoNum type="arabicPeriod"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Зооморфные ( животные, птицы..)</a:t>
            </a:r>
          </a:p>
          <a:p>
            <a:pPr marL="609600" indent="-609600">
              <a:buFontTx/>
              <a:buAutoNum type="arabicPeriod"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Растительные (листья, цветы, лотос…)</a:t>
            </a:r>
          </a:p>
          <a:p>
            <a:pPr marL="609600" indent="-609600">
              <a:buFontTx/>
              <a:buAutoNum type="arabicPeriod"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Природные или космогонические (солнце, луна, вода…)</a:t>
            </a:r>
          </a:p>
          <a:p>
            <a:pPr marL="609600" indent="-609600">
              <a:buFontTx/>
              <a:buAutoNum type="arabicPeriod"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Культовые.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404813"/>
            <a:ext cx="7129462" cy="2232025"/>
          </a:xfrm>
        </p:spPr>
        <p:txBody>
          <a:bodyPr/>
          <a:lstStyle/>
          <a:p>
            <a:pPr>
              <a:defRPr/>
            </a:pPr>
            <a:r>
              <a:rPr lang="ru-RU" sz="8800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8800" i="1" dirty="0" err="1" smtClean="0">
                <a:solidFill>
                  <a:schemeClr val="accent2">
                    <a:lumMod val="75000"/>
                  </a:schemeClr>
                </a:solidFill>
              </a:rPr>
              <a:t>Сагаалган</a:t>
            </a:r>
            <a:r>
              <a:rPr lang="ru-RU" sz="8800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>
              <a:defRPr/>
            </a:pP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1872208" cy="4827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2-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2303611" cy="477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333375"/>
            <a:ext cx="7477125" cy="668338"/>
          </a:xfrm>
        </p:spPr>
        <p:txBody>
          <a:bodyPr anchor="ctr"/>
          <a:lstStyle/>
          <a:p>
            <a:pPr algn="ctr"/>
            <a:r>
              <a:rPr lang="ru-RU" altLang="ru-RU" smtClean="0">
                <a:solidFill>
                  <a:srgbClr val="170CA4"/>
                </a:solidFill>
              </a:rPr>
              <a:t> </a:t>
            </a:r>
            <a:r>
              <a:rPr lang="ru-RU" alt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 Геометрические орнаменты</a:t>
            </a:r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2" cstate="print"/>
          <a:srcRect l="12840" r="11006"/>
          <a:stretch>
            <a:fillRect/>
          </a:stretch>
        </p:blipFill>
        <p:spPr bwMode="auto">
          <a:xfrm>
            <a:off x="611188" y="1125538"/>
            <a:ext cx="1444625" cy="123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2103438" y="1335088"/>
            <a:ext cx="6215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altLang="ru-RU" sz="240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Меандр – «алхан хээ» - молоточный орнамент</a:t>
            </a:r>
          </a:p>
        </p:txBody>
      </p:sp>
      <p:pic>
        <p:nvPicPr>
          <p:cNvPr id="50181" name="Picture 8"/>
          <p:cNvPicPr>
            <a:picLocks noChangeAspect="1" noChangeArrowheads="1"/>
          </p:cNvPicPr>
          <p:nvPr/>
        </p:nvPicPr>
        <p:blipFill>
          <a:blip r:embed="rId3" cstate="print"/>
          <a:srcRect l="9747"/>
          <a:stretch>
            <a:fillRect/>
          </a:stretch>
        </p:blipFill>
        <p:spPr bwMode="auto">
          <a:xfrm>
            <a:off x="2124075" y="2205038"/>
            <a:ext cx="1630363" cy="1204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3975100" y="2224088"/>
            <a:ext cx="47005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ru-RU" altLang="ru-RU" sz="240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Круг – это солнце. </a:t>
            </a:r>
          </a:p>
          <a:p>
            <a:pPr>
              <a:buClr>
                <a:schemeClr val="accent1"/>
              </a:buClr>
            </a:pPr>
            <a:r>
              <a:rPr lang="ru-RU" altLang="ru-RU" sz="240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Круги орнаментов – поклонение </a:t>
            </a:r>
          </a:p>
          <a:p>
            <a:pPr>
              <a:buClr>
                <a:schemeClr val="accent1"/>
              </a:buClr>
            </a:pPr>
            <a:r>
              <a:rPr lang="ru-RU" altLang="ru-RU" sz="240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Великому Светилу</a:t>
            </a:r>
          </a:p>
        </p:txBody>
      </p:sp>
      <p:pic>
        <p:nvPicPr>
          <p:cNvPr id="5018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01008"/>
            <a:ext cx="1008112" cy="100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184" name="Text Box 11"/>
          <p:cNvSpPr txBox="1">
            <a:spLocks noChangeArrowheads="1"/>
          </p:cNvSpPr>
          <p:nvPr/>
        </p:nvSpPr>
        <p:spPr bwMode="auto">
          <a:xfrm>
            <a:off x="1763713" y="3644900"/>
            <a:ext cx="6840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ru-RU" altLang="ru-RU" sz="240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Инь-Янь – символ единство и противоположности мира.</a:t>
            </a:r>
          </a:p>
        </p:txBody>
      </p:sp>
      <p:pic>
        <p:nvPicPr>
          <p:cNvPr id="5018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724400"/>
            <a:ext cx="1619250" cy="115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186" name="Text Box 13"/>
          <p:cNvSpPr txBox="1">
            <a:spLocks noChangeArrowheads="1"/>
          </p:cNvSpPr>
          <p:nvPr/>
        </p:nvSpPr>
        <p:spPr bwMode="auto">
          <a:xfrm>
            <a:off x="2195513" y="4868863"/>
            <a:ext cx="6264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ru-RU" altLang="ru-RU" sz="240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Улзы – символ счастья, благополучия и долголетия.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975" y="260350"/>
            <a:ext cx="8001000" cy="838200"/>
          </a:xfrm>
        </p:spPr>
        <p:txBody>
          <a:bodyPr anchor="ctr"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2. Зооморфные орнаменты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3419475" cy="790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3903663" y="1360488"/>
            <a:ext cx="470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ru-RU" altLang="ru-RU" sz="240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Роговидный узор – «эбэр угалза»</a:t>
            </a:r>
          </a:p>
        </p:txBody>
      </p:sp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76475"/>
            <a:ext cx="1944688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2771800" y="2276872"/>
            <a:ext cx="6048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ru-RU" altLang="ru-RU" sz="2400" dirty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«Шоу» - орнамент в виде круга. Это черепаший панцирь. Символ мудрости и вечности.</a:t>
            </a:r>
          </a:p>
        </p:txBody>
      </p:sp>
      <p:pic>
        <p:nvPicPr>
          <p:cNvPr id="5120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789363"/>
            <a:ext cx="3059113" cy="1584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08" name="Text Box 9"/>
          <p:cNvSpPr txBox="1">
            <a:spLocks noChangeArrowheads="1"/>
          </p:cNvSpPr>
          <p:nvPr/>
        </p:nvSpPr>
        <p:spPr bwMode="auto">
          <a:xfrm>
            <a:off x="3635375" y="4581525"/>
            <a:ext cx="451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altLang="ru-RU" sz="240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Голова изюбра – «Бугын толгой»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001000" cy="658813"/>
          </a:xfrm>
        </p:spPr>
        <p:txBody>
          <a:bodyPr anchor="ctr"/>
          <a:lstStyle/>
          <a:p>
            <a:pPr algn="ctr"/>
            <a:r>
              <a:rPr lang="ru-RU" alt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alt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3.Растительные орнаменты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2808287" cy="170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2987675" y="1125538"/>
            <a:ext cx="3024188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altLang="ru-RU" sz="240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Сундуки с растительными</a:t>
            </a:r>
          </a:p>
          <a:p>
            <a:pPr algn="ctr">
              <a:buClr>
                <a:schemeClr val="accent1"/>
              </a:buClr>
            </a:pPr>
            <a:r>
              <a:rPr lang="ru-RU" altLang="ru-RU" sz="240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орнаментами.</a:t>
            </a:r>
          </a:p>
          <a:p>
            <a:pPr algn="ctr">
              <a:buClr>
                <a:schemeClr val="accent1"/>
              </a:buClr>
            </a:pPr>
            <a:endParaRPr lang="ru-RU" altLang="ru-RU">
              <a:latin typeface="Tahoma" pitchFamily="34" charset="0"/>
            </a:endParaRPr>
          </a:p>
        </p:txBody>
      </p:sp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052513"/>
            <a:ext cx="2736850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1763713" y="2997200"/>
            <a:ext cx="612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4. Природные орнаменты</a:t>
            </a:r>
            <a:r>
              <a:rPr lang="ru-RU" altLang="ru-RU" sz="2800">
                <a:latin typeface="Tahoma" pitchFamily="34" charset="0"/>
              </a:rPr>
              <a:t> </a:t>
            </a:r>
          </a:p>
        </p:txBody>
      </p:sp>
      <p:pic>
        <p:nvPicPr>
          <p:cNvPr id="5223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4032250" cy="792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4643438" y="3789363"/>
            <a:ext cx="3889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ru-RU" altLang="ru-RU" sz="240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Облака – пожелание духовного </a:t>
            </a:r>
          </a:p>
          <a:p>
            <a:pPr>
              <a:buClr>
                <a:schemeClr val="accent1"/>
              </a:buClr>
            </a:pPr>
            <a:r>
              <a:rPr lang="ru-RU" altLang="ru-RU" sz="240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Развития и совершенства</a:t>
            </a:r>
          </a:p>
        </p:txBody>
      </p:sp>
      <p:pic>
        <p:nvPicPr>
          <p:cNvPr id="5223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445224"/>
            <a:ext cx="3503029" cy="504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4067175" y="5300663"/>
            <a:ext cx="4537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ru-RU" altLang="ru-RU" sz="240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Водные узоры – символ вечности народа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188913"/>
            <a:ext cx="7085013" cy="538162"/>
          </a:xfrm>
          <a:ln>
            <a:solidFill>
              <a:srgbClr val="170CA4"/>
            </a:solidFill>
          </a:ln>
        </p:spPr>
        <p:txBody>
          <a:bodyPr anchor="ctr"/>
          <a:lstStyle/>
          <a:p>
            <a:r>
              <a:rPr lang="ru-RU" alt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5. Культовые орнаменты</a:t>
            </a:r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08050"/>
            <a:ext cx="3168650" cy="287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908050"/>
            <a:ext cx="3600450" cy="287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53" name="Picture 6" descr="P10202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3933825"/>
            <a:ext cx="4968875" cy="281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001000" cy="838200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</a:rPr>
              <a:t>Символика цвета в орнаменте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785225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Красный цвет</a:t>
            </a:r>
            <a:r>
              <a:rPr lang="ru-RU" sz="280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цвет огня, света, тепла, без которых немыслима жизнь на земле. Наши предки полагали, что этот цвет приносит радость и счастье в семью, дарует мир и благополучие народу.</a:t>
            </a:r>
            <a:endParaRPr lang="ru-RU" sz="2800" b="1" smtClean="0">
              <a:solidFill>
                <a:srgbClr val="003CB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Синий, голубой цвет</a:t>
            </a:r>
            <a:r>
              <a:rPr lang="ru-RU" sz="280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цвет неба и воды, он символизирует вечности, бесконечность. Символ верности, постоянства, честности.</a:t>
            </a:r>
            <a:endParaRPr lang="ru-RU" sz="2800" b="1" smtClean="0">
              <a:solidFill>
                <a:srgbClr val="003CB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smtClean="0">
                <a:solidFill>
                  <a:srgbClr val="B1AD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Желтый цвет</a:t>
            </a:r>
            <a:r>
              <a:rPr lang="ru-RU" sz="280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цвет золота, твердости и благородства.</a:t>
            </a:r>
            <a:endParaRPr lang="ru-RU" sz="2800" b="1" smtClean="0">
              <a:solidFill>
                <a:srgbClr val="003CB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Зеленый цвет</a:t>
            </a:r>
            <a:r>
              <a:rPr lang="ru-RU" sz="280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цвет травы и листьев, цветущей земли – это символ Земли</a:t>
            </a:r>
            <a:endParaRPr lang="ru-RU" sz="2800" b="1" smtClean="0">
              <a:solidFill>
                <a:srgbClr val="003CB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smtClean="0">
                <a:solidFill>
                  <a:srgbClr val="AF5E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Оранжевый</a:t>
            </a:r>
            <a:r>
              <a:rPr lang="ru-RU" sz="280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символизирует ранний восход солнца, возрождение и расцвет.</a:t>
            </a:r>
            <a:endParaRPr lang="ru-RU" sz="2800" b="1" smtClean="0">
              <a:solidFill>
                <a:srgbClr val="003CB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Черный цвет</a:t>
            </a:r>
            <a:r>
              <a:rPr lang="ru-RU" sz="280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цвет мрака - означает измену, угрозу</a:t>
            </a:r>
            <a:r>
              <a:rPr lang="ru-RU" sz="280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на уроке: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узнал…</a:t>
            </a:r>
          </a:p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повторил…</a:t>
            </a:r>
          </a:p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понял…</a:t>
            </a:r>
          </a:p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работал…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2379" y="810741"/>
            <a:ext cx="3958209" cy="517889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 бродит по свету.</a:t>
            </a:r>
          </a:p>
          <a:p>
            <a:pPr algn="ctr">
              <a:buFontTx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Скоро будет весна.</a:t>
            </a:r>
          </a:p>
          <a:p>
            <a:pPr algn="ctr">
              <a:buFontTx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днем рождения, планета!</a:t>
            </a:r>
          </a:p>
          <a:p>
            <a:pPr algn="ctr">
              <a:buFontTx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днем рождения, луна!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http://www.ayaganga.ru/images/gal/shopbig/img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3816424" cy="5314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6"/>
          <p:cNvSpPr>
            <a:spLocks noChangeArrowheads="1"/>
          </p:cNvSpPr>
          <p:nvPr/>
        </p:nvSpPr>
        <p:spPr bwMode="auto">
          <a:xfrm>
            <a:off x="468313" y="260350"/>
            <a:ext cx="8280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Сагаалган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(Белый месяц)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 Новый год по лунному календарю</a:t>
            </a:r>
          </a:p>
          <a:p>
            <a:pPr>
              <a:lnSpc>
                <a:spcPct val="150000"/>
              </a:lnSpc>
            </a:pP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Администратор\Мои документы\Сагаалган\sagaal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060575"/>
            <a:ext cx="561975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91880" y="620688"/>
            <a:ext cx="5256833" cy="381642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Восточный лунный календарь – это не только календарь, но и своеобразная легенда, которая создавалась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2638 г до н.э. до 61 г. н.э.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Одна из легенд гласит, что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Будда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перед уходом с Земли созвал к себе всех животных. Однако проститься с Буддой пришли лишь 12 из них. Расставаясь с ними, Будда вручил каждому по одному году правления.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581525"/>
            <a:ext cx="8064896" cy="1752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rgbClr val="0000FF"/>
                </a:solidFill>
              </a:rPr>
              <a:t>   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 были подарены каждому именно в таком порядке,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каком животные прибежали к Будде: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Крыса, Бык, Тигр, Кролик, Дракон, Змея, Лошадь, Овца, Обезьяна, Петух, Собака, Кабан.</a:t>
            </a:r>
          </a:p>
        </p:txBody>
      </p:sp>
      <p:pic>
        <p:nvPicPr>
          <p:cNvPr id="14342" name="Picture 6" descr="0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2771775" cy="4221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32656"/>
            <a:ext cx="7848600" cy="1008112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лунному календарю года имеют названия животных. Их двенадцать: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188" y="-603250"/>
            <a:ext cx="216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3CB3"/>
                </a:solidFill>
                <a:latin typeface="Tahoma" pitchFamily="34" charset="0"/>
              </a:rPr>
              <a:t>Хулгана – мышь</a:t>
            </a:r>
            <a:endParaRPr lang="ru-RU">
              <a:latin typeface="Tahoma" pitchFamily="34" charset="0"/>
            </a:endParaRPr>
          </a:p>
        </p:txBody>
      </p:sp>
      <p:pic>
        <p:nvPicPr>
          <p:cNvPr id="7" name="Picture 3" descr="http://www.facenews.ua/images/doc/3/2/32624-full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-1250950"/>
            <a:ext cx="15303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35150" y="-1108075"/>
            <a:ext cx="194468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Ухэр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 корова</a:t>
            </a:r>
            <a:endParaRPr lang="ru-RU" dirty="0">
              <a:latin typeface="+mn-lt"/>
            </a:endParaRPr>
          </a:p>
        </p:txBody>
      </p:sp>
      <p:pic>
        <p:nvPicPr>
          <p:cNvPr id="10" name="Picture 5" descr="http://joblist.md:8080/forum.md/Editor/Images/original/cdadaded-ac93-481e-829d-bba60a59d469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1838" y="-1611313"/>
            <a:ext cx="2062162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19538" y="-1611313"/>
            <a:ext cx="1373187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Бар – тигр</a:t>
            </a:r>
            <a:endParaRPr lang="ru-RU" dirty="0">
              <a:latin typeface="+mn-lt"/>
            </a:endParaRPr>
          </a:p>
        </p:txBody>
      </p:sp>
      <p:pic>
        <p:nvPicPr>
          <p:cNvPr id="12" name="Picture 11" descr="http://pazitiff.info/uploads/posts/2011-12/thumbs/1325282733_005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-773113"/>
            <a:ext cx="2063750" cy="154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730625" y="6858000"/>
            <a:ext cx="16827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Туулай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 заяц</a:t>
            </a:r>
            <a:endParaRPr lang="ru-RU" dirty="0">
              <a:latin typeface="+mn-lt"/>
            </a:endParaRPr>
          </a:p>
        </p:txBody>
      </p:sp>
      <p:pic>
        <p:nvPicPr>
          <p:cNvPr id="14" name="Picture 7" descr="http://img0.liveinternet.ru/images/attach/b/2/1/104/1104052_825084.JPG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7029450"/>
            <a:ext cx="143033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-1692275" y="3244850"/>
            <a:ext cx="15843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Луу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 дракон</a:t>
            </a:r>
            <a:endParaRPr lang="ru-RU" dirty="0">
              <a:latin typeface="+mn-lt"/>
            </a:endParaRPr>
          </a:p>
        </p:txBody>
      </p:sp>
      <p:pic>
        <p:nvPicPr>
          <p:cNvPr id="16" name="Picture 19" descr="http://www.tuvsu.ru/upload/medialibrary/4f7/Drag_Lol--ya-1135-1020-177298.jpg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24975" y="2997200"/>
            <a:ext cx="157638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435600" y="6937375"/>
            <a:ext cx="16573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Могой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 змея</a:t>
            </a:r>
            <a:endParaRPr lang="ru-RU" dirty="0">
              <a:latin typeface="+mn-lt"/>
            </a:endParaRPr>
          </a:p>
        </p:txBody>
      </p:sp>
      <p:pic>
        <p:nvPicPr>
          <p:cNvPr id="18" name="Picture 25" descr="http://papa-vlad.narod.ru/Detskie_prezentatsii/Biologija.Morskie_zhiteli/Zmei_2.files/slide0001_image001.jpg">
            <a:hlinkClick r:id="rId2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163" y="7316788"/>
            <a:ext cx="147002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9396413" y="2420938"/>
            <a:ext cx="22320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Морин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 лошадь</a:t>
            </a:r>
            <a:endParaRPr lang="ru-RU" dirty="0">
              <a:latin typeface="+mn-lt"/>
            </a:endParaRPr>
          </a:p>
        </p:txBody>
      </p:sp>
      <p:pic>
        <p:nvPicPr>
          <p:cNvPr id="20" name="Picture 13" descr="http://stat19.privet.ru/lr/0b13972fb40857663a89d23a13db66e3">
            <a:hlinkClick r:id="rId2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24975" y="981075"/>
            <a:ext cx="1822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9540875" y="3244850"/>
            <a:ext cx="18002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Хонин – овца</a:t>
            </a:r>
            <a:endParaRPr lang="ru-RU" dirty="0">
              <a:latin typeface="+mn-lt"/>
            </a:endParaRPr>
          </a:p>
        </p:txBody>
      </p:sp>
      <p:pic>
        <p:nvPicPr>
          <p:cNvPr id="22" name="Picture 21" descr="http://www.graycell.ru/picture/big/ovca3.jpg">
            <a:hlinkClick r:id="rId2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388" y="7100888"/>
            <a:ext cx="16557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-2339975" y="3983038"/>
            <a:ext cx="23399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Бичен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 обезьяна</a:t>
            </a:r>
            <a:endParaRPr lang="ru-RU" dirty="0">
              <a:latin typeface="+mn-lt"/>
            </a:endParaRPr>
          </a:p>
        </p:txBody>
      </p:sp>
      <p:pic>
        <p:nvPicPr>
          <p:cNvPr id="24" name="Picture 9" descr="http://qrok.net/uploads/posts/2010-03/thumbs/1268376577_man036.jpg">
            <a:hlinkClick r:id="rId2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6958013"/>
            <a:ext cx="177165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-2052638" y="4721225"/>
            <a:ext cx="18716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Тахяа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 курица </a:t>
            </a:r>
            <a:endParaRPr lang="ru-RU" dirty="0">
              <a:latin typeface="+mn-lt"/>
            </a:endParaRPr>
          </a:p>
        </p:txBody>
      </p:sp>
      <p:pic>
        <p:nvPicPr>
          <p:cNvPr id="26" name="Picture 17" descr="http://img0.liveinternet.ru/images/attach/c/2/64/927/64927308_222.jpg">
            <a:hlinkClick r:id="rId2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31913" y="5335588"/>
            <a:ext cx="1062038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9144000" y="3983038"/>
            <a:ext cx="27733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Нохой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 собака</a:t>
            </a:r>
            <a:endParaRPr lang="ru-RU" dirty="0">
              <a:latin typeface="+mn-lt"/>
            </a:endParaRPr>
          </a:p>
        </p:txBody>
      </p:sp>
      <p:pic>
        <p:nvPicPr>
          <p:cNvPr id="28" name="Picture 15" descr="http://static.eva.ro/blog/wp-content/uploads/19/2012/03/kjhjg.jpg">
            <a:hlinkClick r:id="rId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44000" y="4724400"/>
            <a:ext cx="13271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6588125" y="7042150"/>
            <a:ext cx="17843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Гахай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 свинья</a:t>
            </a:r>
            <a:endParaRPr lang="ru-RU" dirty="0">
              <a:latin typeface="+mn-lt"/>
            </a:endParaRPr>
          </a:p>
        </p:txBody>
      </p:sp>
      <p:pic>
        <p:nvPicPr>
          <p:cNvPr id="30" name="Picture 23" descr="http://www.countryfarm-lifestyles.com/image-files/pig.jpg">
            <a:hlinkClick r:id="rId2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16375" y="7245350"/>
            <a:ext cx="15605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2685 L -0.00278 0.306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28 0.06828 L -0.3592 0.4462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7037E-6 L 0.46476 0.31504 " pathEditMode="relative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0.10255 L -0.08784 0.4384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6.2963E-6 L -0.00782 0.43055 " pathEditMode="relative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69 L -0.54983 0.359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6545 -0.799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09352 L 0.01631 -0.765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25191 -0.062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4 -0.01296 L -0.96823 0.0342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05995 L -0.11424 -0.517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8773 L -0.1276 -0.5106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-0.00579 L -0.35052 0.05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2 0.05764 L -0.35954 0.3307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2441 0.13657 " pathEditMode="relative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1163 -0.333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73 -0.07616 L 0.42326 0.0182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11579 -0.3696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55903 -0.0472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4.07407E-6 L 0.47726 -0.0590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39166 0.0708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3599 0.0428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556E-6 L -0.21268 -0.33587 " pathEditMode="relative" ptsTypes="AA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2274 -0.2990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7842250" cy="8382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Молочный продукт (саган </a:t>
            </a:r>
            <a:r>
              <a:rPr lang="ru-RU" sz="2400" dirty="0" err="1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эдеэн</a:t>
            </a:r>
            <a:r>
              <a:rPr lang="ru-RU" sz="24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– это основная пища скотоводов. Когда гостю предлагают отведать её, то буряты говорят: «</a:t>
            </a:r>
            <a:r>
              <a:rPr lang="ru-RU" sz="2400" dirty="0" err="1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Сагаалгаты</a:t>
            </a:r>
            <a:r>
              <a:rPr lang="ru-RU" sz="24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». Возможно, отсюда происходит название «</a:t>
            </a:r>
            <a:r>
              <a:rPr lang="ru-RU" sz="2400" dirty="0" err="1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сагаалган</a:t>
            </a:r>
            <a:r>
              <a:rPr lang="ru-RU" sz="24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». «</a:t>
            </a:r>
            <a:r>
              <a:rPr lang="ru-RU" sz="2400" dirty="0" err="1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Сагаалган</a:t>
            </a:r>
            <a:r>
              <a:rPr lang="ru-RU" sz="24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» - буквально означает «отведать белое кушанье». Месяц же, в котором происходит </a:t>
            </a:r>
            <a:r>
              <a:rPr lang="ru-RU" sz="2400" dirty="0" err="1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Сагаалган</a:t>
            </a:r>
            <a:r>
              <a:rPr lang="ru-RU" sz="24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называется «саган </a:t>
            </a:r>
            <a:r>
              <a:rPr lang="ru-RU" sz="2400" dirty="0" err="1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сара</a:t>
            </a:r>
            <a:r>
              <a:rPr lang="ru-RU" sz="24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» - белый месяц.</a:t>
            </a:r>
            <a:br>
              <a:rPr lang="ru-RU" sz="24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br>
              <a:rPr lang="ru-RU" sz="24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458" name="Picture 5" descr="http://www.baikalib.ru/images/sagaalgan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3284538"/>
            <a:ext cx="3887787" cy="2952750"/>
          </a:xfrm>
        </p:spPr>
      </p:pic>
      <p:pic>
        <p:nvPicPr>
          <p:cNvPr id="6" name="Picture 2" descr="http://иннабадмаева.рф/wp-content/uploads/2013/02/88651232-300x199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8916" y="2708920"/>
            <a:ext cx="2713001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http://www.dkvartal.ru/system/images/news/000/392/474_x_large.jpg?1360573728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437111"/>
            <a:ext cx="2808312" cy="1858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2471738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праздновании Сагаалгана выделялись три основные фазы: канун, первый день Нового года, остальные дни праздника.</a:t>
            </a:r>
            <a:br>
              <a:rPr lang="ru-RU" sz="240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2400" smtClean="0">
              <a:solidFill>
                <a:srgbClr val="003CB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556792"/>
            <a:ext cx="3311525" cy="35290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600" dirty="0" smtClean="0">
                <a:solidFill>
                  <a:srgbClr val="003CB3"/>
                </a:solidFill>
              </a:rPr>
              <a:t>      </a:t>
            </a:r>
            <a:r>
              <a:rPr lang="ru-RU" sz="20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Накануне Нового года совершался обряд «бурхан </a:t>
            </a:r>
            <a:r>
              <a:rPr lang="ru-RU" sz="2000" dirty="0" err="1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дэлгээлгэ</a:t>
            </a:r>
            <a:r>
              <a:rPr lang="ru-RU" sz="20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» (развешивание бурханов): раскрывались и вывешивались изображения божеств, писанных на холсте. Затем перед божницей ставились яства, зажигались «</a:t>
            </a:r>
            <a:r>
              <a:rPr lang="ru-RU" sz="2000" dirty="0" err="1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зула</a:t>
            </a:r>
            <a:r>
              <a:rPr lang="ru-RU" sz="20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» (лампады), «</a:t>
            </a:r>
            <a:r>
              <a:rPr lang="ru-RU" sz="2000" dirty="0" err="1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хужэ</a:t>
            </a:r>
            <a:r>
              <a:rPr lang="ru-RU" sz="20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» (спрессованные в виде палочки ароматные травы).</a:t>
            </a:r>
            <a:r>
              <a:rPr lang="ru-RU" sz="1800" dirty="0" smtClean="0">
                <a:solidFill>
                  <a:srgbClr val="003C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endParaRPr lang="ru-RU" sz="1800" dirty="0" smtClean="0">
              <a:solidFill>
                <a:srgbClr val="003CB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22" descr="http://www.visitburyatia.ru/upload/iblock/5c7/5c7fef942594519e9a5a688f271d0d8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110433" cy="2845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8" descr="http://dreamworlds.ru/uploads/posts/2009-10/1256486943_paldan-lxamo-zashhitnica-buddizma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5401" y="3146177"/>
            <a:ext cx="2488825" cy="3298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4321175" cy="15128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smtClean="0">
                <a:solidFill>
                  <a:srgbClr val="003CB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дацанах накануне Нового года начинаются хуралы (богослужения), посвященные Сагаалгану.</a:t>
            </a:r>
          </a:p>
        </p:txBody>
      </p:sp>
      <p:pic>
        <p:nvPicPr>
          <p:cNvPr id="4" name="Picture 10" descr="http://im6-tub-ru.yandex.net/i?id=223297146-0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844675"/>
            <a:ext cx="2952750" cy="214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4" descr="http://mirror03.lensart.ru/82/picturecontent-pid-11e8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2924175"/>
            <a:ext cx="2663825" cy="264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6" descr="http://im0-tub-ru.yandex.net/i?id=275611410-13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4076700"/>
            <a:ext cx="3414712" cy="222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38" name="Picture 2" descr="http://lh4.ggpht.com/_n3AtRgBsKaY/S3QsNjk9XYI/AAAAAAAABvw/_T_ZLks_CPc/2_thumb2.jpg?imgmax=800">
            <a:hlinkClick r:id="rId4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825" y="404813"/>
            <a:ext cx="3600450" cy="226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s018.radikal.ru/i507/1202/f6/52783898a8fe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620688"/>
            <a:ext cx="496467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http://aginskydatsan.ru/fotos/fotor375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068638"/>
            <a:ext cx="4824413" cy="320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http://www.aginskoe.ru/sites/default/files/IMG_7966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692696"/>
            <a:ext cx="3016053" cy="2005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1" descr="http://dazan.spb.ru/photo_ids/800/dsc_9314.jpg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005064"/>
            <a:ext cx="301357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проекта Улан-Удэ Бузина Г.В.</Template>
  <TotalTime>464</TotalTime>
  <Words>1018</Words>
  <Application>Microsoft Office PowerPoint</Application>
  <PresentationFormat>Экран (4:3)</PresentationFormat>
  <Paragraphs>92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Selling a Product or Service</vt:lpstr>
      <vt:lpstr>В последнем месяце снегов Земля еще себя не знает. Но прежде чем сойти с холмов, Снег на ладони тихо тает. И то, о чем не говорю,  Цветок доскажет, запах хвои. По лунному календарю Приходит Новый год весною. </vt:lpstr>
      <vt:lpstr>Слайд 2</vt:lpstr>
      <vt:lpstr>Слайд 3</vt:lpstr>
      <vt:lpstr>     Восточный лунный календарь – это не только календарь, но и своеобразная легенда, которая создавалась с 2638 г до н.э. до 61 г. н.э. Одна из легенд гласит, что Будда перед уходом с Земли созвал к себе всех животных. Однако проститься с Буддой пришли лишь 12 из них. Расставаясь с ними, Будда вручил каждому по одному году правления.</vt:lpstr>
      <vt:lpstr>По лунному календарю года имеют названия животных. Их двенадцать:</vt:lpstr>
      <vt:lpstr>    Молочный продукт (саган эдеэн) – это основная пища скотоводов. Когда гостю предлагают отведать её, то буряты говорят: «Сагаалгаты». Возможно, отсюда происходит название «сагаалган». «Сагаалган» - буквально означает «отведать белое кушанье». Месяц же, в котором происходит Сагаалган называется «саган сара» - белый месяц.    </vt:lpstr>
      <vt:lpstr>В праздновании Сагаалгана выделялись три основные фазы: канун, первый день Нового года, остальные дни праздника. </vt:lpstr>
      <vt:lpstr>В дацанах накануне Нового года начинаются хуралы (богослужения), посвященные Сагаалгану.</vt:lpstr>
      <vt:lpstr>Слайд 9</vt:lpstr>
      <vt:lpstr>Слайд 10</vt:lpstr>
      <vt:lpstr>Как Новый год в январе не мыслим без Деда Мороза, так и Сагаалган не мыслим без устрашающей защитницы - Небесной Богини Балдан Лхамо и мудрейшего Белого старца.  </vt:lpstr>
      <vt:lpstr>Слайд 12</vt:lpstr>
      <vt:lpstr>В дни Сагаалгана проводятся, концерты, встречи, игры .</vt:lpstr>
      <vt:lpstr>Традиция празднования Сагаалгана свято почиталась и почитается бурятами. Люди желают в этот праздник друг другу здоровья, благополучия в доме, счастья и добра. Сагаалган – семейный праздник, поэтому в первую очередь поздравляют близких и дальних родственников</vt:lpstr>
      <vt:lpstr>Слайд 15</vt:lpstr>
      <vt:lpstr>Слайд 16</vt:lpstr>
      <vt:lpstr>Вопросы, которые стоят перед нами:</vt:lpstr>
      <vt:lpstr>Мы должны освежить в памяти:</vt:lpstr>
      <vt:lpstr>Основные группы орнамента  </vt:lpstr>
      <vt:lpstr> 1. Геометрические орнаменты</vt:lpstr>
      <vt:lpstr>               2. Зооморфные орнаменты</vt:lpstr>
      <vt:lpstr>   3.Растительные орнаменты</vt:lpstr>
      <vt:lpstr>   5. Культовые орнаменты</vt:lpstr>
      <vt:lpstr>Символика цвета в орнаменте</vt:lpstr>
      <vt:lpstr>Сегодня на уроке: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Админ</dc:creator>
  <cp:lastModifiedBy>Юлия Валерьевна</cp:lastModifiedBy>
  <cp:revision>50</cp:revision>
  <dcterms:created xsi:type="dcterms:W3CDTF">2013-04-11T09:26:03Z</dcterms:created>
  <dcterms:modified xsi:type="dcterms:W3CDTF">2017-02-04T03:42:19Z</dcterms:modified>
</cp:coreProperties>
</file>