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9" r:id="rId2"/>
    <p:sldId id="258" r:id="rId3"/>
    <p:sldId id="266" r:id="rId4"/>
    <p:sldId id="26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7A209"/>
    <a:srgbClr val="FF3300"/>
    <a:srgbClr val="98E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5383" autoAdjust="0"/>
  </p:normalViewPr>
  <p:slideViewPr>
    <p:cSldViewPr>
      <p:cViewPr>
        <p:scale>
          <a:sx n="49" d="100"/>
          <a:sy n="49" d="100"/>
        </p:scale>
        <p:origin x="-202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F8FBE6-9994-47F8-9052-C7C69E5B6BC6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41C927-DB09-4061-82F3-C9E964259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8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EA1E-73FF-467F-8EB4-F1171F955CF9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1762-EE4A-46F0-B755-1021E8C80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0E24-934C-40C7-826D-713C05CB3720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1F9E-4721-4D11-84B7-18138C1B7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54D0-7130-41D4-8062-315C7CDDD50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270F-BC2D-48B7-9428-67C8C905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76A5-1E77-4127-8F7E-B07DDDE97BA1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9A56-DB4D-48C4-85A7-5A88D307C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 userDrawn="1"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155F-B1C1-4670-AFBD-0B990AFFDF50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BF28-CB35-4DF6-BC24-95CF4D8A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DC96-5DCF-4508-8E30-383D1837E3D6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698C-303B-48BE-8A67-99CA5AE4B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594D-8210-4BC4-93EE-B07FCE113761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33D7-1BD9-4EB8-A3C0-0577694D6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B804-5B29-4A26-9CC3-4CDE932A9CD4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2D87-1559-496D-9659-3BB360785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97E4-E743-4D92-949A-909B91EC92E8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72325-E402-465F-A88C-159648E57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0158-278E-4C87-A262-C01E080110F3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FE5D-9AE7-4252-BA1D-9E414796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45F3-A951-4F0D-826D-FF45901DF59D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AD1-8AF2-439E-99DF-7C59D685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293E768-9A58-4B21-B99C-BE583C65D1B3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5CF495-20A6-4F0A-BF37-82DA2CCA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1" r:id="rId2"/>
    <p:sldLayoutId id="214748372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86;&#1080;%20&#1076;&#1086;&#1082;&#1091;&#1084;&#1077;&#1085;&#1090;&#1099;%202012\&#1059;7%208%20&#1040;&#1074;&#1089;&#1090;&#1088;&#1072;&#1083;&#1080;&#1103;\&#1050;&#1086;&#1085;&#1082;&#1091;&#1088;&#1089;%20&#1057;&#1048;&#1044;&#1053;&#1045;&#1049;%202013\&#1057;&#1080;&#1076;&#1085;&#1077;&#1081;%202014\Savage-Garden-avstraliyskaya-gruppa-Truly-Madly-Deeply(muzbaron.com)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dney4less.com/wp-content/uploads/15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ustralianism.ru/photo/sidney/114/" TargetMode="External"/><Relationship Id="rId7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gid.ru/city_resort/36/153/" TargetMode="External"/><Relationship Id="rId5" Type="http://schemas.openxmlformats.org/officeDocument/2006/relationships/hyperlink" Target="http://australia-ru.com/sydney.html" TargetMode="External"/><Relationship Id="rId4" Type="http://schemas.openxmlformats.org/officeDocument/2006/relationships/hyperlink" Target="http://ru.wikipedia.org/wiki/%D1%E8%E4%ED%E5%E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9/Sydney_ASTER_2001_oct_12.jpg" TargetMode="External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c/cf/SydneyHarbourBridge1_gobeirn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3/Centre_Point_Tower_In_Sydney_CBD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//upload.wikimedia.org/wikipedia/commons/8/86/Sydney_Aquari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daff.com/image/412/41262.jpg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12" Type="http://schemas.openxmlformats.org/officeDocument/2006/relationships/image" Target="../media/image36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undtheworldtrip.narod.ru/3-australia/sydney-zoo3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hyperlink" Target="http://venividi.ru/files/img1/1113/1.jpg" TargetMode="Externa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a/a1/Leo-Collage_Sydney.pn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0"/>
            <a:ext cx="5357812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4"/>
          <p:cNvSpPr txBox="1">
            <a:spLocks/>
          </p:cNvSpPr>
          <p:nvPr/>
        </p:nvSpPr>
        <p:spPr>
          <a:xfrm>
            <a:off x="-142908" y="0"/>
            <a:ext cx="3929090" cy="61277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ECC37F"/>
              </a:buClr>
              <a:buSzPct val="80000"/>
              <a:defRPr/>
            </a:pPr>
            <a:r>
              <a:rPr lang="ru-RU" sz="2000" b="1" i="1" dirty="0" smtClean="0">
                <a:latin typeface="+mn-lt"/>
              </a:rPr>
              <a:t>      Есть </a:t>
            </a:r>
            <a:r>
              <a:rPr lang="ru-RU" sz="2000" b="1" i="1" dirty="0">
                <a:latin typeface="+mn-lt"/>
              </a:rPr>
              <a:t>места на земле, посетив которые </a:t>
            </a:r>
            <a:r>
              <a:rPr lang="ru-RU" sz="2000" b="1" i="1" dirty="0" smtClean="0">
                <a:latin typeface="+mn-lt"/>
              </a:rPr>
              <a:t>хочется </a:t>
            </a:r>
            <a:r>
              <a:rPr lang="ru-RU" sz="2000" b="1" i="1" dirty="0">
                <a:latin typeface="+mn-lt"/>
              </a:rPr>
              <a:t>вернуться туда еще раз. </a:t>
            </a:r>
            <a:r>
              <a:rPr lang="ru-RU" sz="2000" b="1" i="1" dirty="0" smtClean="0">
                <a:latin typeface="+mn-lt"/>
              </a:rPr>
              <a:t> </a:t>
            </a:r>
            <a:endParaRPr lang="ru-RU" sz="2000" b="1" i="1" dirty="0">
              <a:latin typeface="+mn-lt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14282" y="1285860"/>
            <a:ext cx="3500437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Сидней- </a:t>
            </a:r>
            <a:endParaRPr lang="ru-RU" sz="4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самый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красивый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город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Австралии</a:t>
            </a:r>
            <a:br>
              <a:rPr lang="ru-RU" sz="44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19008"/>
            <a:ext cx="378618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Учитель географии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Житинкина Наталия Ивановна</a:t>
            </a:r>
          </a:p>
        </p:txBody>
      </p:sp>
      <p:pic>
        <p:nvPicPr>
          <p:cNvPr id="6" name="Savage-Garden-avstraliyskaya-gruppa-Truly-Madly-Deepl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6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96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143504" y="0"/>
            <a:ext cx="3857620" cy="6858000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000" b="1" dirty="0" smtClean="0"/>
              <a:t>     В летний период вся жизнь города переходит на пляжи, здесь более 20 прекраснейших пляжей и не меньшее количество великолепных живописнейших гаваней. Если вы любители серфинга, то лучшего места, чем пляж </a:t>
            </a:r>
            <a:r>
              <a:rPr lang="ru-RU" sz="2000" b="1" dirty="0" err="1" smtClean="0"/>
              <a:t>Бонди</a:t>
            </a:r>
            <a:r>
              <a:rPr lang="ru-RU" sz="2000" b="1" dirty="0" smtClean="0"/>
              <a:t> вам не найти. </a:t>
            </a:r>
          </a:p>
          <a:p>
            <a:pPr algn="ctr" eaLnBrk="1" hangingPunct="1">
              <a:buNone/>
            </a:pPr>
            <a:r>
              <a:rPr lang="ru-RU" sz="2000" b="1" dirty="0" smtClean="0"/>
              <a:t>    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Бонди</a:t>
            </a:r>
            <a:r>
              <a:rPr lang="ru-RU" sz="2400" b="1" i="1" dirty="0" smtClean="0">
                <a:solidFill>
                  <a:srgbClr val="FF0000"/>
                </a:solidFill>
              </a:rPr>
              <a:t> Бич </a:t>
            </a:r>
            <a:r>
              <a:rPr lang="ru-RU" sz="2100" b="1" i="1" dirty="0" smtClean="0"/>
              <a:t>– это пляж всего в  8 км </a:t>
            </a:r>
          </a:p>
          <a:p>
            <a:pPr algn="ctr" eaLnBrk="1" hangingPunct="1">
              <a:buNone/>
            </a:pPr>
            <a:r>
              <a:rPr lang="ru-RU" sz="2100" b="1" i="1" dirty="0" smtClean="0"/>
              <a:t>    от центра города! Протяженность береговой линии на пляже составляет 6 км, во время прогулки можно насладиться великолепными видами океана.</a:t>
            </a:r>
          </a:p>
        </p:txBody>
      </p:sp>
      <p:pic>
        <p:nvPicPr>
          <p:cNvPr id="15364" name="Picture 2" descr="http://www.lienbangtravel.com/images/thongtindulich/tintuc/130911-bondi_be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207"/>
            <a:ext cx="5500694" cy="3648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4" descr="http://www.sydney4less.com/wp-content/uploads/1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479591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agensdiversas.files.wordpress.com/2012/11/opera-house.jpg?w=800"/>
          <p:cNvPicPr>
            <a:picLocks noChangeAspect="1" noChangeArrowheads="1"/>
          </p:cNvPicPr>
          <p:nvPr/>
        </p:nvPicPr>
        <p:blipFill>
          <a:blip r:embed="rId2"/>
          <a:srcRect t="9523"/>
          <a:stretch>
            <a:fillRect/>
          </a:stretch>
        </p:blipFill>
        <p:spPr bwMode="auto">
          <a:xfrm>
            <a:off x="5000628" y="0"/>
            <a:ext cx="4143372" cy="27146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1214446"/>
          </a:xfrm>
          <a:solidFill>
            <a:srgbClr val="00006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None/>
            </a:pPr>
            <a:r>
              <a:rPr lang="ru-RU" sz="2400" b="1" i="1" dirty="0" smtClean="0"/>
              <a:t>   </a:t>
            </a:r>
            <a:r>
              <a:rPr lang="ru-RU" sz="2400" b="1" i="1" dirty="0" err="1" smtClean="0"/>
              <a:t>Heзaбывaeмoe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впeчaтлeниe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ocтaвляет</a:t>
            </a:r>
            <a:r>
              <a:rPr lang="ru-RU" sz="2400" b="1" i="1" dirty="0" smtClean="0"/>
              <a:t> вечерний круиз </a:t>
            </a:r>
            <a:r>
              <a:rPr lang="ru-RU" sz="2400" b="1" i="1" dirty="0" err="1" smtClean="0"/>
              <a:t>пo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Cиднeйcкoй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гaвaни</a:t>
            </a:r>
            <a:r>
              <a:rPr lang="ru-RU" sz="2400" b="1" i="1" dirty="0" smtClean="0"/>
              <a:t> с миллионами </a:t>
            </a:r>
            <a:r>
              <a:rPr lang="ru-RU" sz="2400" b="1" i="1" dirty="0" err="1" smtClean="0"/>
              <a:t>oгнeй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oтpaжaющимиcя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тeмныx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вoдax</a:t>
            </a:r>
            <a:r>
              <a:rPr lang="ru-RU" sz="2400" b="1" i="1" dirty="0" smtClean="0"/>
              <a:t> залива.</a:t>
            </a:r>
          </a:p>
        </p:txBody>
      </p:sp>
      <p:pic>
        <p:nvPicPr>
          <p:cNvPr id="16388" name="Picture 5" descr="http://gorodamira.info/images/stories/Sities/Avstraliya/Sidney/Сидней%20ночью.jpg"/>
          <p:cNvPicPr>
            <a:picLocks noChangeAspect="1" noChangeArrowheads="1"/>
          </p:cNvPicPr>
          <p:nvPr/>
        </p:nvPicPr>
        <p:blipFill>
          <a:blip r:embed="rId3"/>
          <a:srcRect t="8107"/>
          <a:stretch>
            <a:fillRect/>
          </a:stretch>
        </p:blipFill>
        <p:spPr bwMode="auto">
          <a:xfrm>
            <a:off x="0" y="0"/>
            <a:ext cx="505310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oradeiasi.oradestiri.ro/wp-content/uploads/2011/08/1314162009Sydney_Harbour_night_sky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839837"/>
            <a:ext cx="4643438" cy="30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mirovoyturizm.info/wp-content/uploads/2011/01/nochnoj-Sidnej-Avstrali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9"/>
            <a:ext cx="4502671" cy="3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983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http://www.wise-travel.ru/image/big/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91217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3929066"/>
            <a:ext cx="77700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3"/>
              </a:rPr>
              <a:t>Источники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3"/>
              </a:rPr>
              <a:t>http://australianism.ru/photo/sidney/114/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http://ru.wikipedia.org/wiki/%D1%E8%E4%ED%E5%E9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357826"/>
            <a:ext cx="48666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5"/>
              </a:rPr>
              <a:t>http://australia-ru.com/sydney.html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/>
              <a:t>  В рамках краткого обзора мало что удаётся рассказать про    </a:t>
            </a:r>
          </a:p>
          <a:p>
            <a:r>
              <a:rPr lang="ru-RU" sz="2000" b="1" i="1" dirty="0" smtClean="0"/>
              <a:t>   этот дивный город. К тому же, лучше один раз увидеть…          </a:t>
            </a:r>
          </a:p>
          <a:p>
            <a:r>
              <a:rPr lang="ru-RU" sz="2000" b="1" i="1" dirty="0" smtClean="0"/>
              <a:t>                         Приезжайте и посмотрите сами.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929198"/>
            <a:ext cx="5677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6"/>
              </a:rPr>
              <a:t>http://www.intergid.ru/city_resort/36/153/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 descr="E:\Мои документы 2012\АНИМАШКИ РИС\ЖИВОТНЫЕ\352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38" y="5929330"/>
            <a:ext cx="749355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4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3"/>
          <p:cNvSpPr>
            <a:spLocks noGrp="1"/>
          </p:cNvSpPr>
          <p:nvPr>
            <p:ph idx="1"/>
          </p:nvPr>
        </p:nvSpPr>
        <p:spPr>
          <a:xfrm>
            <a:off x="5286380" y="0"/>
            <a:ext cx="3857619" cy="49831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b="1" dirty="0" smtClean="0"/>
              <a:t>    </a:t>
            </a:r>
            <a:r>
              <a:rPr lang="ru-RU" sz="2000" b="1" dirty="0" err="1" smtClean="0">
                <a:solidFill>
                  <a:srgbClr val="C00000"/>
                </a:solidFill>
              </a:rPr>
              <a:t>Си́дне́й</a:t>
            </a:r>
            <a:r>
              <a:rPr lang="ru-RU" sz="2000" b="1" dirty="0" smtClean="0">
                <a:solidFill>
                  <a:srgbClr val="C00000"/>
                </a:solidFill>
              </a:rPr>
              <a:t> (англ. </a:t>
            </a:r>
            <a:r>
              <a:rPr lang="ru-RU" sz="2000" b="1" i="1" dirty="0" err="1" smtClean="0">
                <a:solidFill>
                  <a:srgbClr val="C00000"/>
                </a:solidFill>
              </a:rPr>
              <a:t>Sydney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r>
              <a:rPr lang="ru-RU" sz="2000" b="1" dirty="0" smtClean="0"/>
              <a:t> — крупнейший город на юго-восточном побережье Австралии площадью </a:t>
            </a:r>
            <a:r>
              <a:rPr lang="ru-RU" sz="2000" b="1" dirty="0" smtClean="0">
                <a:solidFill>
                  <a:srgbClr val="C00000"/>
                </a:solidFill>
              </a:rPr>
              <a:t>12144,6 км² </a:t>
            </a:r>
            <a:r>
              <a:rPr lang="ru-RU" sz="2000" b="1" dirty="0" smtClean="0"/>
              <a:t>и населением более </a:t>
            </a:r>
            <a:r>
              <a:rPr lang="ru-RU" sz="2000" b="1" dirty="0" smtClean="0">
                <a:solidFill>
                  <a:srgbClr val="C00000"/>
                </a:solidFill>
              </a:rPr>
              <a:t>4,5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млн</a:t>
            </a:r>
            <a:r>
              <a:rPr lang="ru-RU" sz="2000" b="1" dirty="0" smtClean="0"/>
              <a:t> человек. Столица  штата Новый Южный Уэльс. Город был основан в </a:t>
            </a:r>
            <a:r>
              <a:rPr lang="ru-RU" sz="2000" b="1" dirty="0" smtClean="0">
                <a:solidFill>
                  <a:srgbClr val="C00000"/>
                </a:solidFill>
              </a:rPr>
              <a:t>1788 г.</a:t>
            </a:r>
            <a:r>
              <a:rPr lang="ru-RU" sz="2000" b="1" dirty="0" smtClean="0"/>
              <a:t> Артуром </a:t>
            </a:r>
            <a:r>
              <a:rPr lang="ru-RU" sz="2000" b="1" dirty="0" err="1" smtClean="0"/>
              <a:t>Филлипом</a:t>
            </a:r>
            <a:r>
              <a:rPr lang="ru-RU" sz="2000" b="1" dirty="0" smtClean="0"/>
              <a:t>, который прибыл сюда во главе </a:t>
            </a:r>
            <a:r>
              <a:rPr lang="ru-RU" sz="2000" b="1" i="1" dirty="0" smtClean="0"/>
              <a:t>Первого флота</a:t>
            </a:r>
            <a:r>
              <a:rPr lang="ru-RU" sz="2000" b="1" dirty="0" smtClean="0"/>
              <a:t>, и являлся местом первого колониального европейского поселения в Австралии. Город был назван колонистами в честь </a:t>
            </a:r>
            <a:r>
              <a:rPr lang="ru-RU" sz="2000" b="1" dirty="0" smtClean="0">
                <a:solidFill>
                  <a:srgbClr val="C00000"/>
                </a:solidFill>
              </a:rPr>
              <a:t>лорда Сиднея</a:t>
            </a:r>
            <a:r>
              <a:rPr lang="ru-RU" sz="2000" b="1" dirty="0" smtClean="0"/>
              <a:t> — бывшего на тот момент министром колоний Великобритании. 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6151" name="Picture 6" descr="http://cf.juggle-images.com/fit/white/600x600/wg-sydney-1-8.jpg"/>
          <p:cNvPicPr>
            <a:picLocks noChangeAspect="1" noChangeArrowheads="1"/>
          </p:cNvPicPr>
          <p:nvPr/>
        </p:nvPicPr>
        <p:blipFill>
          <a:blip r:embed="rId2"/>
          <a:srcRect l="2499" t="16667" b="5000"/>
          <a:stretch>
            <a:fillRect/>
          </a:stretch>
        </p:blipFill>
        <p:spPr bwMode="auto">
          <a:xfrm>
            <a:off x="0" y="3500438"/>
            <a:ext cx="5572156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File:Sydney ASTER 2001 oct 1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0"/>
            <a:ext cx="3386554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4" descr="Сидней на карте Австрал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57500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2" descr="http://images.all-free-download.com/images/graphicmedium/sydney_11142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596" y="2143116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+mn-lt"/>
              </a:rPr>
              <a:t>Герб Сиднея</a:t>
            </a:r>
          </a:p>
        </p:txBody>
      </p:sp>
      <p:pic>
        <p:nvPicPr>
          <p:cNvPr id="8" name="Picture 2" descr="E:\Мои документы 2012\АНИМАШКИ РИС\ГЕО\7 Австралия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714356"/>
            <a:ext cx="857256" cy="9827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8573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В Сиднее прекрасно сочетаются старина и современность. По всему городу встречаются следы колониального прошлого - каменные постройки 18-19 веков, мирно соседствующие с небоскрёбами - банками, гостиницами, деловыми и торговыми центрами. Именно это, в первую очередь, завораживает новичков.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1" name="Picture 3" descr="E:\Мои документы 2012\Конкурс СИДНЕЙ 2013\lumiere_ptw091208_tomevangelidi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379912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E:\Мои документы 2012\Конкурс СИДНЕЙ 2013\IMG_1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3" name="Прямоугольник 8"/>
          <p:cNvSpPr>
            <a:spLocks noChangeArrowheads="1"/>
          </p:cNvSpPr>
          <p:nvPr/>
        </p:nvSpPr>
        <p:spPr bwMode="auto">
          <a:xfrm>
            <a:off x="142844" y="4857760"/>
            <a:ext cx="4714908" cy="1804749"/>
          </a:xfrm>
          <a:prstGeom prst="wedgeRoundRectCallout">
            <a:avLst>
              <a:gd name="adj1" fmla="val 58613"/>
              <a:gd name="adj2" fmla="val 766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Главной улицей города считается </a:t>
            </a:r>
            <a:r>
              <a:rPr lang="ru-RU" sz="2000" b="1" dirty="0">
                <a:solidFill>
                  <a:srgbClr val="C00000"/>
                </a:solidFill>
              </a:rPr>
              <a:t>улица Джорджа </a:t>
            </a:r>
            <a:r>
              <a:rPr lang="ru-RU" sz="2000" b="1" dirty="0"/>
              <a:t>(</a:t>
            </a:r>
            <a:r>
              <a:rPr lang="ru-RU" sz="2000" b="1" dirty="0" err="1"/>
              <a:t>Georgе</a:t>
            </a:r>
            <a:r>
              <a:rPr lang="ru-RU" sz="2000" b="1" dirty="0"/>
              <a:t> </a:t>
            </a:r>
            <a:r>
              <a:rPr lang="ru-RU" sz="2000" b="1" dirty="0" err="1"/>
              <a:t>Street</a:t>
            </a:r>
            <a:r>
              <a:rPr lang="ru-RU" sz="2000" b="1" dirty="0"/>
              <a:t>), протянувшаяся на 2 мили с севера на юг </a:t>
            </a:r>
            <a:r>
              <a:rPr lang="ru-RU" sz="2000" b="1" dirty="0" smtClean="0"/>
              <a:t>от центрального вокзала до сиднейского моста.</a:t>
            </a:r>
            <a:endParaRPr lang="ru-RU" sz="2000" b="1" dirty="0"/>
          </a:p>
        </p:txBody>
      </p:sp>
      <p:pic>
        <p:nvPicPr>
          <p:cNvPr id="7174" name="Picture 6" descr="http://www.australien-news.com/graphics/articles/George%20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00570"/>
            <a:ext cx="3541204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  <p:bldP spid="71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prirodadi.ru/wp-content/uploads/2012/04/harbor-bridzh-v-sidn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86058"/>
            <a:ext cx="6264563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2" descr="http://www.topsidesup.com/wp-content/uploads/2011/10/800px-Sydney_harbour_bridge_new_south_wa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14620"/>
            <a:ext cx="6929486" cy="39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File:SydneyHarbourBridge1 gobeirn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18665"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7144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 smtClean="0"/>
          </a:p>
          <a:p>
            <a:pPr algn="just">
              <a:defRPr/>
            </a:pPr>
            <a:r>
              <a:rPr lang="ru-RU" sz="2000" b="1" dirty="0" smtClean="0"/>
              <a:t>Важные </a:t>
            </a:r>
            <a:r>
              <a:rPr lang="ru-RU" sz="2000" b="1" dirty="0"/>
              <a:t>достопримечательности города сконцентрированы, главным образом, в одной из самых замечательных гаваней на австралийском побережье. Символом Сиднея является знаменитый </a:t>
            </a:r>
            <a:r>
              <a:rPr lang="ru-RU" sz="2000" b="1" dirty="0">
                <a:solidFill>
                  <a:srgbClr val="FFFF00"/>
                </a:solidFill>
              </a:rPr>
              <a:t>мост </a:t>
            </a:r>
            <a:r>
              <a:rPr lang="ru-RU" sz="2000" b="1" dirty="0" err="1">
                <a:solidFill>
                  <a:srgbClr val="FFFF00"/>
                </a:solidFill>
              </a:rPr>
              <a:t>Харбор</a:t>
            </a:r>
            <a:r>
              <a:rPr lang="ru-RU" sz="2000" b="1" dirty="0">
                <a:solidFill>
                  <a:srgbClr val="FFFF00"/>
                </a:solidFill>
              </a:rPr>
              <a:t>- Бридж, </a:t>
            </a:r>
            <a:r>
              <a:rPr lang="ru-RU" sz="2000" b="1" dirty="0"/>
              <a:t>с арки которого туристы могут рассматривать весь город и гавань.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2714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400" dirty="0" smtClean="0"/>
          </a:p>
          <a:p>
            <a:pPr algn="just">
              <a:defRPr/>
            </a:pPr>
            <a:endParaRPr lang="ru-RU" sz="1400" dirty="0" smtClean="0"/>
          </a:p>
          <a:p>
            <a:pPr algn="just">
              <a:defRPr/>
            </a:pPr>
            <a:endParaRPr lang="ru-RU" b="1" dirty="0" smtClean="0"/>
          </a:p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Мост 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Харбор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Бридж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гавани Сиднея (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Harbour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Bridge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) – красивейшая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постройка,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соединяющая северную часть города с центром. Это самый большой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мост Сиднея, один из самых больших стальных арочных мостов в мире. Арочный пролёт моста имеет длину 503 м. Общая длина всего моста — 1 149 м. Ширина моста 49 м (8 полос для движения машин, полоса для велосипедистов, полоса для пешеходов, и 2 рельсовые дороги для движения поездов). Полный вес моста — 52 800 тонн. Стальные элементы конструкции моста соединены заклёпками, общее количество которых превышает 6 млн.  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612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</a:t>
            </a:r>
            <a:r>
              <a:rPr lang="ru-RU" sz="1800" b="1" i="1" dirty="0" smtClean="0">
                <a:solidFill>
                  <a:schemeClr val="tx1"/>
                </a:solidFill>
              </a:rPr>
              <a:t>С моста открывается прекрасный вид на здание Оперного театра.</a:t>
            </a:r>
          </a:p>
          <a:p>
            <a:pPr algn="just" eaLnBrk="1" hangingPunct="1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Дом Оперы </a:t>
            </a:r>
            <a:r>
              <a:rPr lang="ru-RU" sz="1800" b="1" dirty="0" smtClean="0">
                <a:solidFill>
                  <a:schemeClr val="tx1"/>
                </a:solidFill>
              </a:rPr>
              <a:t>в Сиднее является одним из самых узнаваемых зданий в мире, а также одним из наиболее фотографируемых зданий.   Это сооружение похоже на корабль идущий под парусами, так как оно было построено на воде. Оперный театр был сконструирован знаменитым Датским архитектором </a:t>
            </a:r>
            <a:r>
              <a:rPr lang="ru-RU" sz="1800" b="1" dirty="0" err="1" smtClean="0">
                <a:solidFill>
                  <a:schemeClr val="tx1"/>
                </a:solidFill>
              </a:rPr>
              <a:t>Жоном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</a:rPr>
              <a:t>Утзом</a:t>
            </a:r>
            <a:r>
              <a:rPr lang="ru-RU" sz="1800" b="1" dirty="0" smtClean="0">
                <a:solidFill>
                  <a:schemeClr val="tx1"/>
                </a:solidFill>
              </a:rPr>
              <a:t>. Двери этого Дома Оперы были открыты Королевой Елизаветой II 20 октября 1973 г.  и с тех пор является визитной карточкой Австралии.  На постройку было затрачено 102 000 000 австралийских долларов. Каждый год здесь проходит около 3 000 разнообразных представлений. В длину театр составляет 185 м и в ширину 120 м. В помещении театра находится около 1 000 комна</a:t>
            </a:r>
            <a:r>
              <a:rPr lang="ru-RU" sz="1800" b="1" dirty="0" smtClean="0"/>
              <a:t>т.</a:t>
            </a:r>
          </a:p>
        </p:txBody>
      </p:sp>
      <p:pic>
        <p:nvPicPr>
          <p:cNvPr id="10243" name="Picture 2" descr="http://static.newsland.com/news_galleries/303/303016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492922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3" descr="E:\Мои документы 2012\Конкурс СИДНЕЙ 2013\Sydney_Opera_House_at_Night,_Austra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3429000"/>
            <a:ext cx="525783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2" descr="E:\Мои документы 2012\Конкурс СИДНЕЙ 2013\sydney_opera_house_harbor_skyline_australia_photo_robert_wall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0"/>
            <a:ext cx="3908079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92919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В центре Сиднея стоит подняться на </a:t>
            </a:r>
            <a:r>
              <a:rPr lang="ru-RU" sz="2400" b="1" dirty="0" smtClean="0">
                <a:solidFill>
                  <a:schemeClr val="tx1"/>
                </a:solidFill>
              </a:rPr>
              <a:t>Центральную Башню</a:t>
            </a:r>
            <a:r>
              <a:rPr lang="ru-RU" sz="2000" b="1" dirty="0" smtClean="0">
                <a:solidFill>
                  <a:schemeClr val="tx1"/>
                </a:solidFill>
              </a:rPr>
              <a:t>, где с многометровой высоты «Стола Обозрения» можно полюбоваться всем городом.                                                                         Сиднейская башня </a:t>
            </a:r>
            <a:r>
              <a:rPr lang="ru-RU" sz="2000" b="1" dirty="0" err="1" smtClean="0">
                <a:solidFill>
                  <a:schemeClr val="tx1"/>
                </a:solidFill>
              </a:rPr>
              <a:t>Centre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Point</a:t>
            </a:r>
            <a:r>
              <a:rPr lang="ru-RU" sz="2000" b="1" dirty="0" smtClean="0">
                <a:solidFill>
                  <a:schemeClr val="tx1"/>
                </a:solidFill>
              </a:rPr>
              <a:t> - самое высокое здание города     (309 м), где замечательно расположились большой торговый центр, интересные туристские аттракционы, множество кафе и ресторанов. Именно здесь, во вращающемся ресторане, вам представится уникальная возможность не только отведать блюда австралийской, европейской и азиатской кухни, в том числе мясо кенгуру, но и полюбоваться прекрасными видами огромного города с высоты птичьего полёта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1600" dirty="0" smtClean="0"/>
          </a:p>
        </p:txBody>
      </p:sp>
      <p:pic>
        <p:nvPicPr>
          <p:cNvPr id="11270" name="Picture 6" descr="http://www.sky-towers.ru/towers/3050/normal/Sydney_Tower_3050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357562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2" descr="File:Centre Point Tower In Sydney CB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3357586" cy="629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4" descr="http://images.v2.reserve123.com/product/10129-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93" y="142852"/>
            <a:ext cx="4198075" cy="636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358082" cy="9874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Настоящей гордостью города является Сиднейский аквариум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-142908" y="1000108"/>
            <a:ext cx="5214974" cy="4983162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1950" dirty="0" smtClean="0"/>
              <a:t>     </a:t>
            </a:r>
            <a:r>
              <a:rPr lang="ru-RU" sz="1950" b="1" dirty="0" smtClean="0"/>
              <a:t>В аквариуме содержатся разнообразные представители австралийской флоры и фауны, насчитывающие более 650 видов, более 6000 особей рыб и морских животных, для которых вода является основной средой обитания. Основными экспозициями аквариума являются серия подводных туннелей, где акулы плавают над посетителями и видны через акриловое стекло, и большой коралловый риф. Аквариум такой большой, что на его посещение без остановки у каждой экспозиции может уйти до 3,5 часов.  Аквариум разбит на тематические секции – Южные реки, Северные реки, Южные океаны и Большой Барьерный Ри</a:t>
            </a:r>
            <a:r>
              <a:rPr lang="ru-RU" sz="1900" b="1" dirty="0" smtClean="0"/>
              <a:t>ф.  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pic>
        <p:nvPicPr>
          <p:cNvPr id="12292" name="Picture 2" descr="File:Sydney Aquar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1000108"/>
            <a:ext cx="4071933" cy="3053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4" descr="http://upload.wikimedia.org/wikipedia/ru/b/b2/SydneyAquarium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42852"/>
            <a:ext cx="1857388" cy="81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s.spynet.ru/images/2008/12/16/akvarium/akvarium_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000108"/>
            <a:ext cx="40719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10" descr="http://touroid.ru/uploads/images/00/00/02/2011/08/05/cc77c88f4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197" y="4143380"/>
            <a:ext cx="4063803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12" descr="http://images.theage.com.au/2009/11/13/857938/Sydney-Aquarium-420x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2776" y="4143380"/>
            <a:ext cx="4101224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E:\Мои документы 2012\310867574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08244">
            <a:off x="5247648" y="4580550"/>
            <a:ext cx="668250" cy="3421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5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5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4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5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45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E:\Мои  документы\Мои рисунки 1\ПТИЦЫ\vola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61787">
            <a:off x="7449084" y="-33028"/>
            <a:ext cx="1381040" cy="111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-214338"/>
            <a:ext cx="6400816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Зоопарк </a:t>
            </a:r>
            <a:r>
              <a:rPr lang="ru-RU" dirty="0" err="1" smtClean="0">
                <a:solidFill>
                  <a:srgbClr val="FF0000"/>
                </a:solidFill>
              </a:rPr>
              <a:t>Таронга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-214346" y="571480"/>
            <a:ext cx="9358346" cy="4983162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1600" dirty="0" smtClean="0"/>
              <a:t>     </a:t>
            </a:r>
            <a:r>
              <a:rPr lang="ru-RU" sz="2000" b="1" dirty="0" smtClean="0"/>
              <a:t>Территория зоопарка разделена на 8 зоогеографических зон, в его коллекции представлены около 340 видов животных, общей численностью свыше 2600 особей. Очаровательные кенгуру и сонные коалы, милые малыши-пингвины, горделивые красавцы-казуары и толстые, неповоротливые вомбаты, неугомонное пёстрое птичье царство и прочие чудеса австралийской природы не оставят вас равнодушными, а уникальные фотографии, сделанные в парке, ещё долго будут напоминать об удивительной стране.</a:t>
            </a:r>
            <a:endParaRPr lang="ru-RU" sz="1600" b="1" dirty="0" smtClean="0"/>
          </a:p>
          <a:p>
            <a:pPr eaLnBrk="1" hangingPunct="1"/>
            <a:endParaRPr lang="ru-RU" sz="1600" dirty="0" smtClean="0"/>
          </a:p>
        </p:txBody>
      </p:sp>
      <p:pic>
        <p:nvPicPr>
          <p:cNvPr id="13316" name="Picture 2" descr="http://upload.wikimedia.org/wikipedia/commons/7/79/Taronga_Park_Zoo_-7Sept2008.jp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95"/>
            <a:ext cx="3643306" cy="364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4" descr="http://venividi.ru/files/img1/1113/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14687"/>
            <a:ext cx="5470102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8" descr="http://roundtheworldtrip.narod.ru/3-australia/sydney-zoo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1428"/>
          <a:stretch>
            <a:fillRect/>
          </a:stretch>
        </p:blipFill>
        <p:spPr bwMode="auto">
          <a:xfrm>
            <a:off x="0" y="3114566"/>
            <a:ext cx="4429157" cy="3743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12" descr="http://udaff.com/image/412/41262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5994" r="5628"/>
          <a:stretch>
            <a:fillRect/>
          </a:stretch>
        </p:blipFill>
        <p:spPr bwMode="auto">
          <a:xfrm>
            <a:off x="4214810" y="3143248"/>
            <a:ext cx="4929191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10" descr="http://geophoto.ru/mediumlib/grch200106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3429000"/>
            <a:ext cx="1929111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рай. пт.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1574" y="3571876"/>
            <a:ext cx="1802852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Keng0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5445742"/>
            <a:ext cx="785818" cy="12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6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6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65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6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6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572528" cy="987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Национальный парк </a:t>
            </a:r>
            <a:r>
              <a:rPr lang="ru-RU" dirty="0" err="1" smtClean="0">
                <a:solidFill>
                  <a:srgbClr val="FFFF00"/>
                </a:solidFill>
              </a:rPr>
              <a:t>Голубые</a:t>
            </a:r>
            <a:r>
              <a:rPr lang="ru-RU" dirty="0" smtClean="0">
                <a:solidFill>
                  <a:srgbClr val="FFFF00"/>
                </a:solidFill>
              </a:rPr>
              <a:t> горы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-214346" y="500042"/>
            <a:ext cx="9358346" cy="3429001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1900" b="1" dirty="0" smtClean="0"/>
              <a:t>     </a:t>
            </a:r>
            <a:r>
              <a:rPr lang="ru-RU" sz="1900" b="1" dirty="0" err="1" smtClean="0"/>
              <a:t>Голубые</a:t>
            </a:r>
            <a:r>
              <a:rPr lang="ru-RU" sz="1900" b="1" dirty="0" smtClean="0"/>
              <a:t> горы находятся всего в часе езды к западу от Сиднея.  Здесь вы полюбуетесь горными склонами и скалистыми обрывами, прогуляетесь по девственному эвкалиптовому лесу, прокатитесь по самой крутой в мире железной дороге. Со смотровой площадки открывается чудесный вид на знаменитые скалы Три Сестры и Долину </a:t>
            </a:r>
            <a:r>
              <a:rPr lang="ru-RU" sz="1900" b="1" dirty="0" err="1" smtClean="0"/>
              <a:t>Джемисон</a:t>
            </a:r>
            <a:r>
              <a:rPr lang="ru-RU" sz="1900" b="1" dirty="0" smtClean="0"/>
              <a:t>. </a:t>
            </a:r>
          </a:p>
          <a:p>
            <a:pPr algn="just" eaLnBrk="1" hangingPunct="1"/>
            <a:endParaRPr lang="ru-RU" sz="2000" dirty="0" smtClean="0"/>
          </a:p>
        </p:txBody>
      </p:sp>
      <p:pic>
        <p:nvPicPr>
          <p:cNvPr id="14340" name="Picture 2" descr="http://www.second-car.ru/_photos/letters/2011_01/mmpfz83pw2h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5345"/>
            <a:ext cx="4786314" cy="329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Парк «Голубые горы». Сидней"/>
          <p:cNvPicPr>
            <a:picLocks noChangeAspect="1" noChangeArrowheads="1"/>
          </p:cNvPicPr>
          <p:nvPr/>
        </p:nvPicPr>
        <p:blipFill>
          <a:blip r:embed="rId3"/>
          <a:srcRect r="2972"/>
          <a:stretch>
            <a:fillRect/>
          </a:stretch>
        </p:blipFill>
        <p:spPr bwMode="auto">
          <a:xfrm>
            <a:off x="4480889" y="3571876"/>
            <a:ext cx="466311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428596" y="1928802"/>
            <a:ext cx="8501122" cy="2143140"/>
          </a:xfrm>
          <a:prstGeom prst="cloudCallout">
            <a:avLst>
              <a:gd name="adj1" fmla="val 39028"/>
              <a:gd name="adj2" fmla="val 6942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Почему горы «</a:t>
            </a:r>
            <a:r>
              <a:rPr lang="ru-RU" b="1" dirty="0" err="1" smtClean="0">
                <a:solidFill>
                  <a:srgbClr val="FFFF00"/>
                </a:solidFill>
              </a:rPr>
              <a:t>голубые</a:t>
            </a:r>
            <a:r>
              <a:rPr lang="ru-RU" b="1" dirty="0" smtClean="0">
                <a:solidFill>
                  <a:srgbClr val="FFFF00"/>
                </a:solidFill>
              </a:rPr>
              <a:t>»? </a:t>
            </a:r>
            <a:r>
              <a:rPr lang="ru-RU" b="1" dirty="0" smtClean="0"/>
              <a:t>Необычное оптическое явление делает гряду похожей на фантастический мираж: из-за прохождения солнечных лучей сквозь испарения эвкалиптового масла возникает синеватая дымка.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  <p:bldP spid="7" grpId="0" animBg="1"/>
    </p:bldLst>
  </p:timing>
</p:sld>
</file>

<file path=ppt/theme/theme1.xml><?xml version="1.0" encoding="utf-8"?>
<a:theme xmlns:a="http://schemas.openxmlformats.org/drawingml/2006/main" name="Тема 'Универсальная'">
  <a:themeElements>
    <a:clrScheme name="Другая 12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FFFF"/>
      </a:hlink>
      <a:folHlink>
        <a:srgbClr val="FF000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'Универсальная'</Template>
  <TotalTime>2158</TotalTime>
  <Words>535</Words>
  <Application>Microsoft Office PowerPoint</Application>
  <PresentationFormat>Экран (4:3)</PresentationFormat>
  <Paragraphs>40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'Универсальная'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Настоящей гордостью города является Сиднейский аквариум </vt:lpstr>
      <vt:lpstr>Зоопарк Таронга</vt:lpstr>
      <vt:lpstr>Национальный парк Голубые горы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lastModifiedBy>Пользователь Windows</cp:lastModifiedBy>
  <cp:revision>217</cp:revision>
  <dcterms:created xsi:type="dcterms:W3CDTF">2009-07-24T16:16:56Z</dcterms:created>
  <dcterms:modified xsi:type="dcterms:W3CDTF">2024-02-05T18:22:10Z</dcterms:modified>
</cp:coreProperties>
</file>