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58" r:id="rId4"/>
    <p:sldId id="284" r:id="rId5"/>
    <p:sldId id="291" r:id="rId6"/>
    <p:sldId id="259" r:id="rId7"/>
    <p:sldId id="286" r:id="rId8"/>
    <p:sldId id="287" r:id="rId9"/>
    <p:sldId id="272" r:id="rId10"/>
    <p:sldId id="273" r:id="rId11"/>
    <p:sldId id="274" r:id="rId12"/>
    <p:sldId id="275" r:id="rId13"/>
    <p:sldId id="276" r:id="rId14"/>
    <p:sldId id="277" r:id="rId15"/>
    <p:sldId id="261" r:id="rId16"/>
    <p:sldId id="262" r:id="rId17"/>
    <p:sldId id="263" r:id="rId18"/>
    <p:sldId id="264" r:id="rId19"/>
    <p:sldId id="265" r:id="rId20"/>
    <p:sldId id="266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6" d="100"/>
          <a:sy n="10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360CE8A1-E299-48A5-B850-2FF10B5B6183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0177710-B132-45E5-8607-9CE1CA756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3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4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2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1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5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6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73354-EEA6-4B30-ADFC-1A10218D925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4E213-AAC2-47D5-BC60-D1FBE288B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6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B9367-A681-4AA1-A473-15BFBB4895A3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BECA9-F363-4890-B7E5-C0A611CB42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0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22C58-88ED-4472-8760-3D73A460583A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EC9BA-1E75-4D6F-8D62-3207AFD40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02813-57D9-4CD0-90B3-631781F1AAEF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8CF59-178C-489A-8518-75A2508563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44D94-0226-4B79-99D7-670F07E87C9A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64DE7-56EB-4C55-96FB-F2526A827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2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D36D4-57E9-4B41-9614-62E48A1A93B2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1F63D-7630-44B7-A2A7-BC3F1540E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0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AF871-122E-465A-8AC2-2D65570C94A5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93C6B-77A6-4D10-BAFA-71C17FC00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9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C4016-E91E-4299-BF41-638157D198D4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D668C-2B92-4638-A126-215AFD416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7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8B312-73A4-4C33-BBBC-18B1109110E7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A1EE-630F-496B-B07E-02FEA4EE5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7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3DAB1-38AA-490A-81A4-D66491D62461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B8441-C22E-46A7-9E60-41DA888F6F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2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04AD229-5581-4ECA-B497-D8AD441B966B}" type="datetimeFigureOut">
              <a:rPr lang="ru-RU" smtClean="0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AE6AD9B-8895-411D-A8AA-A23371EA0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085584" cy="5184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FF0000"/>
                </a:solidFill>
              </a:rPr>
              <a:t>«</a:t>
            </a:r>
            <a:r>
              <a:rPr lang="ru-RU" sz="4800" b="1" i="1" dirty="0" smtClean="0">
                <a:solidFill>
                  <a:srgbClr val="FF0000"/>
                </a:solidFill>
              </a:rPr>
              <a:t>Использование современных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педагогических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технологий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 smtClean="0">
                <a:solidFill>
                  <a:srgbClr val="FF0000"/>
                </a:solidFill>
              </a:rPr>
              <a:t>процессе обучения</a:t>
            </a:r>
            <a:r>
              <a:rPr lang="ru-RU" sz="4800" b="1" i="1" dirty="0" smtClean="0">
                <a:solidFill>
                  <a:srgbClr val="FF0000"/>
                </a:solidFill>
              </a:rPr>
              <a:t>»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Выступают: Крюкова Н.И.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7776864" cy="156247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уровню усвоения учебного материала выделяют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636912"/>
            <a:ext cx="792088" cy="10909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16216" y="2636912"/>
            <a:ext cx="720080" cy="106358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861048"/>
            <a:ext cx="3024336" cy="24482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4"/>
                </a:solidFill>
              </a:rPr>
              <a:t>текущие</a:t>
            </a:r>
            <a:r>
              <a:rPr lang="ru-RU" sz="1600" b="1" dirty="0">
                <a:solidFill>
                  <a:schemeClr val="accent4"/>
                </a:solidFill>
              </a:rPr>
              <a:t> </a:t>
            </a:r>
            <a:r>
              <a:rPr lang="ru-RU" sz="1600" b="1" i="1" dirty="0">
                <a:solidFill>
                  <a:schemeClr val="accent4"/>
                </a:solidFill>
              </a:rPr>
              <a:t>–</a:t>
            </a:r>
            <a:r>
              <a:rPr lang="ru-RU" sz="1600" b="1" i="1" dirty="0"/>
              <a:t> в процессе работы над проектом происходит уточнение, расширение, приобретение новых знаний, необходимых для решения поставленной проблемы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3861048"/>
            <a:ext cx="3024336" cy="2376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4"/>
                </a:solidFill>
              </a:rPr>
              <a:t>итоговые</a:t>
            </a:r>
            <a:r>
              <a:rPr lang="ru-RU" b="1" u="sng" dirty="0">
                <a:solidFill>
                  <a:schemeClr val="accent4"/>
                </a:solidFill>
              </a:rPr>
              <a:t> проекты </a:t>
            </a:r>
            <a:r>
              <a:rPr lang="ru-RU" b="1" dirty="0"/>
              <a:t>– </a:t>
            </a:r>
            <a:r>
              <a:rPr lang="ru-RU" b="1" i="1" dirty="0"/>
              <a:t>по результатам оценивается уровень освоения учащимися определенного учебного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620688"/>
            <a:ext cx="7632848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По формам организации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420888"/>
            <a:ext cx="720080" cy="100811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44208" y="2348880"/>
            <a:ext cx="720080" cy="100811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573016"/>
            <a:ext cx="2664296" cy="28083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индивидуальные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выполняются одним учащимся (целесообразно использовать при организации работы с одаренными детьми)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3573016"/>
            <a:ext cx="259228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групповые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выполняются скоординированной группой учащихся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908720"/>
            <a:ext cx="7920880" cy="855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3600" b="1" i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По срокам выполнения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331640" y="2060848"/>
            <a:ext cx="504056" cy="72008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77934" y="1941575"/>
            <a:ext cx="432048" cy="83935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24944"/>
            <a:ext cx="2448272" cy="27723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краткосрочные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r>
              <a:rPr lang="ru-RU" sz="1600" b="1" i="1" dirty="0">
                <a:solidFill>
                  <a:schemeClr val="tx1"/>
                </a:solidFill>
              </a:rPr>
              <a:t>обычно выполняются в рамках одного предмета или нескольких уроков по определенной теме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69822" y="2912368"/>
            <a:ext cx="244827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среднесрочные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– носят интегрированный характер, могут объединять несколько учебных тем по различным предметам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588224" y="1988840"/>
            <a:ext cx="504056" cy="72008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6116" y="2898533"/>
            <a:ext cx="259228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долгосрочные</a:t>
            </a:r>
            <a:r>
              <a:rPr lang="ru-RU" sz="1600" b="1" dirty="0">
                <a:solidFill>
                  <a:schemeClr val="tx1"/>
                </a:solidFill>
              </a:rPr>
              <a:t> – требующие значительного времени для поиска материала и его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По результату выполнения проекта выделяется два аспекта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764704"/>
            <a:ext cx="8208912" cy="14904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результату выполнения проекта выделяется два аспекта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195736" y="2420888"/>
            <a:ext cx="432048" cy="36004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72200" y="2420888"/>
            <a:ext cx="360040" cy="36004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1851" y="2949580"/>
            <a:ext cx="2736304" cy="34563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представляет реальную, практическую часть проекта, которая представлена конкретным продуктом деятельности (поделкой, плакатом,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спектаклем и т. д.)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482" y="3093596"/>
            <a:ext cx="2808312" cy="33123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364163" y="3171825"/>
            <a:ext cx="252095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42875" algn="ctr"/>
            <a:r>
              <a:rPr lang="ru-RU" sz="1600" b="1" i="1" u="sng" dirty="0">
                <a:solidFill>
                  <a:srgbClr val="002060"/>
                </a:solidFill>
                <a:cs typeface="Times New Roman" pitchFamily="18" charset="0"/>
              </a:rPr>
              <a:t>педагогический</a:t>
            </a:r>
            <a:r>
              <a:rPr lang="ru-RU" sz="14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000A"/>
                </a:solidFill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083763"/>
                </a:solidFill>
                <a:cs typeface="Times New Roman" pitchFamily="18" charset="0"/>
              </a:rPr>
              <a:t>приобретение коммуникативных, исследовательских умений, развитие положительной мотивации к учебной деятельности, развитие личностных качеств, усвоение базовых и дополнительных знаний.</a:t>
            </a:r>
            <a:endParaRPr lang="ru-RU" sz="1600" i="1" dirty="0">
              <a:solidFill>
                <a:srgbClr val="08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Этапы работы над проектом</a:t>
            </a:r>
            <a:endParaRPr lang="ru-RU" b="1" i="1" cap="all" dirty="0">
              <a:ln w="0"/>
              <a:solidFill>
                <a:schemeClr val="accent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81642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Подготовка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2564904"/>
            <a:ext cx="39604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Планирование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84984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Принятие решения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3056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Выполнение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4653136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Презентация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5373216"/>
            <a:ext cx="396044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Рефлекция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оценка результатов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20484"/>
            <a:ext cx="7776865" cy="1523530"/>
          </a:xfr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Сочетание элементов современных образовательных технологий</a:t>
            </a:r>
            <a:b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структуре урока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846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46020"/>
              </p:ext>
            </p:extLst>
          </p:nvPr>
        </p:nvGraphicFramePr>
        <p:xfrm>
          <a:off x="683568" y="2072209"/>
          <a:ext cx="7705725" cy="4237039"/>
        </p:xfrm>
        <a:graphic>
          <a:graphicData uri="http://schemas.openxmlformats.org/drawingml/2006/table">
            <a:tbl>
              <a:tblPr/>
              <a:tblGrid>
                <a:gridCol w="648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использования образовательных технологий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приёмы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163">
                <a:tc rowSpan="3"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технологии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игровой ситуации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 сотрудничества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38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-Совместная деятельность- беседа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Здоровьесберегающий подход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-Психофизическая тренировка (элементы аутотренинга, настрой на урок)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-Алгоритмическая разминка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98821"/>
              </p:ext>
            </p:extLst>
          </p:nvPr>
        </p:nvGraphicFramePr>
        <p:xfrm>
          <a:off x="611560" y="692696"/>
          <a:ext cx="7992887" cy="5400599"/>
        </p:xfrm>
        <a:graphic>
          <a:graphicData uri="http://schemas.openxmlformats.org/drawingml/2006/table">
            <a:tbl>
              <a:tblPr/>
              <a:tblGrid>
                <a:gridCol w="639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7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41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75541">
                <a:tc rowSpan="3"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темы и целей урока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Проблемное  обучение 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Создание проблемной ситуации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 сотрудничества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Работа в группах, парах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Эвристическая беседа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Информационно-коммуникативные технологии 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Представление наглядного материала (презентация, работа с интерактивной доской)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69077"/>
              </p:ext>
            </p:extLst>
          </p:nvPr>
        </p:nvGraphicFramePr>
        <p:xfrm>
          <a:off x="683569" y="692695"/>
          <a:ext cx="7776863" cy="5696153"/>
        </p:xfrm>
        <a:graphic>
          <a:graphicData uri="http://schemas.openxmlformats.org/drawingml/2006/table">
            <a:tbl>
              <a:tblPr/>
              <a:tblGrid>
                <a:gridCol w="694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74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9792">
                <a:tc rowSpan="7"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Работа по теме урока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и дифференцированный подход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Индивидуальная, групповая работа. Работа в парах (тройках. четвёрках)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Гуманно-личностная   технология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создание ситуации успеха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Компетентностно- ориентированное обучение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Исследовательская работа в группах. парах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6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Информационно-коммуникативные технологии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знакомство с новым материалом на ПК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разноуровневые задания на ПК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9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Развивающее обучение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Задания на развитие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общеинтеллектуальные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умений – сравнения, мышления, конкретизации, обобщения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технологии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Игровая ситуация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Проблемное  обучение</a:t>
                      </a: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Создание проблемной ситуации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003" marR="45697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14119"/>
              </p:ext>
            </p:extLst>
          </p:nvPr>
        </p:nvGraphicFramePr>
        <p:xfrm>
          <a:off x="611560" y="764702"/>
          <a:ext cx="7921625" cy="496855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4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3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1973">
                <a:tc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Физкультминутка 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53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Здоровьесберегающий подход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Гимнастика для тела,  слуха, глаз; танцевально-ритмические  паузы  (под музыку); точечный массаж, дыхательная гимнастика; упражнения на релаксацию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8312">
                <a:tc rowSpan="2"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Индивидуальная (самостоятельная работа)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и дифференцированный подход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-разноуровневые задания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Информационно-коммуникативные технологии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-Тестирование -разноуровневые задания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14470"/>
              </p:ext>
            </p:extLst>
          </p:nvPr>
        </p:nvGraphicFramePr>
        <p:xfrm>
          <a:off x="611561" y="692697"/>
          <a:ext cx="7992887" cy="5446570"/>
        </p:xfrm>
        <a:graphic>
          <a:graphicData uri="http://schemas.openxmlformats.org/drawingml/2006/table">
            <a:tbl>
              <a:tblPr/>
              <a:tblGrid>
                <a:gridCol w="72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1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3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63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55119">
                <a:tc rowSpan="2"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урока.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 сотрудничества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- коллективный вывод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- подведение итогов в паре (сравнение)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3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Гуманно-личностная   технология</a:t>
                      </a:r>
                    </a:p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ситуации успеха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9917">
                <a:tc rowSpan="2">
                  <a:txBody>
                    <a:bodyPr/>
                    <a:lstStyle/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39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Гуманно-личностная   технология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ситуации успеха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9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Здоровьесберегающий подход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 «Я смог…что не получилось?»</a:t>
                      </a:r>
                    </a:p>
                  </a:txBody>
                  <a:tcPr marL="47511" marR="65784" marT="0" marB="0" horzOverflow="overflow">
                    <a:lnL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Цель современного образования – воспитание и обучение всесторонне развитой личности, способной к творчеству.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odgotovka-k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892" y="2852936"/>
            <a:ext cx="5544616" cy="3006117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08" y="764704"/>
            <a:ext cx="8305800" cy="107378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 smtClean="0">
                <a:ln>
                  <a:solidFill>
                    <a:schemeClr val="accent1"/>
                  </a:solidFill>
                </a:ln>
                <a:gradFill>
                  <a:gsLst>
                    <a:gs pos="25000">
                      <a:schemeClr val="bg2">
                        <a:lumMod val="25000"/>
                        <a:alpha val="59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Критическое мышление </a:t>
            </a:r>
            <a:endParaRPr lang="ru-RU" sz="6000" b="1" i="1" dirty="0">
              <a:ln>
                <a:solidFill>
                  <a:schemeClr val="accent1"/>
                </a:solidFill>
              </a:ln>
              <a:gradFill>
                <a:gsLst>
                  <a:gs pos="25000">
                    <a:schemeClr val="bg2">
                      <a:lumMod val="25000"/>
                      <a:alpha val="59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808" y="2564904"/>
            <a:ext cx="8238057" cy="32316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Урок, построенный в соответствии с технологией критического мышления, состоит из трёх фаз: </a:t>
            </a:r>
            <a:endParaRPr lang="ru-RU" sz="3200" b="1" i="1" dirty="0">
              <a:solidFill>
                <a:schemeClr val="tx2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вызов; </a:t>
            </a:r>
            <a:endParaRPr lang="ru-RU" sz="32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осмысление или фаза реализации смысла; </a:t>
            </a:r>
            <a:endParaRPr lang="ru-RU" sz="32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рефлексия. </a:t>
            </a:r>
            <a:endParaRPr lang="ru-RU" sz="32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360381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6000" b="1" i="1" dirty="0" smtClean="0">
                <a:latin typeface="+mj-lt"/>
              </a:rPr>
              <a:t>Спасибо </a:t>
            </a:r>
            <a:r>
              <a:rPr lang="ru-RU" sz="6000" b="1" i="1" dirty="0">
                <a:latin typeface="+mj-lt"/>
              </a:rPr>
              <a:t>за внимание!</a:t>
            </a:r>
            <a:endParaRPr lang="ru-RU" sz="6000" i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96" y="514075"/>
            <a:ext cx="7859216" cy="192785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u="sng" dirty="0" smtClean="0">
                <a:solidFill>
                  <a:srgbClr val="FF0000"/>
                </a:solidFill>
              </a:rPr>
              <a:t>основные причины возникновения и практического использования педагогических технологий: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3567" y="2403058"/>
            <a:ext cx="8341245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i="1" dirty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психолого-педагогическая направленность современных образовательных технологий, позволяющая учитывать психофизические особенности обучаемых</a:t>
            </a:r>
            <a:r>
              <a:rPr lang="ru-RU" sz="23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i="1" dirty="0">
                <a:latin typeface="+mn-lt"/>
                <a:cs typeface="+mn-cs"/>
              </a:rPr>
              <a:t> изменение объектной позиции ребенка в образовательном процессе посредством педагогического проектирования самостоятельной учебной деятельности учащегося;</a:t>
            </a:r>
            <a:endParaRPr lang="ru-RU" sz="2300" i="1" dirty="0"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i="1" dirty="0">
                <a:latin typeface="+mn-lt"/>
                <a:cs typeface="+mn-cs"/>
              </a:rPr>
              <a:t> обеспечение гарантированных результатов обучения и </a:t>
            </a:r>
            <a:r>
              <a:rPr lang="ru-RU" sz="2300" b="1" i="1" dirty="0" err="1">
                <a:latin typeface="+mn-lt"/>
                <a:cs typeface="+mn-cs"/>
              </a:rPr>
              <a:t>диагностичность</a:t>
            </a:r>
            <a:r>
              <a:rPr lang="ru-RU" sz="2300" b="1" i="1" dirty="0">
                <a:latin typeface="+mn-lt"/>
                <a:cs typeface="+mn-cs"/>
              </a:rPr>
              <a:t> полученных результатов как конечных, так и промежуточных с последующей их коррекцией;</a:t>
            </a:r>
            <a:endParaRPr lang="ru-RU" sz="2300" i="1" dirty="0"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i="1" dirty="0">
                <a:latin typeface="+mn-lt"/>
                <a:cs typeface="+mn-cs"/>
              </a:rPr>
              <a:t>возможность применения технологии </a:t>
            </a:r>
            <a:r>
              <a:rPr lang="ru-RU" sz="2300" b="1" i="1" dirty="0" smtClean="0">
                <a:latin typeface="+mn-lt"/>
                <a:cs typeface="+mn-cs"/>
              </a:rPr>
              <a:t>каждым учителем </a:t>
            </a:r>
            <a:endParaRPr lang="ru-RU" sz="23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94792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Признаки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Главная </a:t>
            </a:r>
            <a:r>
              <a:rPr lang="ru-RU" u="sng" dirty="0"/>
              <a:t>цель </a:t>
            </a:r>
            <a:r>
              <a:rPr lang="ru-RU" u="sng" dirty="0" smtClean="0"/>
              <a:t>урока -</a:t>
            </a:r>
            <a:r>
              <a:rPr lang="ru-RU" dirty="0" smtClean="0"/>
              <a:t> </a:t>
            </a:r>
            <a:r>
              <a:rPr lang="ru-RU" dirty="0"/>
              <a:t>развитие личности ученика в процессе обучения и воспитания</a:t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dirty="0"/>
              <a:t>Личностно-ориентированный подход.</a:t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Компетентностный подход</a:t>
            </a:r>
            <a:br>
              <a:rPr lang="ru-RU" dirty="0"/>
            </a:br>
            <a:r>
              <a:rPr lang="ru-RU" dirty="0" smtClean="0"/>
              <a:t>3.Организация </a:t>
            </a:r>
            <a:r>
              <a:rPr lang="ru-RU" dirty="0"/>
              <a:t>урока динамична и вариативна</a:t>
            </a:r>
            <a:br>
              <a:rPr lang="ru-RU" dirty="0"/>
            </a:br>
            <a:r>
              <a:rPr lang="ru-RU" dirty="0" smtClean="0"/>
              <a:t>4. </a:t>
            </a:r>
            <a:r>
              <a:rPr lang="ru-RU" b="1" dirty="0"/>
              <a:t>Использование современных педагогических технологий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1196"/>
            <a:ext cx="6798734" cy="1303867"/>
          </a:xfrm>
        </p:spPr>
        <p:txBody>
          <a:bodyPr/>
          <a:lstStyle/>
          <a:p>
            <a:r>
              <a:rPr lang="ru-RU" sz="30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профессиональных стандартов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65268"/>
            <a:ext cx="7590327" cy="4644053"/>
          </a:xfrm>
        </p:spPr>
        <p:txBody>
          <a:bodyPr>
            <a:normAutofit/>
          </a:bodyPr>
          <a:lstStyle/>
          <a:p>
            <a:pPr indent="423358" algn="just">
              <a:lnSpc>
                <a:spcPct val="115000"/>
              </a:lnSpc>
              <a:spcAft>
                <a:spcPts val="0"/>
              </a:spcAft>
              <a:tabLst>
                <a:tab pos="4909531" algn="l"/>
              </a:tabLst>
            </a:pPr>
            <a:r>
              <a:rPr lang="ru-RU" sz="188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обладать знаниями о современных образовательных технологиях профессионального обучения, видах и приемах современных педагогических технологий;</a:t>
            </a:r>
          </a:p>
          <a:p>
            <a:pPr indent="423358" algn="just">
              <a:lnSpc>
                <a:spcPct val="115000"/>
              </a:lnSpc>
              <a:spcAft>
                <a:spcPts val="0"/>
              </a:spcAft>
              <a:tabLst>
                <a:tab pos="4909531" algn="l"/>
              </a:tabLst>
            </a:pPr>
            <a:r>
              <a:rPr lang="ru-RU" sz="188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уметь «использовать педагогически обоснованные формы, методы и приемы организации деятельности обучающихся, применять современные технические средства обучения и образовательные технологии»;</a:t>
            </a:r>
          </a:p>
          <a:p>
            <a:pPr indent="423358" algn="just">
              <a:lnSpc>
                <a:spcPct val="115000"/>
              </a:lnSpc>
              <a:spcAft>
                <a:spcPts val="0"/>
              </a:spcAft>
              <a:tabLst>
                <a:tab pos="4909531" algn="l"/>
              </a:tabLst>
            </a:pPr>
            <a:r>
              <a:rPr lang="ru-RU" sz="188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владеть формами и методами обучения, в том числе выходящими за рамки учебных занятий: проектная деятельность, лабораторные эксперименты, полевая практика и т.п.».</a:t>
            </a:r>
          </a:p>
          <a:p>
            <a:endParaRPr lang="ru-RU" sz="169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5" y="1665268"/>
            <a:ext cx="423985" cy="4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5" y="2969135"/>
            <a:ext cx="424052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2" y="4653691"/>
            <a:ext cx="424052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616530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u="sng" dirty="0" smtClean="0">
                <a:solidFill>
                  <a:srgbClr val="FF0000"/>
                </a:solidFill>
              </a:rPr>
              <a:t>педагогическая технология </a:t>
            </a:r>
            <a:r>
              <a:rPr lang="ru-RU" sz="3100" b="1" i="1" dirty="0" smtClean="0">
                <a:solidFill>
                  <a:schemeClr val="tx1"/>
                </a:solidFill>
              </a:rPr>
              <a:t>– совокупность психолого-педагогических установок, приемов, методов обучения, воспитательных средств; она есть организационно-методический инструментарий педагогического процесса .</a:t>
            </a:r>
            <a:br>
              <a:rPr lang="ru-RU" sz="3100" b="1" i="1" dirty="0" smtClean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/>
            </a:r>
            <a:br>
              <a:rPr lang="ru-RU" sz="3100" b="1" i="1" dirty="0" smtClean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под </a:t>
            </a:r>
            <a:r>
              <a:rPr lang="ru-RU" sz="3100" b="1" i="1" u="sng" dirty="0" smtClean="0">
                <a:solidFill>
                  <a:srgbClr val="FF0000"/>
                </a:solidFill>
              </a:rPr>
              <a:t>педагогической технологией </a:t>
            </a:r>
            <a:r>
              <a:rPr lang="ru-RU" sz="3100" b="1" i="1" dirty="0" smtClean="0">
                <a:solidFill>
                  <a:schemeClr val="tx1"/>
                </a:solidFill>
              </a:rPr>
              <a:t>следует понимать такое построение деятельности педагога, в котором все входящие в него действия представлены в определенной целостности и последовательности, а выполнение предполагает достижение необходимого результата и имеет вероятностный прогнозируемый характер.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613" y="548680"/>
            <a:ext cx="6798734" cy="13038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Основные характеристики традиционной и современной педагогических технологий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68697"/>
              </p:ext>
            </p:extLst>
          </p:nvPr>
        </p:nvGraphicFramePr>
        <p:xfrm>
          <a:off x="539552" y="1852547"/>
          <a:ext cx="8064896" cy="460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483">
                  <a:extLst>
                    <a:ext uri="{9D8B030D-6E8A-4147-A177-3AD203B41FA5}">
                      <a16:colId xmlns="" xmlns:a16="http://schemas.microsoft.com/office/drawing/2014/main" val="982570718"/>
                    </a:ext>
                  </a:extLst>
                </a:gridCol>
                <a:gridCol w="4291413">
                  <a:extLst>
                    <a:ext uri="{9D8B030D-6E8A-4147-A177-3AD203B41FA5}">
                      <a16:colId xmlns="" xmlns:a16="http://schemas.microsoft.com/office/drawing/2014/main" val="1121407183"/>
                    </a:ext>
                  </a:extLst>
                </a:gridCol>
              </a:tblGrid>
              <a:tr h="7427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Традиционная педагогическая 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Современная</a:t>
                      </a:r>
                      <a:r>
                        <a:rPr lang="ru-RU" baseline="0" dirty="0" smtClean="0"/>
                        <a:t> педагогическая технология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633132"/>
                  </a:ext>
                </a:extLst>
              </a:tr>
              <a:tr h="1060998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Определяет способ </a:t>
                      </a:r>
                      <a:r>
                        <a:rPr lang="ru-RU" u="sng" dirty="0" smtClean="0"/>
                        <a:t>передачи знаний, умений и навыков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Определяет </a:t>
                      </a:r>
                      <a:r>
                        <a:rPr lang="ru-RU" u="sng" dirty="0" smtClean="0"/>
                        <a:t>способ формирования и развития личности </a:t>
                      </a:r>
                      <a:r>
                        <a:rPr lang="ru-RU" dirty="0" smtClean="0"/>
                        <a:t>через свободную творческую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2524176"/>
                  </a:ext>
                </a:extLst>
              </a:tr>
              <a:tr h="690835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Обучающая</a:t>
                      </a:r>
                      <a:r>
                        <a:rPr lang="ru-RU" baseline="0" dirty="0" smtClean="0"/>
                        <a:t> 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Организующая</a:t>
                      </a:r>
                      <a:r>
                        <a:rPr lang="ru-RU" dirty="0" smtClean="0"/>
                        <a:t> деятельность учителя и познавательная деятельность учащегося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4206330"/>
                  </a:ext>
                </a:extLst>
              </a:tr>
              <a:tr h="682717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использует </a:t>
                      </a:r>
                      <a:r>
                        <a:rPr lang="ru-RU" u="sng" dirty="0" smtClean="0"/>
                        <a:t>рекомендованные</a:t>
                      </a:r>
                      <a:r>
                        <a:rPr lang="ru-RU" dirty="0" smtClean="0"/>
                        <a:t> методики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</a:t>
                      </a:r>
                      <a:r>
                        <a:rPr lang="ru-RU" u="sng" dirty="0" smtClean="0"/>
                        <a:t>формирует</a:t>
                      </a:r>
                      <a:r>
                        <a:rPr lang="ru-RU" u="sng" baseline="0" dirty="0" smtClean="0"/>
                        <a:t> </a:t>
                      </a:r>
                      <a:r>
                        <a:rPr lang="ru-RU" baseline="0" dirty="0" smtClean="0"/>
                        <a:t>индивидуальную методическую систему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883142"/>
                  </a:ext>
                </a:extLst>
              </a:tr>
              <a:tr h="680839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Фронтальные, индивидуальные </a:t>
                      </a:r>
                      <a:r>
                        <a:rPr lang="ru-RU" dirty="0" smtClean="0"/>
                        <a:t>формы организации уч.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Групповые, коллективные </a:t>
                      </a:r>
                      <a:r>
                        <a:rPr lang="ru-RU" dirty="0" smtClean="0"/>
                        <a:t>формы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605421"/>
                  </a:ext>
                </a:extLst>
              </a:tr>
              <a:tr h="742700">
                <a:tc>
                  <a:txBody>
                    <a:bodyPr/>
                    <a:lstStyle/>
                    <a:p>
                      <a:r>
                        <a:rPr lang="ru-RU" dirty="0" smtClean="0"/>
                        <a:t>Иллюстративно-пояснительные методы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Проблемные, поисково-исследовательские методы</a:t>
                      </a:r>
                      <a:r>
                        <a:rPr lang="ru-RU" baseline="0" dirty="0" smtClean="0"/>
                        <a:t> обучения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812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300707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Современные педагогические технологии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dttargun.dod95.ru/images/content/64001f250e60ac2f18cb760b763665c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-1754"/>
          <a:stretch/>
        </p:blipFill>
        <p:spPr bwMode="auto">
          <a:xfrm>
            <a:off x="399768" y="1340768"/>
            <a:ext cx="8492711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70" y="404364"/>
            <a:ext cx="8305800" cy="10804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ln/>
                <a:solidFill>
                  <a:schemeClr val="accent4"/>
                </a:solidFill>
              </a:rPr>
              <a:t>Проектно-исследовательская технология </a:t>
            </a:r>
            <a:endParaRPr lang="ru-RU" sz="44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844824"/>
            <a:ext cx="7632848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Проекты могут быть различными по содержанию: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475656" y="2924944"/>
            <a:ext cx="360040" cy="86409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2924944"/>
            <a:ext cx="432048" cy="72008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08304" y="2924944"/>
            <a:ext cx="432048" cy="72008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392" y="3787049"/>
            <a:ext cx="2736304" cy="25922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монопредметные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2"/>
                </a:solidFill>
              </a:rPr>
              <a:t>выполняются в рамках учебного материала по одному предмету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01223" y="3789040"/>
            <a:ext cx="2590192" cy="25975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межпредметные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интегрируют содержание нескольких учебных предметов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58722" y="3827782"/>
            <a:ext cx="2592288" cy="25535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надпредметные</a:t>
            </a:r>
            <a:r>
              <a:rPr lang="ru-RU" b="1" dirty="0"/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выполняются в рамках определенного факультатива или спецкурса.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1219</TotalTime>
  <Words>684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Garamond</vt:lpstr>
      <vt:lpstr>Times New Roman</vt:lpstr>
      <vt:lpstr>Verdana</vt:lpstr>
      <vt:lpstr>Wingdings</vt:lpstr>
      <vt:lpstr>Натуральные материалы</vt:lpstr>
      <vt:lpstr>«Использование современных педагогических  технологий в процессе обучения» Выступают: Крюкова Н.И. </vt:lpstr>
      <vt:lpstr>Цель современного образования – воспитание и обучение всесторонне развитой личности, способной к творчеству. </vt:lpstr>
      <vt:lpstr>основные причины возникновения и практического использования педагогических технологий: </vt:lpstr>
      <vt:lpstr>Признаки современного урока</vt:lpstr>
      <vt:lpstr>Требования профессиональных стандартов</vt:lpstr>
      <vt:lpstr>педагогическая технология – совокупность психолого-педагогических установок, приемов, методов обучения, воспитательных средств; она есть организационно-методический инструментарий педагогического процесса .  под педагогической технологией следует понимать такое построение деятельности педагога, в котором все входящие в него действия представлены в определенной целостности и последовательности, а выполнение предполагает достижение необходимого результата и имеет вероятностный прогнозируемый характер.  </vt:lpstr>
      <vt:lpstr>Основные характеристики традиционной и современной педагогических технологий</vt:lpstr>
      <vt:lpstr>Современные педагогические технологии</vt:lpstr>
      <vt:lpstr>Проектно-исследовательская технология </vt:lpstr>
      <vt:lpstr>Презентация PowerPoint</vt:lpstr>
      <vt:lpstr>Презентация PowerPoint</vt:lpstr>
      <vt:lpstr>Презентация PowerPoint</vt:lpstr>
      <vt:lpstr>По результату выполнения проекта выделяется два аспекта</vt:lpstr>
      <vt:lpstr>Этапы работы над проектом</vt:lpstr>
      <vt:lpstr>Сочетание элементов современных образовательных технологий в структуре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Критическое мышление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современных образовательных  технологий в начальной школе»</dc:title>
  <dc:creator>Elena</dc:creator>
  <cp:lastModifiedBy>Крюкова Нина Ивановна</cp:lastModifiedBy>
  <cp:revision>123</cp:revision>
  <dcterms:created xsi:type="dcterms:W3CDTF">2015-12-23T17:32:27Z</dcterms:created>
  <dcterms:modified xsi:type="dcterms:W3CDTF">2024-01-30T00:47:55Z</dcterms:modified>
</cp:coreProperties>
</file>