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D1999-7F06-4416-AA27-94FAF61C1D57}" type="datetimeFigureOut">
              <a:rPr lang="ru-RU" smtClean="0"/>
              <a:pPr/>
              <a:t>20.05.2017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B86E131-3E32-4B63-8FF4-681CAC0375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D1999-7F06-4416-AA27-94FAF61C1D57}" type="datetimeFigureOut">
              <a:rPr lang="ru-RU" smtClean="0"/>
              <a:pPr/>
              <a:t>20.05.2017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6E131-3E32-4B63-8FF4-681CAC0375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D1999-7F06-4416-AA27-94FAF61C1D57}" type="datetimeFigureOut">
              <a:rPr lang="ru-RU" smtClean="0"/>
              <a:pPr/>
              <a:t>20.05.2017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6E131-3E32-4B63-8FF4-681CAC0375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D1999-7F06-4416-AA27-94FAF61C1D57}" type="datetimeFigureOut">
              <a:rPr lang="ru-RU" smtClean="0"/>
              <a:pPr/>
              <a:t>20.05.2017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B86E131-3E32-4B63-8FF4-681CAC0375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D1999-7F06-4416-AA27-94FAF61C1D57}" type="datetimeFigureOut">
              <a:rPr lang="ru-RU" smtClean="0"/>
              <a:pPr/>
              <a:t>20.05.2017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6E131-3E32-4B63-8FF4-681CAC0375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D1999-7F06-4416-AA27-94FAF61C1D57}" type="datetimeFigureOut">
              <a:rPr lang="ru-RU" smtClean="0"/>
              <a:pPr/>
              <a:t>20.05.2017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6E131-3E32-4B63-8FF4-681CAC0375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D1999-7F06-4416-AA27-94FAF61C1D57}" type="datetimeFigureOut">
              <a:rPr lang="ru-RU" smtClean="0"/>
              <a:pPr/>
              <a:t>20.05.2017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B86E131-3E32-4B63-8FF4-681CAC0375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D1999-7F06-4416-AA27-94FAF61C1D57}" type="datetimeFigureOut">
              <a:rPr lang="ru-RU" smtClean="0"/>
              <a:pPr/>
              <a:t>20.05.2017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6E131-3E32-4B63-8FF4-681CAC0375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D1999-7F06-4416-AA27-94FAF61C1D57}" type="datetimeFigureOut">
              <a:rPr lang="ru-RU" smtClean="0"/>
              <a:pPr/>
              <a:t>20.05.2017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6E131-3E32-4B63-8FF4-681CAC0375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D1999-7F06-4416-AA27-94FAF61C1D57}" type="datetimeFigureOut">
              <a:rPr lang="ru-RU" smtClean="0"/>
              <a:pPr/>
              <a:t>20.05.2017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6E131-3E32-4B63-8FF4-681CAC0375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D1999-7F06-4416-AA27-94FAF61C1D57}" type="datetimeFigureOut">
              <a:rPr lang="ru-RU" smtClean="0"/>
              <a:pPr/>
              <a:t>20.05.2017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6E131-3E32-4B63-8FF4-681CAC0375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1CD1999-7F06-4416-AA27-94FAF61C1D57}" type="datetimeFigureOut">
              <a:rPr lang="ru-RU" smtClean="0"/>
              <a:pPr/>
              <a:t>20.05.2017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B86E131-3E32-4B63-8FF4-681CAC0375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Тема урока: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2708920"/>
            <a:ext cx="230425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числа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228184" y="4005064"/>
            <a:ext cx="230425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процентов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187624" y="4653136"/>
            <a:ext cx="266429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нахождение</a:t>
            </a:r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427984" y="3068960"/>
            <a:ext cx="230425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нескольких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b="1" dirty="0" smtClean="0"/>
              <a:t>0,18; 0,28; 3,15; 4; 6; 90; 120; </a:t>
            </a:r>
          </a:p>
          <a:p>
            <a:pPr>
              <a:buNone/>
            </a:pPr>
            <a:r>
              <a:rPr lang="ru-RU" sz="4800" b="1" dirty="0" smtClean="0"/>
              <a:t>350; 700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52736"/>
            <a:ext cx="86868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smtClean="0"/>
              <a:t>1% от 100 = 1</a:t>
            </a:r>
          </a:p>
          <a:p>
            <a:pPr algn="ctr">
              <a:buNone/>
            </a:pPr>
            <a:r>
              <a:rPr lang="ru-RU" sz="4800" b="1" dirty="0" smtClean="0"/>
              <a:t>1% от 500 = 5</a:t>
            </a:r>
          </a:p>
          <a:p>
            <a:pPr algn="ctr">
              <a:buNone/>
            </a:pPr>
            <a:r>
              <a:rPr lang="ru-RU" sz="4800" b="1" dirty="0" smtClean="0"/>
              <a:t>1% от 1200 = 12</a:t>
            </a:r>
          </a:p>
          <a:p>
            <a:pPr algn="ctr">
              <a:buNone/>
            </a:pPr>
            <a:r>
              <a:rPr lang="ru-RU" sz="4800" b="1" dirty="0" smtClean="0"/>
              <a:t>1% от 470 = 4,7</a:t>
            </a:r>
          </a:p>
          <a:p>
            <a:pPr algn="ctr">
              <a:buNone/>
            </a:pPr>
            <a:r>
              <a:rPr lang="ru-RU" sz="4800" b="1" dirty="0" smtClean="0"/>
              <a:t>1% от 7890 = 78,9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52736"/>
            <a:ext cx="86868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b="1" dirty="0" smtClean="0"/>
              <a:t>5% от 100 = 5</a:t>
            </a:r>
          </a:p>
          <a:p>
            <a:pPr algn="ctr">
              <a:buNone/>
            </a:pPr>
            <a:r>
              <a:rPr lang="ru-RU" sz="5400" b="1" dirty="0" smtClean="0"/>
              <a:t>5% от 1000 = 50</a:t>
            </a:r>
          </a:p>
          <a:p>
            <a:pPr algn="ctr">
              <a:buNone/>
            </a:pPr>
            <a:r>
              <a:rPr lang="ru-RU" sz="5400" b="1" dirty="0" smtClean="0"/>
              <a:t>5% от 200 = 10</a:t>
            </a:r>
          </a:p>
          <a:p>
            <a:pPr algn="ctr">
              <a:buNone/>
            </a:pPr>
            <a:r>
              <a:rPr lang="ru-RU" sz="5400" b="1" dirty="0" smtClean="0"/>
              <a:t>5% от 1 = 0,05</a:t>
            </a: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Рабочий на покупку телевизора взял кредит в банке на один год на сумму 20000 р. Кредитная ставка на данный кредит составляет 16%. Какую сумму выплатит рабочий за один год?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dirty="0" smtClean="0"/>
              <a:t>Кредит</a:t>
            </a:r>
            <a:r>
              <a:rPr lang="ru-RU" sz="3600" dirty="0" smtClean="0"/>
              <a:t> - это предоставление денег человеку под определенные проценты за пользование деньгами.</a:t>
            </a:r>
          </a:p>
          <a:p>
            <a:r>
              <a:rPr lang="ru-RU" sz="3600" b="1" dirty="0" smtClean="0"/>
              <a:t>Сумма кредита </a:t>
            </a:r>
            <a:r>
              <a:rPr lang="ru-RU" sz="3600" dirty="0" smtClean="0"/>
              <a:t>– это сумма денег, которую вам выдали в банке.</a:t>
            </a:r>
          </a:p>
          <a:p>
            <a:r>
              <a:rPr lang="ru-RU" sz="3600" b="1" dirty="0" smtClean="0"/>
              <a:t>Кредитная ставка </a:t>
            </a:r>
            <a:r>
              <a:rPr lang="ru-RU" sz="3600" dirty="0" smtClean="0"/>
              <a:t>– это сумма за взятие кредита.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Мы взяли кредит 10 000 р., ежемесячная плата составляет 10% от этой суммы. Сколько мы должны выплачивать каждый месяц?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Составьте и решите задачу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2"/>
          <a:ext cx="8515672" cy="20715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2944"/>
                <a:gridCol w="2448272"/>
                <a:gridCol w="1975538"/>
                <a:gridCol w="2128918"/>
              </a:tblGrid>
              <a:tr h="794718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Срок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Кредитная ставка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Сумма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Все выплаты</a:t>
                      </a:r>
                      <a:endParaRPr lang="ru-RU" sz="3200" dirty="0"/>
                    </a:p>
                  </a:txBody>
                  <a:tcPr/>
                </a:tc>
              </a:tr>
              <a:tr h="1004734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 год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13,9 %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17000 р.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?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Домашние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4000" dirty="0" smtClean="0"/>
              <a:t>Стр.85 №439, решить задачу.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1191</TotalTime>
  <Words>176</Words>
  <Application>Microsoft Office PowerPoint</Application>
  <PresentationFormat>Экран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Составьте и решите задачу</vt:lpstr>
      <vt:lpstr>Домашние задание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7</cp:revision>
  <dcterms:created xsi:type="dcterms:W3CDTF">2016-12-28T09:49:17Z</dcterms:created>
  <dcterms:modified xsi:type="dcterms:W3CDTF">2017-05-20T08:32:39Z</dcterms:modified>
</cp:coreProperties>
</file>