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9" r:id="rId3"/>
    <p:sldId id="270" r:id="rId4"/>
    <p:sldId id="275" r:id="rId5"/>
    <p:sldId id="276" r:id="rId6"/>
    <p:sldId id="274" r:id="rId7"/>
    <p:sldId id="277" r:id="rId8"/>
    <p:sldId id="278" r:id="rId9"/>
    <p:sldId id="281" r:id="rId10"/>
    <p:sldId id="282" r:id="rId11"/>
    <p:sldId id="279" r:id="rId12"/>
    <p:sldId id="283" r:id="rId13"/>
    <p:sldId id="280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E9086"/>
    <a:srgbClr val="4B9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5" autoAdjust="0"/>
    <p:restoredTop sz="94660"/>
  </p:normalViewPr>
  <p:slideViewPr>
    <p:cSldViewPr>
      <p:cViewPr>
        <p:scale>
          <a:sx n="94" d="100"/>
          <a:sy n="94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F147E-2297-4602-B765-9D781A18B698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A82519-40FD-47AD-9753-5CFB05CC9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7854696" cy="564360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10000"/>
              </a:lnSpc>
            </a:pPr>
            <a:r>
              <a:rPr lang="ru-RU" sz="4400" i="1" dirty="0" smtClean="0">
                <a:ln/>
                <a:solidFill>
                  <a:schemeClr val="accent3"/>
                </a:solidFill>
              </a:rPr>
              <a:t>Проектный метод</a:t>
            </a:r>
          </a:p>
          <a:p>
            <a:pPr algn="ctr">
              <a:lnSpc>
                <a:spcPct val="110000"/>
              </a:lnSpc>
            </a:pPr>
            <a:r>
              <a:rPr lang="ru-RU" sz="4400" i="1" dirty="0" smtClean="0">
                <a:ln/>
                <a:solidFill>
                  <a:schemeClr val="accent3"/>
                </a:solidFill>
              </a:rPr>
              <a:t>в деятельности ДОУ</a:t>
            </a: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pPr algn="r"/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r>
              <a:rPr lang="ru-RU" dirty="0" smtClean="0">
                <a:ln/>
                <a:solidFill>
                  <a:schemeClr val="accent3"/>
                </a:solidFill>
              </a:rPr>
              <a:t>                                                     </a:t>
            </a:r>
          </a:p>
          <a:p>
            <a:pPr algn="r"/>
            <a:r>
              <a:rPr lang="ru-RU" smtClean="0">
                <a:ln/>
                <a:solidFill>
                  <a:schemeClr val="accent3"/>
                </a:solidFill>
              </a:rPr>
              <a:t>                                                   </a:t>
            </a:r>
            <a:endParaRPr lang="ru-RU" b="0" i="1" dirty="0" smtClean="0">
              <a:ln/>
              <a:solidFill>
                <a:schemeClr val="tx1"/>
              </a:solidFill>
            </a:endParaRPr>
          </a:p>
          <a:p>
            <a:endParaRPr lang="ru-RU" dirty="0" smtClean="0">
              <a:ln/>
              <a:solidFill>
                <a:schemeClr val="accent3"/>
              </a:solidFill>
            </a:endParaRPr>
          </a:p>
          <a:p>
            <a:endParaRPr lang="ru-RU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Рисунок 3" descr="проек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500306"/>
            <a:ext cx="5429288" cy="3544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357686" y="0"/>
            <a:ext cx="4786314" cy="3643314"/>
          </a:xfrm>
          <a:prstGeom prst="sun">
            <a:avLst>
              <a:gd name="adj" fmla="val 2468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err="1" smtClean="0">
                <a:solidFill>
                  <a:schemeClr val="tx1"/>
                </a:solidFill>
                <a:latin typeface="Calibri" pitchFamily="34" charset="0"/>
              </a:rPr>
              <a:t>Исследова</a:t>
            </a:r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i="1" dirty="0" err="1" smtClean="0">
                <a:solidFill>
                  <a:schemeClr val="tx1"/>
                </a:solidFill>
                <a:latin typeface="Calibri" pitchFamily="34" charset="0"/>
              </a:rPr>
              <a:t>тельско</a:t>
            </a:r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- творческие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проекты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321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0" y="2571744"/>
            <a:ext cx="5786446" cy="3500462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Calibri" pitchFamily="34" charset="0"/>
              </a:rPr>
              <a:t>Дети экспериментируют, а затем результаты оформляют в виде газет, драматизации, детского дизайна.  </a:t>
            </a:r>
            <a:endParaRPr lang="ru-RU" sz="28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357686" y="0"/>
            <a:ext cx="4572032" cy="3143248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err="1" smtClean="0">
                <a:solidFill>
                  <a:schemeClr val="tx1"/>
                </a:solidFill>
                <a:latin typeface="Calibri" pitchFamily="34" charset="0"/>
              </a:rPr>
              <a:t>Ролево</a:t>
            </a:r>
            <a:r>
              <a:rPr lang="ru-RU" sz="2400" i="1" dirty="0" smtClean="0">
                <a:solidFill>
                  <a:schemeClr val="tx1"/>
                </a:solidFill>
                <a:latin typeface="Calibri" pitchFamily="34" charset="0"/>
              </a:rPr>
              <a:t>- игровые проекты</a:t>
            </a:r>
            <a:endParaRPr lang="ru-RU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0" y="2071678"/>
            <a:ext cx="6357950" cy="4071966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latin typeface="Calibri" pitchFamily="34" charset="0"/>
              </a:rPr>
              <a:t>Ролево</a:t>
            </a:r>
            <a:r>
              <a:rPr lang="ru-RU" sz="2800" i="1" dirty="0" smtClean="0">
                <a:solidFill>
                  <a:schemeClr val="tx1"/>
                </a:solidFill>
                <a:latin typeface="Calibri" pitchFamily="34" charset="0"/>
              </a:rPr>
              <a:t>- игровые с элементами творческих игр, когда дети входят в образ персонажей сказки и решают по – своему поставленные проблемы.</a:t>
            </a:r>
            <a:endParaRPr lang="ru-RU" sz="28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429124" y="0"/>
            <a:ext cx="4714876" cy="4357694"/>
          </a:xfrm>
          <a:prstGeom prst="sun">
            <a:avLst>
              <a:gd name="adj" fmla="val 2178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Информационно -</a:t>
            </a:r>
            <a:r>
              <a:rPr lang="ru-RU" sz="2000" i="1" dirty="0" err="1" smtClean="0">
                <a:solidFill>
                  <a:schemeClr val="tx1"/>
                </a:solidFill>
                <a:latin typeface="Calibri" pitchFamily="34" charset="0"/>
              </a:rPr>
              <a:t>практико</a:t>
            </a:r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- ориентированные проекты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0" y="2786058"/>
            <a:ext cx="5857884" cy="3000396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Calibri" pitchFamily="34" charset="0"/>
              </a:rPr>
              <a:t>Дети собирают информацию и реализуют её, ориентируясь на социальные интересы (оформление и дизайн группы, витражи и др.)</a:t>
            </a:r>
            <a:endParaRPr lang="ru-RU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500562" y="0"/>
            <a:ext cx="4500594" cy="3643314"/>
          </a:xfrm>
          <a:prstGeom prst="sun">
            <a:avLst>
              <a:gd name="adj" fmla="val 23934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Calibri" pitchFamily="34" charset="0"/>
              </a:rPr>
              <a:t>Творческие проекты</a:t>
            </a:r>
            <a:endParaRPr lang="ru-RU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0" y="2714620"/>
            <a:ext cx="5857884" cy="3214710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Calibri" pitchFamily="34" charset="0"/>
              </a:rPr>
              <a:t>Оформление результата в виде детского праздника, детского дизайна, например «Театральная неделя».</a:t>
            </a:r>
            <a:endParaRPr lang="ru-RU" sz="28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71670" y="571480"/>
            <a:ext cx="6858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214282" y="142852"/>
            <a:ext cx="1285884" cy="6500858"/>
          </a:xfrm>
          <a:prstGeom prst="verticalScroll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Э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т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а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п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ы</a:t>
            </a:r>
          </a:p>
          <a:p>
            <a:pPr algn="ctr"/>
            <a:endParaRPr lang="ru-RU" sz="32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 п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р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о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е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к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т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а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428728" y="2214554"/>
            <a:ext cx="571504" cy="484632"/>
          </a:xfrm>
          <a:prstGeom prst="rightArrow">
            <a:avLst>
              <a:gd name="adj1" fmla="val 50000"/>
              <a:gd name="adj2" fmla="val 47184"/>
            </a:avLst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28728" y="3857628"/>
            <a:ext cx="571504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428728" y="571480"/>
            <a:ext cx="571504" cy="484632"/>
          </a:xfrm>
          <a:prstGeom prst="rightArrow">
            <a:avLst>
              <a:gd name="adj1" fmla="val 50000"/>
              <a:gd name="adj2" fmla="val 47184"/>
            </a:avLst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428728" y="5214950"/>
            <a:ext cx="571504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мка 23"/>
          <p:cNvSpPr/>
          <p:nvPr/>
        </p:nvSpPr>
        <p:spPr>
          <a:xfrm>
            <a:off x="2071670" y="500042"/>
            <a:ext cx="3643338" cy="6429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71670" y="571480"/>
            <a:ext cx="390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Calibri" pitchFamily="34" charset="0"/>
              </a:rPr>
              <a:t>Постановка цели</a:t>
            </a:r>
            <a:endParaRPr lang="ru-RU" sz="2400" i="1" dirty="0">
              <a:latin typeface="Calibri" pitchFamily="34" charset="0"/>
            </a:endParaRPr>
          </a:p>
        </p:txBody>
      </p:sp>
      <p:sp>
        <p:nvSpPr>
          <p:cNvPr id="28" name="Рамка 27"/>
          <p:cNvSpPr/>
          <p:nvPr/>
        </p:nvSpPr>
        <p:spPr>
          <a:xfrm>
            <a:off x="2071670" y="1714488"/>
            <a:ext cx="6357982" cy="1428760"/>
          </a:xfrm>
          <a:prstGeom prst="frame">
            <a:avLst>
              <a:gd name="adj1" fmla="val 54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14546" y="1785926"/>
            <a:ext cx="6143668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Calibri" pitchFamily="34" charset="0"/>
              </a:rPr>
              <a:t>Разработка проекта (разработка содержания всего учебно-воспитательного процесса на основе тематики проекта)</a:t>
            </a:r>
            <a:endParaRPr lang="ru-RU" sz="2400" i="1" dirty="0">
              <a:latin typeface="Calibri" pitchFamily="34" charset="0"/>
            </a:endParaRPr>
          </a:p>
        </p:txBody>
      </p:sp>
      <p:sp>
        <p:nvSpPr>
          <p:cNvPr id="30" name="Рамка 29"/>
          <p:cNvSpPr/>
          <p:nvPr/>
        </p:nvSpPr>
        <p:spPr>
          <a:xfrm>
            <a:off x="2071670" y="3643314"/>
            <a:ext cx="4286280" cy="914400"/>
          </a:xfrm>
          <a:prstGeom prst="frame">
            <a:avLst>
              <a:gd name="adj1" fmla="val 8928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Calibri" pitchFamily="34" charset="0"/>
              </a:rPr>
              <a:t>Выполнение проекта (практическая часть)</a:t>
            </a:r>
            <a:endParaRPr lang="ru-RU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Рамка 30"/>
          <p:cNvSpPr/>
          <p:nvPr/>
        </p:nvSpPr>
        <p:spPr>
          <a:xfrm>
            <a:off x="2071670" y="5000636"/>
            <a:ext cx="6000792" cy="1071570"/>
          </a:xfrm>
          <a:prstGeom prst="frame">
            <a:avLst>
              <a:gd name="adj1" fmla="val 94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071670" y="5072074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Calibri" pitchFamily="34" charset="0"/>
              </a:rPr>
              <a:t>Подведение итогов (презентация по деятельности конкретного проекта)</a:t>
            </a:r>
            <a:endParaRPr lang="ru-RU" sz="2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928794" y="0"/>
            <a:ext cx="5715040" cy="14619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Продолжительность проекта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57620" y="1357298"/>
            <a:ext cx="1571636" cy="14287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краткосрочные (1-4 недели)</a:t>
            </a:r>
            <a:endParaRPr lang="ru-RU" sz="2000" i="1" dirty="0">
              <a:latin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43306" y="2928934"/>
            <a:ext cx="1928826" cy="17145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4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среднесрочные(до 1 месяца)</a:t>
            </a:r>
            <a:endParaRPr lang="ru-RU" sz="24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86182" y="4786322"/>
            <a:ext cx="1714512" cy="164307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Долгосрочные (до 1 года)</a:t>
            </a:r>
            <a:endParaRPr lang="ru-RU" sz="20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" name="Рисунок 9" descr="проект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173" y="1571612"/>
            <a:ext cx="3134231" cy="4929221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softEdge rad="317500"/>
          </a:effectLst>
        </p:spPr>
      </p:pic>
      <p:pic>
        <p:nvPicPr>
          <p:cNvPr id="11" name="Рисунок 10" descr="регулировщикt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536762"/>
            <a:ext cx="3288414" cy="489263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500306"/>
            <a:ext cx="3352976" cy="311826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Овал 5"/>
          <p:cNvSpPr/>
          <p:nvPr/>
        </p:nvSpPr>
        <p:spPr>
          <a:xfrm>
            <a:off x="2428860" y="1214422"/>
            <a:ext cx="4786346" cy="10001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Организатор  детской продуктивной деятельности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2786058"/>
            <a:ext cx="2857520" cy="7143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Источник информации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43636" y="2857496"/>
            <a:ext cx="2643206" cy="642942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Консультант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4071942"/>
            <a:ext cx="2714644" cy="57150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Эксперт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57950" y="4143380"/>
            <a:ext cx="2214578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Партнёр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57818" y="5572140"/>
            <a:ext cx="2571768" cy="50006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Помощник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1472" y="5429264"/>
            <a:ext cx="4286280" cy="7858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Calibri" pitchFamily="34" charset="0"/>
              </a:rPr>
              <a:t>Основной руководитель проекта</a:t>
            </a:r>
            <a:endParaRPr lang="ru-RU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2428860" y="0"/>
            <a:ext cx="5072098" cy="714356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Механизм проектирования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0"/>
            <a:ext cx="81439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ехнология проектирования, включённая в организационную систему ДОУ, становится инструментом развития, саморазвития ребёнка, его познавательных и творческих способностей, является уникальным средством обеспечения сотрудничества детей и взрослых.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Реализуя данный метод  в воспитательно-образовательной работе детского сада, можно достигнуть значительных успехов. Метод проектов в работе с дошкольниками – это оптимальный, инновационный и перспективный метод, который должен знать своё место в системе дошкольного образования.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де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071942"/>
            <a:ext cx="5000660" cy="293369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9124" y="214290"/>
            <a:ext cx="4286280" cy="6215106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  <a:cs typeface="Estrangelo Edessa" pitchFamily="66"/>
              </a:rPr>
              <a:t>   </a:t>
            </a:r>
            <a:r>
              <a:rPr lang="ru-RU" b="1" i="1" dirty="0" smtClean="0">
                <a:latin typeface="Calibri" pitchFamily="34" charset="0"/>
                <a:cs typeface="Estrangelo Edessa" pitchFamily="66"/>
              </a:rPr>
              <a:t>Метод проектов </a:t>
            </a:r>
            <a:r>
              <a:rPr lang="ru-RU" i="1" dirty="0" smtClean="0">
                <a:latin typeface="Calibri" pitchFamily="34" charset="0"/>
                <a:cs typeface="Estrangelo Edessa" pitchFamily="66"/>
              </a:rPr>
              <a:t>был разработан в начале ХХ столетия американским философом, психологом и  педагогом Джоном </a:t>
            </a:r>
            <a:r>
              <a:rPr lang="ru-RU" i="1" dirty="0" err="1" smtClean="0">
                <a:latin typeface="Calibri" pitchFamily="34" charset="0"/>
                <a:cs typeface="Estrangelo Edessa" pitchFamily="66"/>
              </a:rPr>
              <a:t>Дьюи</a:t>
            </a:r>
            <a:r>
              <a:rPr lang="ru-RU" i="1" dirty="0" smtClean="0">
                <a:latin typeface="Calibri" pitchFamily="34" charset="0"/>
                <a:cs typeface="Estrangelo Edessa" pitchFamily="66"/>
              </a:rPr>
              <a:t>  (1859-1952).</a:t>
            </a:r>
          </a:p>
          <a:p>
            <a:endParaRPr lang="ru-RU" i="1" dirty="0" smtClean="0">
              <a:latin typeface="Calibri" pitchFamily="34" charset="0"/>
              <a:cs typeface="Estrangelo Edessa" pitchFamily="66"/>
            </a:endParaRPr>
          </a:p>
          <a:p>
            <a:pPr>
              <a:buNone/>
            </a:pPr>
            <a:r>
              <a:rPr lang="ru-RU" i="1" dirty="0" smtClean="0">
                <a:latin typeface="Calibri" pitchFamily="34" charset="0"/>
                <a:cs typeface="Estrangelo Edessa" pitchFamily="66"/>
              </a:rPr>
              <a:t>    По мнению </a:t>
            </a:r>
            <a:r>
              <a:rPr lang="ru-RU" i="1" dirty="0" err="1" smtClean="0">
                <a:latin typeface="Calibri" pitchFamily="34" charset="0"/>
                <a:cs typeface="Estrangelo Edessa" pitchFamily="66"/>
              </a:rPr>
              <a:t>Д.Дьюи</a:t>
            </a:r>
            <a:r>
              <a:rPr lang="ru-RU" i="1" dirty="0" smtClean="0">
                <a:latin typeface="Calibri" pitchFamily="34" charset="0"/>
                <a:cs typeface="Estrangelo Edessa" pitchFamily="66"/>
              </a:rPr>
              <a:t>, обучение должно строиться "на активной основе через целесообразную деятельность детей в соответствии с их личными интересами и личными целями".</a:t>
            </a:r>
          </a:p>
          <a:p>
            <a:endParaRPr lang="ru-RU" dirty="0"/>
          </a:p>
        </p:txBody>
      </p:sp>
      <p:pic>
        <p:nvPicPr>
          <p:cNvPr id="4" name="Рисунок 3" descr="фот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214290"/>
            <a:ext cx="4143404" cy="6211812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500042"/>
            <a:ext cx="428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alibri" pitchFamily="34" charset="0"/>
                <a:cs typeface="Times New Roman" pitchFamily="18" charset="0"/>
              </a:rPr>
              <a:t>Этот метод актуален и очень эффективен, т.к. даёт ребёнку  возможность экспериментировать, синтезировать полученные знания, развивать творческие способности и коммуникативные навыки, тем самым позволяя ему успешно адаптироваться к школе. </a:t>
            </a:r>
            <a:endParaRPr lang="ru-RU" sz="2800" i="1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школьни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4214842" cy="5324011"/>
          </a:xfrm>
          <a:prstGeom prst="rect">
            <a:avLst/>
          </a:prstGeom>
          <a:ln w="38100">
            <a:solidFill>
              <a:schemeClr val="accent1"/>
            </a:solidFill>
            <a:prstDash val="solid"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357166"/>
            <a:ext cx="4714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Calibri" pitchFamily="34" charset="0"/>
                <a:cs typeface="Times New Roman" pitchFamily="18" charset="0"/>
              </a:rPr>
              <a:t> Данный метод интересен и полезен не только детям, но и самим педагогам, т.к. он даёт возможность сконцентрировать материал по определённой теме, повысить уровень собственной компетентности по проблеме, вывести на новый уровень взаимоотношения с родителями, ощутить себя  партнёром детей в решении исследовательских задач, сделать процесс познания интересным, привлекательным и творческим.</a:t>
            </a:r>
            <a:endParaRPr lang="ru-RU" sz="2400" i="1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" name="Рисунок 2" descr="010512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4000496" cy="4714908"/>
          </a:xfrm>
          <a:prstGeom prst="rect">
            <a:avLst/>
          </a:prstGeom>
          <a:ln w="38100">
            <a:solidFill>
              <a:schemeClr val="bg1"/>
            </a:solidFill>
            <a:prstDash val="solid"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000108"/>
            <a:ext cx="6572296" cy="244131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i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>
                <a:latin typeface="Calibri" pitchFamily="34" charset="0"/>
                <a:cs typeface="Times New Roman" pitchFamily="18" charset="0"/>
              </a:rPr>
              <a:t>развитие свободной творческой личности ребёнка, которое определяется задачами развития и задачами исследовательской деятельности детей.</a:t>
            </a:r>
          </a:p>
        </p:txBody>
      </p:sp>
      <p:pic>
        <p:nvPicPr>
          <p:cNvPr id="3" name="Рисунок 2" descr="477041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214686"/>
            <a:ext cx="5820193" cy="3643314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softEdge rad="31750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500034" y="0"/>
            <a:ext cx="7929618" cy="192880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Основная цель проектного метода в ДОУ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639080" cy="1500198"/>
          </a:xfrm>
        </p:spPr>
        <p:txBody>
          <a:bodyPr>
            <a:normAutofit/>
          </a:bodyPr>
          <a:lstStyle/>
          <a:p>
            <a:pPr algn="ctr"/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428868"/>
            <a:ext cx="7467600" cy="3786214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i="1" dirty="0" smtClean="0">
                <a:latin typeface="Calibri" pitchFamily="34" charset="0"/>
                <a:cs typeface="Times New Roman" pitchFamily="18" charset="0"/>
              </a:rPr>
              <a:t>обеспечение психологического благополучия и здоровья детей;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Calibri" pitchFamily="34" charset="0"/>
                <a:cs typeface="Times New Roman" pitchFamily="18" charset="0"/>
              </a:rPr>
              <a:t>развитие познавательных способностей;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>
                <a:latin typeface="Calibri" pitchFamily="34" charset="0"/>
                <a:cs typeface="Times New Roman" pitchFamily="18" charset="0"/>
              </a:rPr>
              <a:t>развитие творческого воображения;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>
                <a:latin typeface="Calibri" pitchFamily="34" charset="0"/>
                <a:cs typeface="Times New Roman" pitchFamily="18" charset="0"/>
              </a:rPr>
              <a:t>развитие творческого мышления;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>
                <a:latin typeface="Calibri" pitchFamily="34" charset="0"/>
                <a:cs typeface="Times New Roman" pitchFamily="18" charset="0"/>
              </a:rPr>
              <a:t>развитие коммуникативных навыков.</a:t>
            </a:r>
          </a:p>
          <a:p>
            <a:endParaRPr lang="ru-RU" dirty="0"/>
          </a:p>
        </p:txBody>
      </p:sp>
      <p:pic>
        <p:nvPicPr>
          <p:cNvPr id="4" name="Рисунок 3" descr="прект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642" y="3000372"/>
            <a:ext cx="2498925" cy="3697225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softEdge rad="12700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28596" y="0"/>
            <a:ext cx="8143932" cy="20002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Общие задачи развития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(специфичные для каждого возраста):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85728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cap="all" dirty="0" smtClean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1" i="1" u="none" strike="noStrike" cap="all" normalizeH="0" baseline="0" dirty="0" smtClean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етское проектирование может быть успешным, если соблюдаются следующие условия: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714348" y="1571612"/>
            <a:ext cx="3786214" cy="785818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учет интересов ребенка </a:t>
            </a:r>
            <a:endParaRPr lang="ru-RU" sz="2400" i="1" dirty="0">
              <a:latin typeface="Calibri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714348" y="2428868"/>
            <a:ext cx="5072098" cy="857256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деятельность без принуждения </a:t>
            </a:r>
            <a:endParaRPr lang="ru-RU" sz="24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714348" y="3286124"/>
            <a:ext cx="6500858" cy="1033272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тематика (проблема) адекватна возрасту </a:t>
            </a:r>
            <a:endParaRPr lang="ru-RU" sz="24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714348" y="4357694"/>
            <a:ext cx="6786610" cy="1033272"/>
          </a:xfrm>
          <a:prstGeom prst="horizontalScroll">
            <a:avLst>
              <a:gd name="adj" fmla="val 11446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предоставление самостоятельности и поддержка детской    инициативы</a:t>
            </a:r>
            <a:endParaRPr lang="ru-RU" sz="2400" i="1" dirty="0">
              <a:latin typeface="Calibri" pitchFamily="34" charset="0"/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14348" y="5429264"/>
            <a:ext cx="7000924" cy="857256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совместное со взрослыми достижение цели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502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502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071538" y="2143116"/>
            <a:ext cx="7143800" cy="242889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98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Проекты классифицируются по разным признакам: 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929322" y="471488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071670" y="471488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786446" y="1142984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6200000" flipV="1">
            <a:off x="2857488" y="114298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Блок-схема: перфолента 67"/>
          <p:cNvSpPr/>
          <p:nvPr/>
        </p:nvSpPr>
        <p:spPr>
          <a:xfrm>
            <a:off x="1571604" y="5572140"/>
            <a:ext cx="1857388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 тематике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9" name="Блок-схема: перфолента 68"/>
          <p:cNvSpPr/>
          <p:nvPr/>
        </p:nvSpPr>
        <p:spPr>
          <a:xfrm>
            <a:off x="1500166" y="214290"/>
            <a:ext cx="3000396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 составу участников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70" name="Блок-схема: перфолента 69"/>
          <p:cNvSpPr/>
          <p:nvPr/>
        </p:nvSpPr>
        <p:spPr>
          <a:xfrm>
            <a:off x="5000628" y="214290"/>
            <a:ext cx="3000396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 целевой установке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73" name="Блок-схема: перфолента 72"/>
          <p:cNvSpPr/>
          <p:nvPr/>
        </p:nvSpPr>
        <p:spPr>
          <a:xfrm>
            <a:off x="5214942" y="5500702"/>
            <a:ext cx="2786082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 срокам реализации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714612" y="285728"/>
            <a:ext cx="3786214" cy="1033272"/>
          </a:xfrm>
          <a:prstGeom prst="horizontalScroll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Виды проектов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6143636" y="4643446"/>
            <a:ext cx="2071702" cy="914400"/>
          </a:xfrm>
          <a:prstGeom prst="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творческие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642910" y="3071810"/>
            <a:ext cx="4572032" cy="1271590"/>
          </a:xfrm>
          <a:prstGeom prst="wave">
            <a:avLst>
              <a:gd name="adj1" fmla="val 15707"/>
              <a:gd name="adj2" fmla="val 0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ролево</a:t>
            </a:r>
            <a:r>
              <a:rPr lang="ru-RU" sz="2400" dirty="0" smtClean="0">
                <a:solidFill>
                  <a:schemeClr val="tx1"/>
                </a:solidFill>
              </a:rPr>
              <a:t> - игровые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Волна 10"/>
          <p:cNvSpPr/>
          <p:nvPr/>
        </p:nvSpPr>
        <p:spPr>
          <a:xfrm>
            <a:off x="500034" y="1500174"/>
            <a:ext cx="5214974" cy="1128714"/>
          </a:xfrm>
          <a:prstGeom prst="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исследовательско</a:t>
            </a:r>
            <a:r>
              <a:rPr lang="ru-RU" sz="2400" dirty="0" smtClean="0">
                <a:solidFill>
                  <a:schemeClr val="tx1"/>
                </a:solidFill>
              </a:rPr>
              <a:t> - творческие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Волна 11"/>
          <p:cNvSpPr/>
          <p:nvPr/>
        </p:nvSpPr>
        <p:spPr>
          <a:xfrm>
            <a:off x="785786" y="4500570"/>
            <a:ext cx="5072098" cy="1643074"/>
          </a:xfrm>
          <a:prstGeom prst="wave">
            <a:avLst>
              <a:gd name="adj1" fmla="val 10863"/>
              <a:gd name="adj2" fmla="val 634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информационно – практико-ориентированные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проект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214422"/>
            <a:ext cx="2143139" cy="2233104"/>
          </a:xfrm>
          <a:prstGeom prst="round2DiagRect">
            <a:avLst>
              <a:gd name="adj1" fmla="val 16667"/>
              <a:gd name="adj2" fmla="val 0"/>
            </a:avLst>
          </a:prstGeom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1171</TotalTime>
  <Words>495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КОМБИНИРОВАННОГО ВИДА №34 г.Ейска МО ЕЙСКИЙ РАЙОН</dc:title>
  <dc:creator>Admin</dc:creator>
  <cp:lastModifiedBy>Пользователь Windows</cp:lastModifiedBy>
  <cp:revision>121</cp:revision>
  <dcterms:created xsi:type="dcterms:W3CDTF">2013-12-15T15:27:20Z</dcterms:created>
  <dcterms:modified xsi:type="dcterms:W3CDTF">2018-01-15T22:51:44Z</dcterms:modified>
</cp:coreProperties>
</file>