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69" r:id="rId4"/>
    <p:sldId id="271" r:id="rId5"/>
    <p:sldId id="272" r:id="rId6"/>
    <p:sldId id="273" r:id="rId7"/>
    <p:sldId id="258" r:id="rId8"/>
    <p:sldId id="259" r:id="rId9"/>
    <p:sldId id="274" r:id="rId10"/>
    <p:sldId id="277" r:id="rId11"/>
    <p:sldId id="276" r:id="rId12"/>
    <p:sldId id="275" r:id="rId13"/>
    <p:sldId id="279" r:id="rId14"/>
    <p:sldId id="280" r:id="rId15"/>
    <p:sldId id="281" r:id="rId16"/>
    <p:sldId id="283" r:id="rId17"/>
    <p:sldId id="284" r:id="rId18"/>
    <p:sldId id="285" r:id="rId19"/>
    <p:sldId id="286" r:id="rId20"/>
    <p:sldId id="287" r:id="rId21"/>
    <p:sldId id="288" r:id="rId22"/>
    <p:sldId id="289" r:id="rId23"/>
    <p:sldId id="290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91" r:id="rId33"/>
    <p:sldId id="292" r:id="rId34"/>
    <p:sldId id="268" r:id="rId35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19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58975" y="1767978"/>
            <a:ext cx="1539875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1B2018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1B2018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1B2018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1B2018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0" i="0">
                <a:solidFill>
                  <a:srgbClr val="1B2018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514305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10651" y="1450113"/>
            <a:ext cx="2300604" cy="558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0" i="0">
                <a:solidFill>
                  <a:srgbClr val="1B2018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19080" y="1964377"/>
            <a:ext cx="3801109" cy="14363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1B2018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10%20&#1071;%20&#1087;&#1088;&#1086;&#1096;&#1091;%20&#1090;&#1080;&#1096;&#1080;&#1085;&#1099;.mp4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2%20&#1042;&#1072;&#1083;&#1100;&#1089;%20&#1076;&#1086;&#1078;&#1076;&#1103;.mp3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slidesgo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hyperlink" Target="https://www.freepik.com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961" y="0"/>
            <a:ext cx="8924925" cy="5143500"/>
            <a:chOff x="76961" y="0"/>
            <a:chExt cx="892492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1350" y="0"/>
              <a:ext cx="1727453" cy="11102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3006" y="489674"/>
              <a:ext cx="2657030" cy="35936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61" y="4005071"/>
              <a:ext cx="8923781" cy="10497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248" y="3396274"/>
              <a:ext cx="8055876" cy="1747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0845" y="1003554"/>
              <a:ext cx="1470659" cy="9448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1950" y="772656"/>
            <a:ext cx="383095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15</a:t>
            </a:r>
            <a:r>
              <a:rPr sz="6000" spc="-90" dirty="0"/>
              <a:t> </a:t>
            </a:r>
            <a:r>
              <a:rPr sz="6000" dirty="0"/>
              <a:t>ФЕВРАЛЯ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850403" y="1734192"/>
            <a:ext cx="4060825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День памяти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о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россиянах, </a:t>
            </a:r>
            <a:r>
              <a:rPr sz="2800" spc="-480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исполнявших</a:t>
            </a:r>
            <a:r>
              <a:rPr sz="2800" spc="-95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служебный </a:t>
            </a:r>
            <a:r>
              <a:rPr sz="2800" spc="-480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долг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за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пределами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Отечества</a:t>
            </a:r>
            <a:endParaRPr sz="2800">
              <a:latin typeface="Impact"/>
              <a:cs typeface="Impac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92086" y="198104"/>
            <a:ext cx="1030985" cy="4663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Desktop\mVtoLL7nys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639"/>
            <a:ext cx="3124200" cy="47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Desktop\f3vdNitV4Q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00150"/>
            <a:ext cx="4106911" cy="258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303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Desktop\IDRO4xOtSu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41" y="1123950"/>
            <a:ext cx="5096778" cy="337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esktop\JuTFHjtusq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85750"/>
            <a:ext cx="3048000" cy="459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640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esktop\benwvpbHLq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5484"/>
            <a:ext cx="8462862" cy="35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412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esktop\lGNYY9QHD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8708"/>
            <a:ext cx="5062685" cy="329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esktop\wn34wxvi_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2489"/>
            <a:ext cx="3989917" cy="29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26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esktop\99MUQ9N3iv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8150"/>
            <a:ext cx="7902223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6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esktop\KW6ubAuLY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4350"/>
            <a:ext cx="3276600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esktop\6rrGl0mpsr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614" y="671513"/>
            <a:ext cx="5405966" cy="405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673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esktop\UpYV3HT4R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1009"/>
            <a:ext cx="6934200" cy="48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57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9550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985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200150"/>
            <a:ext cx="8305799" cy="1107996"/>
          </a:xfrm>
        </p:spPr>
        <p:txBody>
          <a:bodyPr/>
          <a:lstStyle/>
          <a:p>
            <a:pPr algn="ctr"/>
            <a:r>
              <a:rPr lang="ru-RU" sz="3600" b="1" i="1" kern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j-cs"/>
              </a:rPr>
              <a:t>Наши земляки – участники военных действий в Афганистан</a:t>
            </a:r>
            <a:r>
              <a:rPr lang="ru-RU" sz="3600" kern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j-cs"/>
              </a:rPr>
              <a:t>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20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71800" y="361950"/>
            <a:ext cx="5856425" cy="427809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ru-RU" sz="40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Арбузов Сергей Владимирович</a:t>
            </a:r>
            <a:br>
              <a:rPr lang="ru-RU" sz="40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Родился  13 июня 1956 г. В г. Вольске. Выпускник средней общеобразовательной   школы № 16.</a:t>
            </a:r>
            <a:b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Направлен в республику Афганистан 28 декабря 1987 г. водителем 657-го отделения торговли тыловой базы продовольствия.</a:t>
            </a:r>
            <a:b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14 апреля 1988 г. при выполнении боевого задания получил тяжелое ранение и умер от ран, до конца выполнив свой интернациональный долг.</a:t>
            </a:r>
            <a:b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За мужество и отвагу награжден орденом Красной Звезды (посмертно).</a:t>
            </a:r>
            <a:b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Похоронен на кладбище в г. Вольска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Афганистан в судьбах вольчан\DSCF0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1950"/>
            <a:ext cx="2015418" cy="36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13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10741"/>
            <a:ext cx="2301862" cy="403275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09581" y="1260289"/>
            <a:ext cx="312483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dirty="0"/>
              <a:t>«ЗНАТЬ</a:t>
            </a:r>
            <a:r>
              <a:rPr sz="6600" spc="-90" dirty="0"/>
              <a:t> </a:t>
            </a:r>
            <a:r>
              <a:rPr sz="6600" dirty="0"/>
              <a:t>И</a:t>
            </a:r>
            <a:endParaRPr sz="66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260">
              <a:lnSpc>
                <a:spcPts val="7834"/>
              </a:lnSpc>
              <a:spcBef>
                <a:spcPts val="100"/>
              </a:spcBef>
            </a:pPr>
            <a:r>
              <a:rPr dirty="0"/>
              <a:t>ПОМНИТЬ»</a:t>
            </a:r>
          </a:p>
          <a:p>
            <a:pPr algn="ctr">
              <a:lnSpc>
                <a:spcPts val="1595"/>
              </a:lnSpc>
            </a:pPr>
            <a:r>
              <a:rPr sz="1400" b="1" spc="10" dirty="0">
                <a:solidFill>
                  <a:srgbClr val="0A1006"/>
                </a:solidFill>
                <a:latin typeface="Tahoma"/>
                <a:cs typeface="Tahoma"/>
              </a:rPr>
              <a:t>«Солдатский</a:t>
            </a:r>
            <a:r>
              <a:rPr sz="1400" b="1" spc="-20" dirty="0">
                <a:solidFill>
                  <a:srgbClr val="0A1006"/>
                </a:solidFill>
                <a:latin typeface="Tahoma"/>
                <a:cs typeface="Tahoma"/>
              </a:rPr>
              <a:t> </a:t>
            </a:r>
            <a:r>
              <a:rPr sz="1400" b="1" spc="20" dirty="0">
                <a:solidFill>
                  <a:srgbClr val="0A1006"/>
                </a:solidFill>
                <a:latin typeface="Tahoma"/>
                <a:cs typeface="Tahoma"/>
              </a:rPr>
              <a:t>долг</a:t>
            </a:r>
            <a:r>
              <a:rPr sz="1400" b="1" spc="-45" dirty="0">
                <a:solidFill>
                  <a:srgbClr val="0A1006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0A1006"/>
                </a:solidFill>
                <a:latin typeface="Tahoma"/>
                <a:cs typeface="Tahoma"/>
              </a:rPr>
              <a:t>исполнен</a:t>
            </a:r>
            <a:r>
              <a:rPr sz="1400" b="1" spc="-30" dirty="0">
                <a:solidFill>
                  <a:srgbClr val="0A1006"/>
                </a:solidFill>
                <a:latin typeface="Tahoma"/>
                <a:cs typeface="Tahoma"/>
              </a:rPr>
              <a:t> </a:t>
            </a:r>
            <a:r>
              <a:rPr sz="1400" b="1" spc="65" dirty="0">
                <a:solidFill>
                  <a:srgbClr val="0A1006"/>
                </a:solidFill>
                <a:latin typeface="Tahoma"/>
                <a:cs typeface="Tahoma"/>
              </a:rPr>
              <a:t>ими</a:t>
            </a:r>
            <a:r>
              <a:rPr sz="1400" b="1" spc="-25" dirty="0">
                <a:solidFill>
                  <a:srgbClr val="0A1006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A1006"/>
                </a:solidFill>
                <a:latin typeface="Tahoma"/>
                <a:cs typeface="Tahoma"/>
              </a:rPr>
              <a:t>свято,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400" b="1" spc="30" dirty="0">
                <a:solidFill>
                  <a:srgbClr val="0A1006"/>
                </a:solidFill>
                <a:latin typeface="Tahoma"/>
                <a:cs typeface="Tahoma"/>
              </a:rPr>
              <a:t>Ценою</a:t>
            </a:r>
            <a:r>
              <a:rPr sz="1400" b="1" spc="-35" dirty="0">
                <a:solidFill>
                  <a:srgbClr val="0A1006"/>
                </a:solidFill>
                <a:latin typeface="Tahoma"/>
                <a:cs typeface="Tahoma"/>
              </a:rPr>
              <a:t> </a:t>
            </a:r>
            <a:r>
              <a:rPr sz="1400" b="1" spc="40" dirty="0">
                <a:solidFill>
                  <a:srgbClr val="0A1006"/>
                </a:solidFill>
                <a:latin typeface="Tahoma"/>
                <a:cs typeface="Tahoma"/>
              </a:rPr>
              <a:t>жизни</a:t>
            </a:r>
            <a:r>
              <a:rPr sz="1400" b="1" spc="-20" dirty="0">
                <a:solidFill>
                  <a:srgbClr val="0A1006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0A1006"/>
                </a:solidFill>
                <a:latin typeface="Tahoma"/>
                <a:cs typeface="Tahoma"/>
              </a:rPr>
              <a:t>выполнен</a:t>
            </a:r>
            <a:r>
              <a:rPr sz="1400" b="1" spc="-40" dirty="0">
                <a:solidFill>
                  <a:srgbClr val="0A1006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0A1006"/>
                </a:solidFill>
                <a:latin typeface="Tahoma"/>
                <a:cs typeface="Tahoma"/>
              </a:rPr>
              <a:t>приказ…»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7426" y="2803372"/>
            <a:ext cx="2616085" cy="234012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491109" y="943867"/>
            <a:ext cx="2653030" cy="4199890"/>
            <a:chOff x="6491109" y="943867"/>
            <a:chExt cx="2653030" cy="41998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1109" y="943867"/>
              <a:ext cx="2652890" cy="41996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6806" y="2584678"/>
              <a:ext cx="2327193" cy="2558821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49361" y="227838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2590800" y="294813"/>
            <a:ext cx="6400800" cy="5447645"/>
          </a:xfrm>
        </p:spPr>
        <p:txBody>
          <a:bodyPr/>
          <a:lstStyle/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2400" b="1" i="1" kern="1200" dirty="0" err="1">
                <a:solidFill>
                  <a:srgbClr val="4E3B30"/>
                </a:solidFill>
                <a:latin typeface="Franklin Gothic Book"/>
                <a:cs typeface="+mn-cs"/>
              </a:rPr>
              <a:t>Бандуков</a:t>
            </a:r>
            <a:r>
              <a:rPr lang="ru-RU" sz="24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Вадим Александрович</a:t>
            </a: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ефрейтор</a:t>
            </a:r>
            <a:endParaRPr lang="ru-RU" sz="1600" b="1" i="1" kern="1200" dirty="0">
              <a:solidFill>
                <a:srgbClr val="4E3B30"/>
              </a:solidFill>
              <a:latin typeface="Franklin Gothic Book"/>
              <a:cs typeface="+mn-cs"/>
            </a:endParaRP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kern="1200" dirty="0">
                <a:solidFill>
                  <a:srgbClr val="4E3B30"/>
                </a:solidFill>
                <a:latin typeface="Franklin Gothic Book"/>
                <a:cs typeface="+mn-cs"/>
              </a:rPr>
              <a:t>    </a:t>
            </a: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Родился 8 июня 1966 г. В г. Вольске.</a:t>
            </a: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    Окончил среднее профессиональное техническое училище №3 в г. Балаково, работал слесарем в ПО «Химволокно»</a:t>
            </a: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    В Вооруженные Силы ССР призван 25 октября 1984г. </a:t>
            </a:r>
            <a:r>
              <a:rPr lang="ru-RU" sz="1500" b="1" i="1" kern="1200" dirty="0" err="1">
                <a:solidFill>
                  <a:srgbClr val="4E3B30"/>
                </a:solidFill>
                <a:latin typeface="Franklin Gothic Book"/>
                <a:cs typeface="+mn-cs"/>
              </a:rPr>
              <a:t>Балаковским</a:t>
            </a: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городским военным комиссариатом.</a:t>
            </a: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    В ДРА находился с 5 апреля 1985г. в должности старшего стрелка – наводчика станкового гранатомета </a:t>
            </a:r>
            <a:r>
              <a:rPr lang="ru-RU" sz="1500" b="1" i="1" kern="1200" dirty="0" err="1">
                <a:solidFill>
                  <a:srgbClr val="4E3B30"/>
                </a:solidFill>
                <a:latin typeface="Franklin Gothic Book"/>
                <a:cs typeface="+mn-cs"/>
              </a:rPr>
              <a:t>десантно</a:t>
            </a: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-штурмовой группы погранвойск КГБ, войсковая часть п/п 2042.       Принимал участие в 42 боевых операциях.</a:t>
            </a: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    17 ноября 1986г. в числе первых десантировался и вступил в бой, обеспечив высадку главных сил десанта. В ходе боя получил смертельное ранение.</a:t>
            </a: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     Посмертно награжден медалями «За отличие в охране государственной границы СССР», «За боевые заслуги» и орденом Красной Звезды.</a:t>
            </a:r>
          </a:p>
          <a:p>
            <a:pPr lvl="0" algn="ctr" rt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ru-RU" sz="1500" b="1" i="1" kern="1200" dirty="0">
                <a:solidFill>
                  <a:srgbClr val="4E3B30"/>
                </a:solidFill>
                <a:latin typeface="Franklin Gothic Book"/>
                <a:cs typeface="+mn-cs"/>
              </a:rPr>
              <a:t>    Похоронен на городском кладбище Балакова.</a:t>
            </a:r>
          </a:p>
          <a:p>
            <a:endParaRPr lang="ru-RU" dirty="0"/>
          </a:p>
        </p:txBody>
      </p:sp>
      <p:pic>
        <p:nvPicPr>
          <p:cNvPr id="4" name="Picture 2" descr="C:\Users\user\Desktop\Афганистан в судьбах вольчан\DSCF07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2372722" cy="425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617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579" y="285750"/>
            <a:ext cx="6248399" cy="40780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ru-RU" sz="2600" b="1" i="1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Мирсков</a:t>
            </a:r>
            <a:r>
              <a:rPr lang="ru-RU" sz="26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Александр Юрьевич</a:t>
            </a:r>
            <a:br>
              <a:rPr lang="ru-RU" sz="26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Лейтенант</a:t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 Родился 22 октября 1962г. в г. Вольске. </a:t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Выпускник средней общеобразовательной школы №1.</a:t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В ряды СА был призван 1 сентября 1979г.</a:t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Окончил </a:t>
            </a:r>
            <a:r>
              <a:rPr lang="ru-RU" sz="1700" b="1" i="1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Вольское</a:t>
            </a: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высшее военное училище тыла.</a:t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 В Афганистане находился с 23 июня 1986г.</a:t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   При выполнении боевого задания погиб от пулевого ранения в живот 18  марта 1987г. </a:t>
            </a:r>
            <a:br>
              <a:rPr lang="ru-RU" sz="17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prstClr val="black"/>
                </a:solidFill>
                <a:latin typeface="Franklin Gothic Book"/>
                <a:ea typeface="+mn-ea"/>
                <a:cs typeface="+mn-cs"/>
              </a:rPr>
              <a:t>      За мужество и отвагу награжден орденом Красной Звезды (посмертно).</a:t>
            </a:r>
            <a:br>
              <a:rPr lang="ru-RU" sz="1700" b="1" i="1" kern="1200" dirty="0">
                <a:solidFill>
                  <a:prstClr val="black"/>
                </a:solidFill>
                <a:latin typeface="Franklin Gothic Book"/>
                <a:ea typeface="+mn-ea"/>
                <a:cs typeface="+mn-cs"/>
              </a:rPr>
            </a:br>
            <a:r>
              <a:rPr lang="ru-RU" sz="1700" b="1" i="1" kern="1200" dirty="0">
                <a:solidFill>
                  <a:prstClr val="black"/>
                </a:solidFill>
                <a:latin typeface="Franklin Gothic Book"/>
                <a:ea typeface="+mn-ea"/>
                <a:cs typeface="+mn-cs"/>
              </a:rPr>
              <a:t>     Похоронен на кладбище г. Вольска.</a:t>
            </a:r>
            <a:br>
              <a:rPr lang="ru-RU" sz="1700" b="1" i="1" kern="1200" dirty="0">
                <a:solidFill>
                  <a:prstClr val="black"/>
                </a:solidFill>
                <a:latin typeface="Franklin Gothic Book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Афганистан в судьбах вольчан\DSCF0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0475"/>
            <a:ext cx="2025779" cy="379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412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6600" y="268680"/>
            <a:ext cx="5399225" cy="4909036"/>
          </a:xfr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ru-RU" sz="2800" b="1" i="1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Ворожейкин</a:t>
            </a:r>
            <a:r>
              <a:rPr lang="ru-RU" sz="2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Андрей Васильевич</a:t>
            </a:r>
            <a:br>
              <a:rPr lang="ru-RU" sz="2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/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Родился  25  февраля  1968 г.  в с.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Талалихино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Вольского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района.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 1985г. окончил Междуреченскую среднюю школу.                 В апреле 1986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г.призван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в армию.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 ноябре 1986г.был направлен на службу в Афганистан.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Служил в 345-м парашютно-десантном полку командиром отделения роты материального обеспечения.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Демобилизовался в 1988 году.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Работал водителем на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мехзаводе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, затем  в Вольском ГУВД    с 1992 по 1996г.  Был в командировках  в горячих точках – дважды в Осетии в 1993г, дважды в Чечне в 1995 и 1996 гг.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С 1996 руководил ДК «Цементник»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 2000г. Переехал в Энгельс.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Афганистан в судьбах вольчан\DSCF08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8817"/>
            <a:ext cx="2469654" cy="4390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3842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4200" y="285750"/>
            <a:ext cx="5638800" cy="3924151"/>
          </a:xfrm>
        </p:spPr>
        <p:txBody>
          <a:bodyPr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ru-RU" sz="2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Чехонин Владимир Иванович</a:t>
            </a:r>
            <a:br>
              <a:rPr lang="ru-RU" sz="2800" b="1" i="1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Родился 1 июня 1964 г. в с.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Клюевка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Вольского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района.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 школе учился с 1971 по 1979 гг. 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 1979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г.поступил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в СГПТУ №25  на специальность «слесарь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КИПиА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».                                                             После его окончания в 1982г. прошел курсы вождения.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В 1983г. был призван  в СА. «Курс молодого бойца» (1 месяц) проходил в г. Грозный , затем был направлен в Афганистан, где прослужил до 1985г. в дивизии, дислоцированной в </a:t>
            </a:r>
            <a:r>
              <a:rPr lang="ru-RU" sz="1600" kern="1200" dirty="0" err="1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Баграме</a:t>
            </a: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 водителем бензовоза.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  <a:t>По окончании службы вернулся в Вольск, работал на заводе «Металлист» формовщиком, затем слесарем на автозаправке.</a:t>
            </a:r>
            <a:br>
              <a:rPr lang="ru-RU" sz="1600" kern="1200" dirty="0">
                <a:solidFill>
                  <a:srgbClr val="4E3B30"/>
                </a:solidFill>
                <a:latin typeface="Franklin Gothic Book"/>
                <a:ea typeface="+mn-ea"/>
                <a:cs typeface="+mn-cs"/>
              </a:rPr>
            </a:b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DSCF0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5750"/>
            <a:ext cx="2517994" cy="437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65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2342" y="1465286"/>
            <a:ext cx="220726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Мироненко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872342" y="1838666"/>
            <a:ext cx="2145030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Але</a:t>
            </a:r>
            <a:r>
              <a:rPr sz="3500" spc="-10" dirty="0">
                <a:solidFill>
                  <a:srgbClr val="1B2018"/>
                </a:solidFill>
                <a:latin typeface="Impact"/>
                <a:cs typeface="Impact"/>
              </a:rPr>
              <a:t>к</a:t>
            </a: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сандр</a:t>
            </a:r>
            <a:endParaRPr sz="3500">
              <a:latin typeface="Impact"/>
              <a:cs typeface="Impac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72342" y="2053011"/>
            <a:ext cx="3234055" cy="994410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0"/>
              </a:spcBef>
            </a:pP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Григорьевич</a:t>
            </a:r>
            <a:endParaRPr sz="35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400" b="1" spc="-15" dirty="0">
                <a:solidFill>
                  <a:srgbClr val="769234"/>
                </a:solidFill>
                <a:latin typeface="Tahoma"/>
                <a:cs typeface="Tahoma"/>
              </a:rPr>
              <a:t>20</a:t>
            </a:r>
            <a:r>
              <a:rPr sz="1400" b="1" spc="-3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25" dirty="0">
                <a:solidFill>
                  <a:srgbClr val="769234"/>
                </a:solidFill>
                <a:latin typeface="Tahoma"/>
                <a:cs typeface="Tahoma"/>
              </a:rPr>
              <a:t>октября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120" dirty="0">
                <a:solidFill>
                  <a:srgbClr val="769234"/>
                </a:solidFill>
                <a:latin typeface="Tahoma"/>
                <a:cs typeface="Tahoma"/>
              </a:rPr>
              <a:t>1959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769234"/>
                </a:solidFill>
                <a:latin typeface="Tahoma"/>
                <a:cs typeface="Tahoma"/>
              </a:rPr>
              <a:t>-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769234"/>
                </a:solidFill>
                <a:latin typeface="Tahoma"/>
                <a:cs typeface="Tahoma"/>
              </a:rPr>
              <a:t>29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февраля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769234"/>
                </a:solidFill>
                <a:latin typeface="Tahoma"/>
                <a:cs typeface="Tahoma"/>
              </a:rPr>
              <a:t>1980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4974" y="425958"/>
            <a:ext cx="3297935" cy="44889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9361" y="227838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75100" y="1772818"/>
            <a:ext cx="2870835" cy="55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Амосов</a:t>
            </a:r>
            <a:r>
              <a:rPr sz="3500" spc="-7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Сергей</a:t>
            </a:r>
            <a:endParaRPr sz="350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4712" y="2146198"/>
            <a:ext cx="2632075" cy="954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120">
              <a:lnSpc>
                <a:spcPct val="100000"/>
              </a:lnSpc>
              <a:spcBef>
                <a:spcPts val="95"/>
              </a:spcBef>
            </a:pP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Анатольевич</a:t>
            </a:r>
            <a:endParaRPr sz="3500">
              <a:latin typeface="Impact"/>
              <a:cs typeface="Impact"/>
            </a:endParaRPr>
          </a:p>
          <a:p>
            <a:pPr marL="12700">
              <a:lnSpc>
                <a:spcPct val="100000"/>
              </a:lnSpc>
              <a:spcBef>
                <a:spcPts val="1435"/>
              </a:spcBef>
            </a:pPr>
            <a:r>
              <a:rPr sz="1400" b="1" spc="55" dirty="0">
                <a:solidFill>
                  <a:srgbClr val="769234"/>
                </a:solidFill>
                <a:latin typeface="Tahoma"/>
                <a:cs typeface="Tahoma"/>
              </a:rPr>
              <a:t>4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769234"/>
                </a:solidFill>
                <a:latin typeface="Tahoma"/>
                <a:cs typeface="Tahoma"/>
              </a:rPr>
              <a:t>о</a:t>
            </a:r>
            <a:r>
              <a:rPr sz="1400" b="1" dirty="0">
                <a:solidFill>
                  <a:srgbClr val="769234"/>
                </a:solidFill>
                <a:latin typeface="Tahoma"/>
                <a:cs typeface="Tahoma"/>
              </a:rPr>
              <a:t>кт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я</a:t>
            </a:r>
            <a:r>
              <a:rPr sz="1400" b="1" spc="45" dirty="0">
                <a:solidFill>
                  <a:srgbClr val="769234"/>
                </a:solidFill>
                <a:latin typeface="Tahoma"/>
                <a:cs typeface="Tahoma"/>
              </a:rPr>
              <a:t>бря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960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769234"/>
                </a:solidFill>
                <a:latin typeface="Tahoma"/>
                <a:cs typeface="Tahoma"/>
              </a:rPr>
              <a:t>-</a:t>
            </a:r>
            <a:r>
              <a:rPr sz="1400" b="1" spc="-2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-15" dirty="0">
                <a:solidFill>
                  <a:srgbClr val="769234"/>
                </a:solidFill>
                <a:latin typeface="Tahoma"/>
                <a:cs typeface="Tahoma"/>
              </a:rPr>
              <a:t>6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65" dirty="0">
                <a:solidFill>
                  <a:srgbClr val="769234"/>
                </a:solidFill>
                <a:latin typeface="Tahoma"/>
                <a:cs typeface="Tahoma"/>
              </a:rPr>
              <a:t>м</a:t>
            </a:r>
            <a:r>
              <a:rPr sz="1400" b="1" spc="-10" dirty="0">
                <a:solidFill>
                  <a:srgbClr val="769234"/>
                </a:solidFill>
                <a:latin typeface="Tahoma"/>
                <a:cs typeface="Tahoma"/>
              </a:rPr>
              <a:t>а</a:t>
            </a:r>
            <a:r>
              <a:rPr sz="1400" b="1" spc="10" dirty="0">
                <a:solidFill>
                  <a:srgbClr val="769234"/>
                </a:solidFill>
                <a:latin typeface="Tahoma"/>
                <a:cs typeface="Tahoma"/>
              </a:rPr>
              <a:t>я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983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85003" y="499872"/>
            <a:ext cx="3198874" cy="41315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266700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97729" y="2706316"/>
            <a:ext cx="31299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-80" dirty="0">
                <a:solidFill>
                  <a:srgbClr val="769234"/>
                </a:solidFill>
                <a:latin typeface="Tahoma"/>
                <a:cs typeface="Tahoma"/>
              </a:rPr>
              <a:t>2</a:t>
            </a:r>
            <a:r>
              <a:rPr sz="1400" b="1" spc="-2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35" dirty="0">
                <a:solidFill>
                  <a:srgbClr val="769234"/>
                </a:solidFill>
                <a:latin typeface="Tahoma"/>
                <a:cs typeface="Tahoma"/>
              </a:rPr>
              <a:t>о</a:t>
            </a:r>
            <a:r>
              <a:rPr sz="1400" b="1" dirty="0">
                <a:solidFill>
                  <a:srgbClr val="769234"/>
                </a:solidFill>
                <a:latin typeface="Tahoma"/>
                <a:cs typeface="Tahoma"/>
              </a:rPr>
              <a:t>кт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я</a:t>
            </a:r>
            <a:r>
              <a:rPr sz="1400" b="1" spc="45" dirty="0">
                <a:solidFill>
                  <a:srgbClr val="769234"/>
                </a:solidFill>
                <a:latin typeface="Tahoma"/>
                <a:cs typeface="Tahoma"/>
              </a:rPr>
              <a:t>бря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-35" dirty="0">
                <a:solidFill>
                  <a:srgbClr val="769234"/>
                </a:solidFill>
                <a:latin typeface="Tahoma"/>
                <a:cs typeface="Tahoma"/>
              </a:rPr>
              <a:t>959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769234"/>
                </a:solidFill>
                <a:latin typeface="Tahoma"/>
                <a:cs typeface="Tahoma"/>
              </a:rPr>
              <a:t>—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204" dirty="0">
                <a:solidFill>
                  <a:srgbClr val="769234"/>
                </a:solidFill>
                <a:latin typeface="Tahoma"/>
                <a:cs typeface="Tahoma"/>
              </a:rPr>
              <a:t>17</a:t>
            </a:r>
            <a:r>
              <a:rPr sz="1400" b="1" spc="-2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769234"/>
                </a:solidFill>
                <a:latin typeface="Tahoma"/>
                <a:cs typeface="Tahoma"/>
              </a:rPr>
              <a:t>а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в</a:t>
            </a:r>
            <a:r>
              <a:rPr sz="1400" b="1" spc="30" dirty="0">
                <a:solidFill>
                  <a:srgbClr val="769234"/>
                </a:solidFill>
                <a:latin typeface="Tahoma"/>
                <a:cs typeface="Tahoma"/>
              </a:rPr>
              <a:t>гу</a:t>
            </a:r>
            <a:r>
              <a:rPr sz="1400" b="1" spc="25" dirty="0">
                <a:solidFill>
                  <a:srgbClr val="769234"/>
                </a:solidFill>
                <a:latin typeface="Tahoma"/>
                <a:cs typeface="Tahoma"/>
              </a:rPr>
              <a:t>с</a:t>
            </a:r>
            <a:r>
              <a:rPr sz="1400" b="1" spc="-10" dirty="0">
                <a:solidFill>
                  <a:srgbClr val="769234"/>
                </a:solidFill>
                <a:latin typeface="Tahoma"/>
                <a:cs typeface="Tahoma"/>
              </a:rPr>
              <a:t>та</a:t>
            </a:r>
            <a:r>
              <a:rPr sz="1400" b="1" spc="-1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-15" dirty="0">
                <a:solidFill>
                  <a:srgbClr val="769234"/>
                </a:solidFill>
                <a:latin typeface="Tahoma"/>
                <a:cs typeface="Tahoma"/>
              </a:rPr>
              <a:t>996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7749" y="1753318"/>
            <a:ext cx="3500120" cy="932815"/>
          </a:xfrm>
          <a:prstGeom prst="rect">
            <a:avLst/>
          </a:prstGeom>
        </p:spPr>
        <p:txBody>
          <a:bodyPr vert="horz" wrap="square" lIns="0" tIns="171450" rIns="0" bIns="0" rtlCol="0">
            <a:spAutoFit/>
          </a:bodyPr>
          <a:lstStyle/>
          <a:p>
            <a:pPr marL="12700" marR="5080">
              <a:lnSpc>
                <a:spcPct val="70100"/>
              </a:lnSpc>
              <a:spcBef>
                <a:spcPts val="1350"/>
              </a:spcBef>
              <a:tabLst>
                <a:tab pos="1812925" algn="l"/>
              </a:tabLst>
            </a:pP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Лу</a:t>
            </a: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каш</a:t>
            </a:r>
            <a:r>
              <a:rPr sz="3500" spc="-10" dirty="0">
                <a:solidFill>
                  <a:srgbClr val="1B2018"/>
                </a:solidFill>
                <a:latin typeface="Impact"/>
                <a:cs typeface="Impact"/>
              </a:rPr>
              <a:t>о</a:t>
            </a:r>
            <a:r>
              <a:rPr sz="3500" spc="-1805" dirty="0">
                <a:solidFill>
                  <a:srgbClr val="1B2018"/>
                </a:solidFill>
                <a:latin typeface="Impact"/>
                <a:cs typeface="Impact"/>
              </a:rPr>
              <a:t>в</a:t>
            </a:r>
            <a:r>
              <a:rPr sz="3500" b="1" dirty="0">
                <a:solidFill>
                  <a:srgbClr val="1B2018"/>
                </a:solidFill>
                <a:latin typeface="Arial"/>
                <a:cs typeface="Arial"/>
              </a:rPr>
              <a:t>́	</a:t>
            </a: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Нико</a:t>
            </a:r>
            <a:r>
              <a:rPr sz="3500" spc="-10" dirty="0">
                <a:solidFill>
                  <a:srgbClr val="1B2018"/>
                </a:solidFill>
                <a:latin typeface="Impact"/>
                <a:cs typeface="Impact"/>
              </a:rPr>
              <a:t>л</a:t>
            </a: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ай  </a:t>
            </a: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Николаевич</a:t>
            </a:r>
            <a:endParaRPr sz="3500">
              <a:latin typeface="Impact"/>
              <a:cs typeface="Impac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397" y="451866"/>
            <a:ext cx="3066287" cy="40759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9361" y="227838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0891" y="138684"/>
            <a:ext cx="2794000" cy="1595120"/>
            <a:chOff x="1040891" y="138684"/>
            <a:chExt cx="2794000" cy="1595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65653" y="918210"/>
              <a:ext cx="1268729" cy="8153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0891" y="138684"/>
              <a:ext cx="1611629" cy="103555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77441" y="1818474"/>
            <a:ext cx="5217160" cy="200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3335" algn="ctr">
              <a:lnSpc>
                <a:spcPts val="5510"/>
              </a:lnSpc>
              <a:spcBef>
                <a:spcPts val="100"/>
              </a:spcBef>
            </a:pPr>
            <a:r>
              <a:rPr sz="5400" dirty="0">
                <a:solidFill>
                  <a:srgbClr val="1B2018"/>
                </a:solidFill>
                <a:latin typeface="Impact"/>
                <a:cs typeface="Impact"/>
              </a:rPr>
              <a:t>ВОЕННАЯ</a:t>
            </a:r>
            <a:endParaRPr sz="5400">
              <a:latin typeface="Impact"/>
              <a:cs typeface="Impact"/>
            </a:endParaRPr>
          </a:p>
          <a:p>
            <a:pPr marL="12700" marR="5080" algn="ctr">
              <a:lnSpc>
                <a:spcPct val="70000"/>
              </a:lnSpc>
              <a:spcBef>
                <a:spcPts val="969"/>
              </a:spcBef>
            </a:pPr>
            <a:r>
              <a:rPr sz="5400" dirty="0">
                <a:solidFill>
                  <a:srgbClr val="1B2018"/>
                </a:solidFill>
                <a:latin typeface="Impact"/>
                <a:cs typeface="Impact"/>
              </a:rPr>
              <a:t>ОПЕРАЦИЯ</a:t>
            </a:r>
            <a:r>
              <a:rPr sz="5400" spc="-229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5400" dirty="0">
                <a:solidFill>
                  <a:srgbClr val="1B2018"/>
                </a:solidFill>
                <a:latin typeface="Impact"/>
                <a:cs typeface="Impact"/>
              </a:rPr>
              <a:t>РОССИИ </a:t>
            </a:r>
            <a:r>
              <a:rPr sz="5400" spc="-93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5400" dirty="0">
                <a:solidFill>
                  <a:srgbClr val="1B2018"/>
                </a:solidFill>
                <a:latin typeface="Impact"/>
                <a:cs typeface="Impact"/>
              </a:rPr>
              <a:t>В</a:t>
            </a:r>
            <a:r>
              <a:rPr sz="5400" spc="-16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5400" spc="5" dirty="0">
                <a:solidFill>
                  <a:srgbClr val="1B2018"/>
                </a:solidFill>
                <a:latin typeface="Impact"/>
                <a:cs typeface="Impact"/>
              </a:rPr>
              <a:t>СИРИИ</a:t>
            </a:r>
            <a:endParaRPr sz="5400">
              <a:latin typeface="Impact"/>
              <a:cs typeface="Impac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9361" y="227838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Пешков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01397" y="2141358"/>
            <a:ext cx="3497579" cy="923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Олег</a:t>
            </a:r>
            <a:r>
              <a:rPr sz="3500" spc="-7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Анатольевич</a:t>
            </a:r>
            <a:endParaRPr sz="3500">
              <a:latin typeface="Impact"/>
              <a:cs typeface="Impact"/>
            </a:endParaRPr>
          </a:p>
          <a:p>
            <a:pPr marL="545465">
              <a:lnSpc>
                <a:spcPct val="100000"/>
              </a:lnSpc>
              <a:spcBef>
                <a:spcPts val="1195"/>
              </a:spcBef>
            </a:pPr>
            <a:r>
              <a:rPr sz="1400" b="1" spc="-80" dirty="0">
                <a:solidFill>
                  <a:srgbClr val="769234"/>
                </a:solidFill>
                <a:latin typeface="Tahoma"/>
                <a:cs typeface="Tahoma"/>
              </a:rPr>
              <a:t>3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769234"/>
                </a:solidFill>
                <a:latin typeface="Tahoma"/>
                <a:cs typeface="Tahoma"/>
              </a:rPr>
              <a:t>а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в</a:t>
            </a:r>
            <a:r>
              <a:rPr sz="1400" b="1" spc="30" dirty="0">
                <a:solidFill>
                  <a:srgbClr val="769234"/>
                </a:solidFill>
                <a:latin typeface="Tahoma"/>
                <a:cs typeface="Tahoma"/>
              </a:rPr>
              <a:t>гу</a:t>
            </a:r>
            <a:r>
              <a:rPr sz="1400" b="1" spc="25" dirty="0">
                <a:solidFill>
                  <a:srgbClr val="769234"/>
                </a:solidFill>
                <a:latin typeface="Tahoma"/>
                <a:cs typeface="Tahoma"/>
              </a:rPr>
              <a:t>с</a:t>
            </a:r>
            <a:r>
              <a:rPr sz="1400" b="1" spc="-10" dirty="0">
                <a:solidFill>
                  <a:srgbClr val="769234"/>
                </a:solidFill>
                <a:latin typeface="Tahoma"/>
                <a:cs typeface="Tahoma"/>
              </a:rPr>
              <a:t>та</a:t>
            </a:r>
            <a:r>
              <a:rPr sz="1400" b="1" spc="-1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97</a:t>
            </a:r>
            <a:r>
              <a:rPr sz="1400" b="1" spc="45" dirty="0">
                <a:solidFill>
                  <a:srgbClr val="769234"/>
                </a:solidFill>
                <a:latin typeface="Tahoma"/>
                <a:cs typeface="Tahoma"/>
              </a:rPr>
              <a:t>0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769234"/>
                </a:solidFill>
                <a:latin typeface="Tahoma"/>
                <a:cs typeface="Tahoma"/>
              </a:rPr>
              <a:t>-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769234"/>
                </a:solidFill>
                <a:latin typeface="Tahoma"/>
                <a:cs typeface="Tahoma"/>
              </a:rPr>
              <a:t>2</a:t>
            </a:r>
            <a:r>
              <a:rPr sz="1400" b="1" spc="55" dirty="0">
                <a:solidFill>
                  <a:srgbClr val="769234"/>
                </a:solidFill>
                <a:latin typeface="Tahoma"/>
                <a:cs typeface="Tahoma"/>
              </a:rPr>
              <a:t>4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45" dirty="0">
                <a:solidFill>
                  <a:srgbClr val="769234"/>
                </a:solidFill>
                <a:latin typeface="Tahoma"/>
                <a:cs typeface="Tahoma"/>
              </a:rPr>
              <a:t>но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я</a:t>
            </a:r>
            <a:r>
              <a:rPr sz="1400" b="1" spc="45" dirty="0">
                <a:solidFill>
                  <a:srgbClr val="769234"/>
                </a:solidFill>
                <a:latin typeface="Tahoma"/>
                <a:cs typeface="Tahoma"/>
              </a:rPr>
              <a:t>бря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769234"/>
                </a:solidFill>
                <a:latin typeface="Tahoma"/>
                <a:cs typeface="Tahoma"/>
              </a:rPr>
              <a:t>2</a:t>
            </a:r>
            <a:r>
              <a:rPr sz="1400" b="1" spc="-130" dirty="0">
                <a:solidFill>
                  <a:srgbClr val="769234"/>
                </a:solidFill>
                <a:latin typeface="Tahoma"/>
                <a:cs typeface="Tahoma"/>
              </a:rPr>
              <a:t>015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3010" y="499872"/>
            <a:ext cx="3103625" cy="41315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" y="266700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02203" y="2812232"/>
            <a:ext cx="373824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b="1" spc="-80" dirty="0">
                <a:solidFill>
                  <a:srgbClr val="769234"/>
                </a:solidFill>
                <a:latin typeface="Tahoma"/>
                <a:cs typeface="Tahoma"/>
              </a:rPr>
              <a:t>22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65" dirty="0">
                <a:solidFill>
                  <a:srgbClr val="769234"/>
                </a:solidFill>
                <a:latin typeface="Tahoma"/>
                <a:cs typeface="Tahoma"/>
              </a:rPr>
              <a:t>и</a:t>
            </a:r>
            <a:r>
              <a:rPr sz="1400" b="1" spc="-5" dirty="0">
                <a:solidFill>
                  <a:srgbClr val="769234"/>
                </a:solidFill>
                <a:latin typeface="Tahoma"/>
                <a:cs typeface="Tahoma"/>
              </a:rPr>
              <a:t>юн</a:t>
            </a:r>
            <a:r>
              <a:rPr sz="1400" b="1" spc="10" dirty="0">
                <a:solidFill>
                  <a:srgbClr val="769234"/>
                </a:solidFill>
                <a:latin typeface="Tahoma"/>
                <a:cs typeface="Tahoma"/>
              </a:rPr>
              <a:t>я</a:t>
            </a:r>
            <a:r>
              <a:rPr sz="1400" b="1" spc="-1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360" dirty="0">
                <a:solidFill>
                  <a:srgbClr val="769234"/>
                </a:solidFill>
                <a:latin typeface="Tahoma"/>
                <a:cs typeface="Tahoma"/>
              </a:rPr>
              <a:t>1</a:t>
            </a:r>
            <a:r>
              <a:rPr sz="1400" b="1" spc="5" dirty="0">
                <a:solidFill>
                  <a:srgbClr val="769234"/>
                </a:solidFill>
                <a:latin typeface="Tahoma"/>
                <a:cs typeface="Tahoma"/>
              </a:rPr>
              <a:t>990</a:t>
            </a:r>
            <a:r>
              <a:rPr sz="1400" b="1" spc="-3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769234"/>
                </a:solidFill>
                <a:latin typeface="Tahoma"/>
                <a:cs typeface="Tahoma"/>
              </a:rPr>
              <a:t>г</a:t>
            </a:r>
            <a:r>
              <a:rPr sz="1400" b="1" spc="35" dirty="0">
                <a:solidFill>
                  <a:srgbClr val="769234"/>
                </a:solidFill>
                <a:latin typeface="Tahoma"/>
                <a:cs typeface="Tahoma"/>
              </a:rPr>
              <a:t>о</a:t>
            </a:r>
            <a:r>
              <a:rPr sz="1400" b="1" spc="20" dirty="0">
                <a:solidFill>
                  <a:srgbClr val="769234"/>
                </a:solidFill>
                <a:latin typeface="Tahoma"/>
                <a:cs typeface="Tahoma"/>
              </a:rPr>
              <a:t>да</a:t>
            </a:r>
            <a:r>
              <a:rPr sz="1400" b="1" spc="-3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125" dirty="0">
                <a:solidFill>
                  <a:srgbClr val="769234"/>
                </a:solidFill>
                <a:latin typeface="Tahoma"/>
                <a:cs typeface="Tahoma"/>
              </a:rPr>
              <a:t>—</a:t>
            </a:r>
            <a:r>
              <a:rPr sz="1400" b="1" spc="-2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204" dirty="0">
                <a:solidFill>
                  <a:srgbClr val="769234"/>
                </a:solidFill>
                <a:latin typeface="Tahoma"/>
                <a:cs typeface="Tahoma"/>
              </a:rPr>
              <a:t>17</a:t>
            </a:r>
            <a:r>
              <a:rPr sz="1400" b="1" spc="-2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65" dirty="0">
                <a:solidFill>
                  <a:srgbClr val="769234"/>
                </a:solidFill>
                <a:latin typeface="Tahoma"/>
                <a:cs typeface="Tahoma"/>
              </a:rPr>
              <a:t>м</a:t>
            </a:r>
            <a:r>
              <a:rPr sz="1400" b="1" spc="-10" dirty="0">
                <a:solidFill>
                  <a:srgbClr val="769234"/>
                </a:solidFill>
                <a:latin typeface="Tahoma"/>
                <a:cs typeface="Tahoma"/>
              </a:rPr>
              <a:t>а</a:t>
            </a:r>
            <a:r>
              <a:rPr sz="1400" b="1" spc="35" dirty="0">
                <a:solidFill>
                  <a:srgbClr val="769234"/>
                </a:solidFill>
                <a:latin typeface="Tahoma"/>
                <a:cs typeface="Tahoma"/>
              </a:rPr>
              <a:t>рт</a:t>
            </a:r>
            <a:r>
              <a:rPr sz="1400" b="1" spc="-5" dirty="0">
                <a:solidFill>
                  <a:srgbClr val="769234"/>
                </a:solidFill>
                <a:latin typeface="Tahoma"/>
                <a:cs typeface="Tahoma"/>
              </a:rPr>
              <a:t>а</a:t>
            </a:r>
            <a:r>
              <a:rPr sz="1400" b="1" spc="-20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spc="-80" dirty="0">
                <a:solidFill>
                  <a:srgbClr val="769234"/>
                </a:solidFill>
                <a:latin typeface="Tahoma"/>
                <a:cs typeface="Tahoma"/>
              </a:rPr>
              <a:t>2</a:t>
            </a:r>
            <a:r>
              <a:rPr sz="1400" b="1" spc="-110" dirty="0">
                <a:solidFill>
                  <a:srgbClr val="769234"/>
                </a:solidFill>
                <a:latin typeface="Tahoma"/>
                <a:cs typeface="Tahoma"/>
              </a:rPr>
              <a:t>016</a:t>
            </a:r>
            <a:r>
              <a:rPr sz="1400" b="1" spc="-35" dirty="0">
                <a:solidFill>
                  <a:srgbClr val="769234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769234"/>
                </a:solidFill>
                <a:latin typeface="Tahoma"/>
                <a:cs typeface="Tahoma"/>
              </a:rPr>
              <a:t>г</a:t>
            </a:r>
            <a:r>
              <a:rPr sz="1400" b="1" spc="35" dirty="0">
                <a:solidFill>
                  <a:srgbClr val="769234"/>
                </a:solidFill>
                <a:latin typeface="Tahoma"/>
                <a:cs typeface="Tahoma"/>
              </a:rPr>
              <a:t>о</a:t>
            </a:r>
            <a:r>
              <a:rPr sz="1400" b="1" spc="20" dirty="0">
                <a:solidFill>
                  <a:srgbClr val="769234"/>
                </a:solidFill>
                <a:latin typeface="Tahoma"/>
                <a:cs typeface="Tahoma"/>
              </a:rPr>
              <a:t>да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Прохоренко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410651" y="1823492"/>
            <a:ext cx="3079115" cy="932180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1355"/>
              </a:spcBef>
            </a:pP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Александр </a:t>
            </a:r>
            <a:r>
              <a:rPr sz="3500" spc="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Але</a:t>
            </a:r>
            <a:r>
              <a:rPr sz="3500" spc="-10" dirty="0">
                <a:solidFill>
                  <a:srgbClr val="1B2018"/>
                </a:solidFill>
                <a:latin typeface="Impact"/>
                <a:cs typeface="Impact"/>
              </a:rPr>
              <a:t>к</a:t>
            </a: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сандр</a:t>
            </a:r>
            <a:r>
              <a:rPr sz="3500" spc="-10" dirty="0">
                <a:solidFill>
                  <a:srgbClr val="1B2018"/>
                </a:solidFill>
                <a:latin typeface="Impact"/>
                <a:cs typeface="Impact"/>
              </a:rPr>
              <a:t>о</a:t>
            </a: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в</a:t>
            </a:r>
            <a:r>
              <a:rPr sz="3500" dirty="0">
                <a:solidFill>
                  <a:srgbClr val="1B2018"/>
                </a:solidFill>
                <a:latin typeface="Impact"/>
                <a:cs typeface="Impact"/>
              </a:rPr>
              <a:t>и</a:t>
            </a:r>
            <a:r>
              <a:rPr sz="3500" spc="-5" dirty="0">
                <a:solidFill>
                  <a:srgbClr val="1B2018"/>
                </a:solidFill>
                <a:latin typeface="Impact"/>
                <a:cs typeface="Impact"/>
              </a:rPr>
              <a:t>ч</a:t>
            </a:r>
            <a:endParaRPr sz="3500">
              <a:latin typeface="Impact"/>
              <a:cs typeface="Impac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1227" y="427481"/>
            <a:ext cx="3420617" cy="47160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49361" y="227838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9550"/>
            <a:ext cx="7696200" cy="452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992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700" y="0"/>
            <a:ext cx="9001786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4521" y="3378892"/>
            <a:ext cx="3020060" cy="452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5"/>
              </a:lnSpc>
            </a:pPr>
            <a:r>
              <a:rPr sz="1000" spc="-5" dirty="0">
                <a:solidFill>
                  <a:srgbClr val="1B2018"/>
                </a:solidFill>
                <a:latin typeface="Arial MT"/>
                <a:cs typeface="Arial MT"/>
              </a:rPr>
              <a:t>CREDITS:</a:t>
            </a:r>
            <a:r>
              <a:rPr sz="1000" spc="-10" dirty="0">
                <a:solidFill>
                  <a:srgbClr val="1B201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1B2018"/>
                </a:solidFill>
                <a:latin typeface="Arial MT"/>
                <a:cs typeface="Arial MT"/>
              </a:rPr>
              <a:t>This</a:t>
            </a:r>
            <a:r>
              <a:rPr sz="1000" spc="-5" dirty="0">
                <a:solidFill>
                  <a:srgbClr val="1B2018"/>
                </a:solidFill>
                <a:latin typeface="Arial MT"/>
                <a:cs typeface="Arial MT"/>
              </a:rPr>
              <a:t> presentation</a:t>
            </a:r>
            <a:r>
              <a:rPr sz="1000" spc="-10" dirty="0">
                <a:solidFill>
                  <a:srgbClr val="1B2018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1B2018"/>
                </a:solidFill>
                <a:latin typeface="Arial MT"/>
                <a:cs typeface="Arial MT"/>
              </a:rPr>
              <a:t>template</a:t>
            </a:r>
            <a:r>
              <a:rPr sz="1000" spc="-5" dirty="0">
                <a:solidFill>
                  <a:srgbClr val="1B2018"/>
                </a:solidFill>
                <a:latin typeface="Arial MT"/>
                <a:cs typeface="Arial MT"/>
              </a:rPr>
              <a:t> was </a:t>
            </a:r>
            <a:r>
              <a:rPr sz="1000" dirty="0">
                <a:solidFill>
                  <a:srgbClr val="1B2018"/>
                </a:solidFill>
                <a:latin typeface="Arial MT"/>
                <a:cs typeface="Arial MT"/>
              </a:rPr>
              <a:t>created</a:t>
            </a:r>
            <a:r>
              <a:rPr sz="1000" spc="-10" dirty="0">
                <a:solidFill>
                  <a:srgbClr val="1B2018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1B2018"/>
                </a:solidFill>
                <a:latin typeface="Arial MT"/>
                <a:cs typeface="Arial MT"/>
              </a:rPr>
              <a:t>by</a:t>
            </a:r>
            <a:endParaRPr sz="1000">
              <a:latin typeface="Arial MT"/>
              <a:cs typeface="Arial MT"/>
            </a:endParaRPr>
          </a:p>
          <a:p>
            <a:pPr marL="958850" marR="167640" indent="-897890">
              <a:lnSpc>
                <a:spcPct val="100000"/>
              </a:lnSpc>
            </a:pPr>
            <a:r>
              <a:rPr sz="1000" spc="-20" dirty="0">
                <a:solidFill>
                  <a:srgbClr val="1B2018"/>
                </a:solidFill>
                <a:latin typeface="Trebuchet MS"/>
                <a:cs typeface="Trebuchet MS"/>
                <a:hlinkClick r:id="rId2"/>
              </a:rPr>
              <a:t>Slidesgo</a:t>
            </a:r>
            <a:r>
              <a:rPr sz="1000" spc="-20" dirty="0">
                <a:solidFill>
                  <a:srgbClr val="1B2018"/>
                </a:solidFill>
                <a:latin typeface="Trebuchet MS"/>
                <a:cs typeface="Trebuchet MS"/>
              </a:rPr>
              <a:t>,</a:t>
            </a:r>
            <a:r>
              <a:rPr sz="1000" spc="-125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10" dirty="0">
                <a:solidFill>
                  <a:srgbClr val="1B2018"/>
                </a:solidFill>
                <a:latin typeface="Trebuchet MS"/>
                <a:cs typeface="Trebuchet MS"/>
              </a:rPr>
              <a:t>including</a:t>
            </a:r>
            <a:r>
              <a:rPr sz="1000" spc="-180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15" dirty="0">
                <a:solidFill>
                  <a:srgbClr val="1B2018"/>
                </a:solidFill>
                <a:latin typeface="Trebuchet MS"/>
                <a:cs typeface="Trebuchet MS"/>
              </a:rPr>
              <a:t>icons</a:t>
            </a:r>
            <a:r>
              <a:rPr sz="1000" spc="-85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15" dirty="0">
                <a:solidFill>
                  <a:srgbClr val="1B2018"/>
                </a:solidFill>
                <a:latin typeface="Trebuchet MS"/>
                <a:cs typeface="Trebuchet MS"/>
              </a:rPr>
              <a:t>by</a:t>
            </a:r>
            <a:r>
              <a:rPr sz="1000" spc="-65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30" dirty="0">
                <a:solidFill>
                  <a:srgbClr val="1B2018"/>
                </a:solidFill>
                <a:latin typeface="Trebuchet MS"/>
                <a:cs typeface="Trebuchet MS"/>
                <a:hlinkClick r:id="rId3"/>
              </a:rPr>
              <a:t>Flaticon</a:t>
            </a:r>
            <a:r>
              <a:rPr sz="1000" spc="-30" dirty="0">
                <a:solidFill>
                  <a:srgbClr val="1B2018"/>
                </a:solidFill>
                <a:latin typeface="Trebuchet MS"/>
                <a:cs typeface="Trebuchet MS"/>
              </a:rPr>
              <a:t>,</a:t>
            </a:r>
            <a:r>
              <a:rPr sz="1000" spc="-120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15" dirty="0">
                <a:solidFill>
                  <a:srgbClr val="1B2018"/>
                </a:solidFill>
                <a:latin typeface="Trebuchet MS"/>
                <a:cs typeface="Trebuchet MS"/>
              </a:rPr>
              <a:t>infographics</a:t>
            </a:r>
            <a:r>
              <a:rPr sz="1000" spc="-90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100" dirty="0">
                <a:solidFill>
                  <a:srgbClr val="1B2018"/>
                </a:solidFill>
                <a:latin typeface="Trebuchet MS"/>
                <a:cs typeface="Trebuchet MS"/>
              </a:rPr>
              <a:t>&amp; </a:t>
            </a:r>
            <a:r>
              <a:rPr sz="1000" spc="-290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35" dirty="0">
                <a:solidFill>
                  <a:srgbClr val="1B2018"/>
                </a:solidFill>
                <a:latin typeface="Trebuchet MS"/>
                <a:cs typeface="Trebuchet MS"/>
              </a:rPr>
              <a:t>i</a:t>
            </a:r>
            <a:r>
              <a:rPr sz="1000" spc="-10" dirty="0">
                <a:solidFill>
                  <a:srgbClr val="1B2018"/>
                </a:solidFill>
                <a:latin typeface="Trebuchet MS"/>
                <a:cs typeface="Trebuchet MS"/>
              </a:rPr>
              <a:t>m</a:t>
            </a:r>
            <a:r>
              <a:rPr sz="1000" spc="-20" dirty="0">
                <a:solidFill>
                  <a:srgbClr val="1B2018"/>
                </a:solidFill>
                <a:latin typeface="Trebuchet MS"/>
                <a:cs typeface="Trebuchet MS"/>
              </a:rPr>
              <a:t>a</a:t>
            </a:r>
            <a:r>
              <a:rPr sz="1000" spc="-50" dirty="0">
                <a:solidFill>
                  <a:srgbClr val="1B2018"/>
                </a:solidFill>
                <a:latin typeface="Trebuchet MS"/>
                <a:cs typeface="Trebuchet MS"/>
              </a:rPr>
              <a:t>g</a:t>
            </a:r>
            <a:r>
              <a:rPr sz="1000" spc="30" dirty="0">
                <a:solidFill>
                  <a:srgbClr val="1B2018"/>
                </a:solidFill>
                <a:latin typeface="Trebuchet MS"/>
                <a:cs typeface="Trebuchet MS"/>
              </a:rPr>
              <a:t>e</a:t>
            </a:r>
            <a:r>
              <a:rPr sz="1000" spc="-10" dirty="0">
                <a:solidFill>
                  <a:srgbClr val="1B2018"/>
                </a:solidFill>
                <a:latin typeface="Trebuchet MS"/>
                <a:cs typeface="Trebuchet MS"/>
              </a:rPr>
              <a:t>s</a:t>
            </a:r>
            <a:r>
              <a:rPr sz="1000" spc="-75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-5" dirty="0">
                <a:solidFill>
                  <a:srgbClr val="1B2018"/>
                </a:solidFill>
                <a:latin typeface="Trebuchet MS"/>
                <a:cs typeface="Trebuchet MS"/>
              </a:rPr>
              <a:t>b</a:t>
            </a:r>
            <a:r>
              <a:rPr sz="1000" spc="-25" dirty="0">
                <a:solidFill>
                  <a:srgbClr val="1B2018"/>
                </a:solidFill>
                <a:latin typeface="Trebuchet MS"/>
                <a:cs typeface="Trebuchet MS"/>
              </a:rPr>
              <a:t>y</a:t>
            </a:r>
            <a:r>
              <a:rPr sz="1000" spc="-75" dirty="0">
                <a:solidFill>
                  <a:srgbClr val="1B2018"/>
                </a:solidFill>
                <a:latin typeface="Trebuchet MS"/>
                <a:cs typeface="Trebuchet MS"/>
              </a:rPr>
              <a:t> </a:t>
            </a:r>
            <a:r>
              <a:rPr sz="1000" spc="40" dirty="0">
                <a:solidFill>
                  <a:srgbClr val="1B2018"/>
                </a:solidFill>
                <a:latin typeface="Trebuchet MS"/>
                <a:cs typeface="Trebuchet MS"/>
                <a:hlinkClick r:id="rId4"/>
              </a:rPr>
              <a:t>F</a:t>
            </a:r>
            <a:r>
              <a:rPr sz="1000" spc="5" dirty="0">
                <a:solidFill>
                  <a:srgbClr val="1B2018"/>
                </a:solidFill>
                <a:latin typeface="Trebuchet MS"/>
                <a:cs typeface="Trebuchet MS"/>
                <a:hlinkClick r:id="rId4"/>
              </a:rPr>
              <a:t>r</a:t>
            </a:r>
            <a:r>
              <a:rPr sz="1000" dirty="0">
                <a:solidFill>
                  <a:srgbClr val="1B2018"/>
                </a:solidFill>
                <a:latin typeface="Trebuchet MS"/>
                <a:cs typeface="Trebuchet MS"/>
                <a:hlinkClick r:id="rId4"/>
              </a:rPr>
              <a:t>ee</a:t>
            </a:r>
            <a:r>
              <a:rPr sz="1000" spc="-45" dirty="0">
                <a:solidFill>
                  <a:srgbClr val="1B2018"/>
                </a:solidFill>
                <a:latin typeface="Trebuchet MS"/>
                <a:cs typeface="Trebuchet MS"/>
                <a:hlinkClick r:id="rId4"/>
              </a:rPr>
              <a:t>p</a:t>
            </a:r>
            <a:r>
              <a:rPr sz="1000" spc="-40" dirty="0">
                <a:solidFill>
                  <a:srgbClr val="1B2018"/>
                </a:solidFill>
                <a:latin typeface="Trebuchet MS"/>
                <a:cs typeface="Trebuchet MS"/>
                <a:hlinkClick r:id="rId4"/>
              </a:rPr>
              <a:t>i</a:t>
            </a:r>
            <a:r>
              <a:rPr sz="1000" spc="-35" dirty="0">
                <a:solidFill>
                  <a:srgbClr val="1B2018"/>
                </a:solidFill>
                <a:latin typeface="Trebuchet MS"/>
                <a:cs typeface="Trebuchet MS"/>
                <a:hlinkClick r:id="rId4"/>
              </a:rPr>
              <a:t>k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86243" y="3655631"/>
            <a:ext cx="461009" cy="7620"/>
          </a:xfrm>
          <a:custGeom>
            <a:avLst/>
            <a:gdLst/>
            <a:ahLst/>
            <a:cxnLst/>
            <a:rect l="l" t="t" r="r" b="b"/>
            <a:pathLst>
              <a:path w="461009" h="7620">
                <a:moveTo>
                  <a:pt x="461009" y="0"/>
                </a:moveTo>
                <a:lnTo>
                  <a:pt x="0" y="0"/>
                </a:lnTo>
                <a:lnTo>
                  <a:pt x="0" y="7619"/>
                </a:lnTo>
                <a:lnTo>
                  <a:pt x="461009" y="7619"/>
                </a:lnTo>
                <a:lnTo>
                  <a:pt x="461009" y="0"/>
                </a:lnTo>
                <a:close/>
              </a:path>
            </a:pathLst>
          </a:custGeom>
          <a:solidFill>
            <a:srgbClr val="1B20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89669" y="3655631"/>
            <a:ext cx="448309" cy="7620"/>
          </a:xfrm>
          <a:custGeom>
            <a:avLst/>
            <a:gdLst/>
            <a:ahLst/>
            <a:cxnLst/>
            <a:rect l="l" t="t" r="r" b="b"/>
            <a:pathLst>
              <a:path w="448310" h="7620">
                <a:moveTo>
                  <a:pt x="448056" y="0"/>
                </a:moveTo>
                <a:lnTo>
                  <a:pt x="0" y="0"/>
                </a:lnTo>
                <a:lnTo>
                  <a:pt x="0" y="7619"/>
                </a:lnTo>
                <a:lnTo>
                  <a:pt x="448056" y="7619"/>
                </a:lnTo>
                <a:lnTo>
                  <a:pt x="448056" y="0"/>
                </a:lnTo>
                <a:close/>
              </a:path>
            </a:pathLst>
          </a:custGeom>
          <a:solidFill>
            <a:srgbClr val="1B201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523" y="0"/>
            <a:ext cx="9142730" cy="5143500"/>
            <a:chOff x="1523" y="0"/>
            <a:chExt cx="9142730" cy="5143500"/>
          </a:xfrm>
        </p:grpSpPr>
        <p:sp>
          <p:nvSpPr>
            <p:cNvPr id="6" name="object 6"/>
            <p:cNvSpPr/>
            <p:nvPr/>
          </p:nvSpPr>
          <p:spPr>
            <a:xfrm>
              <a:off x="2456903" y="3808044"/>
              <a:ext cx="426084" cy="7620"/>
            </a:xfrm>
            <a:custGeom>
              <a:avLst/>
              <a:gdLst/>
              <a:ahLst/>
              <a:cxnLst/>
              <a:rect l="l" t="t" r="r" b="b"/>
              <a:pathLst>
                <a:path w="426085" h="7620">
                  <a:moveTo>
                    <a:pt x="425957" y="0"/>
                  </a:moveTo>
                  <a:lnTo>
                    <a:pt x="0" y="0"/>
                  </a:lnTo>
                  <a:lnTo>
                    <a:pt x="0" y="7607"/>
                  </a:lnTo>
                  <a:lnTo>
                    <a:pt x="425957" y="7607"/>
                  </a:lnTo>
                  <a:lnTo>
                    <a:pt x="425957" y="0"/>
                  </a:lnTo>
                  <a:close/>
                </a:path>
              </a:pathLst>
            </a:custGeom>
            <a:solidFill>
              <a:srgbClr val="1B20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3" y="0"/>
              <a:ext cx="9140951" cy="51434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009" y="3188207"/>
              <a:ext cx="9063990" cy="182995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27255" y="1132122"/>
            <a:ext cx="3157855" cy="1424940"/>
          </a:xfrm>
          <a:prstGeom prst="rect">
            <a:avLst/>
          </a:prstGeom>
        </p:spPr>
        <p:txBody>
          <a:bodyPr vert="horz" wrap="square" lIns="0" tIns="259079" rIns="0" bIns="0" rtlCol="0">
            <a:spAutoFit/>
          </a:bodyPr>
          <a:lstStyle/>
          <a:p>
            <a:pPr marL="12700" marR="5080">
              <a:lnSpc>
                <a:spcPct val="70000"/>
              </a:lnSpc>
              <a:spcBef>
                <a:spcPts val="2039"/>
              </a:spcBef>
            </a:pPr>
            <a:r>
              <a:rPr sz="5400" dirty="0">
                <a:solidFill>
                  <a:srgbClr val="1B2018"/>
                </a:solidFill>
                <a:latin typeface="Impact"/>
                <a:cs typeface="Impact"/>
              </a:rPr>
              <a:t>МИНУТА </a:t>
            </a:r>
            <a:r>
              <a:rPr sz="5400" spc="5" dirty="0">
                <a:solidFill>
                  <a:srgbClr val="1B2018"/>
                </a:solidFill>
                <a:latin typeface="Impact"/>
                <a:cs typeface="Impact"/>
              </a:rPr>
              <a:t> М</a:t>
            </a:r>
            <a:r>
              <a:rPr sz="5400" spc="10" dirty="0">
                <a:solidFill>
                  <a:srgbClr val="1B2018"/>
                </a:solidFill>
                <a:latin typeface="Impact"/>
                <a:cs typeface="Impact"/>
              </a:rPr>
              <a:t>О</a:t>
            </a:r>
            <a:r>
              <a:rPr sz="5400" spc="5" dirty="0">
                <a:solidFill>
                  <a:srgbClr val="1B2018"/>
                </a:solidFill>
                <a:latin typeface="Impact"/>
                <a:cs typeface="Impact"/>
              </a:rPr>
              <a:t>Л</a:t>
            </a:r>
            <a:r>
              <a:rPr sz="5400" spc="-5" dirty="0">
                <a:solidFill>
                  <a:srgbClr val="1B2018"/>
                </a:solidFill>
                <a:latin typeface="Impact"/>
                <a:cs typeface="Impact"/>
              </a:rPr>
              <a:t>Ч</a:t>
            </a:r>
            <a:r>
              <a:rPr sz="5400" spc="5" dirty="0">
                <a:solidFill>
                  <a:srgbClr val="1B2018"/>
                </a:solidFill>
                <a:latin typeface="Impact"/>
                <a:cs typeface="Impact"/>
              </a:rPr>
              <a:t>АНИЯ</a:t>
            </a:r>
            <a:endParaRPr sz="5400">
              <a:latin typeface="Impact"/>
              <a:cs typeface="Impac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50302" y="4379976"/>
            <a:ext cx="1030985" cy="46634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285750"/>
            <a:ext cx="8229600" cy="3385542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-apple-system"/>
              </a:rPr>
              <a:t>С целью сохранения памяти о погибших земляках, воинах – интернационалистах и привлечения внимания подрастающего поколения к сохранению памяти о россиянах, исполнявших служебный долг за пределами Отечества с 2011 г. в России стали проводить акцию «Красный тюльпан». Красный тюльпан выбран символом этого Дня в противовес «чёрным тюльпанам» – так называли самолёты, в которых отправляли тела погибших советских солдат на Родину. Волонтеры Победы на территории образовательных организаций и с привлечением обучающихся организуют в период 09 февраля-15 февраля 2023 г. изготовление атрибута акции – красного тюльпана.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esktop\7PCov6WjVv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409950"/>
            <a:ext cx="1996983" cy="14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186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esktop\7PCov6WjVv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335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058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961" y="0"/>
            <a:ext cx="8924925" cy="5143500"/>
            <a:chOff x="76961" y="0"/>
            <a:chExt cx="8924925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91350" y="0"/>
              <a:ext cx="1727453" cy="111023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45235" y="440926"/>
              <a:ext cx="2657030" cy="35936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61" y="4005071"/>
              <a:ext cx="8923781" cy="10497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5248" y="3396274"/>
              <a:ext cx="8055876" cy="17472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30845" y="1003554"/>
              <a:ext cx="1470659" cy="94487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91950" y="772656"/>
            <a:ext cx="3830954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/>
              <a:t>15</a:t>
            </a:r>
            <a:r>
              <a:rPr sz="6000" spc="-90" dirty="0"/>
              <a:t> </a:t>
            </a:r>
            <a:r>
              <a:rPr sz="6000" dirty="0"/>
              <a:t>ФЕВРАЛЯ</a:t>
            </a:r>
            <a:endParaRPr sz="6000"/>
          </a:p>
        </p:txBody>
      </p:sp>
      <p:sp>
        <p:nvSpPr>
          <p:cNvPr id="9" name="object 9"/>
          <p:cNvSpPr txBox="1"/>
          <p:nvPr/>
        </p:nvSpPr>
        <p:spPr>
          <a:xfrm>
            <a:off x="850403" y="1734192"/>
            <a:ext cx="4060825" cy="17329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День памяти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о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россиянах, </a:t>
            </a:r>
            <a:r>
              <a:rPr sz="2800" spc="-480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исполнявших</a:t>
            </a:r>
            <a:r>
              <a:rPr sz="2800" spc="-95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служебный </a:t>
            </a:r>
            <a:r>
              <a:rPr sz="2800" spc="-480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долг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за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пределами </a:t>
            </a:r>
            <a:r>
              <a:rPr sz="2800" dirty="0">
                <a:solidFill>
                  <a:srgbClr val="82924A"/>
                </a:solidFill>
                <a:latin typeface="Impact"/>
                <a:cs typeface="Impact"/>
              </a:rPr>
              <a:t> </a:t>
            </a:r>
            <a:r>
              <a:rPr sz="2800" spc="-5" dirty="0">
                <a:solidFill>
                  <a:srgbClr val="82924A"/>
                </a:solidFill>
                <a:latin typeface="Impact"/>
                <a:cs typeface="Impact"/>
              </a:rPr>
              <a:t>Отечества</a:t>
            </a:r>
            <a:endParaRPr sz="2800">
              <a:latin typeface="Impact"/>
              <a:cs typeface="Impac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09496" y="180695"/>
            <a:ext cx="1030985" cy="46634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" y="133350"/>
            <a:ext cx="8610600" cy="879972"/>
          </a:xfrm>
        </p:spPr>
        <p:txBody>
          <a:bodyPr/>
          <a:lstStyle/>
          <a:p>
            <a:r>
              <a:rPr lang="ru-RU" sz="3600" b="1" i="1" kern="1200" cap="all" dirty="0">
                <a:solidFill>
                  <a:srgbClr val="4E3B30"/>
                </a:solidFill>
                <a:effectLst>
                  <a:reflection blurRad="12700" stA="48000" endA="300" endPos="55000" dir="5400000" sy="-90000" algn="bl" rotWithShape="0"/>
                </a:effectLst>
                <a:latin typeface="Franklin Gothic Medium"/>
                <a:cs typeface="+mj-cs"/>
              </a:rPr>
              <a:t>Краткая история афганской войны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152400" y="819150"/>
            <a:ext cx="8686800" cy="3988784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Ввод советских войск в Афганистан начался 25 декабря 1979 г.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По  наведенному мосту через р. Амударья советско-афганскую границу пересекла мотострелковая дивизия.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Высадившиеся в Кабуле подразделения воздушно-десантной дивизии установили контроль над важными административными объектами.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27 декабря советский батальон, усиленный ротой десантников , и отряд КГБ СССР штурмом овладели дворцом, где находился </a:t>
            </a:r>
            <a:r>
              <a:rPr lang="ru-RU" sz="1600" b="1" kern="1200" dirty="0" err="1">
                <a:solidFill>
                  <a:srgbClr val="4E3B30"/>
                </a:solidFill>
                <a:latin typeface="Franklin Gothic Book"/>
                <a:cs typeface="+mn-cs"/>
              </a:rPr>
              <a:t>Х.Амин</a:t>
            </a: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, сам он погиб.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К середине января 1980 г. завершен ввод главных сил 40-й армии СССР.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На территории ДРА были сосредоточенны 3 мотострелковые, 1 воздушно-десантная дивизии, отдельная </a:t>
            </a:r>
            <a:r>
              <a:rPr lang="ru-RU" sz="1600" b="1" kern="1200" dirty="0" err="1">
                <a:solidFill>
                  <a:srgbClr val="4E3B30"/>
                </a:solidFill>
                <a:latin typeface="Franklin Gothic Book"/>
                <a:cs typeface="+mn-cs"/>
              </a:rPr>
              <a:t>десантно</a:t>
            </a: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-штурмовая бригада, отдельный мотострелковый полк и отдельный парашютно-десантный полк.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6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В дальнейшем в состав ОКСВ входили: управление 40-й армии с частями обеспечения и обслуживания, 4 дивизии,5 бригад, 4 отдельных полка, 6 отдельных  батальонов охраны, 4 авиационных полка, 3 вертолетных полка, бригада материального обеспечения, медицинские, ремонтные, строительные части и т.д. </a:t>
            </a:r>
          </a:p>
        </p:txBody>
      </p:sp>
    </p:spTree>
    <p:extLst>
      <p:ext uri="{BB962C8B-B14F-4D97-AF65-F5344CB8AC3E}">
        <p14:creationId xmlns:p14="http://schemas.microsoft.com/office/powerpoint/2010/main" val="748624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D:\Афганистан в судьбах вольчан\DSCF08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361950"/>
            <a:ext cx="6638633" cy="4240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2324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304800" y="57150"/>
            <a:ext cx="8458200" cy="6804636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Подразделения СА взяли под охрану основные автомобильные магистрали, объекты, на которых работали советские специалисты, аэродромы и т.д.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Первоначально советским войскам запрещалось вступать в боевые действия (за исключением подавления мятежей)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После введения советских войск моджахеды активизировали пропагандистскую деятельность, используя тезис об «угрозе исламу со стороны неверных». Моджахеды избегали открытого столкновения с войсками, применяли партизанские методы борьбы: диверсии на военных и гражданских объектах, обстрелы гарнизонов и населенных пунктов из тяжелого оружия, засады, террористические акции </a:t>
            </a:r>
            <a:r>
              <a:rPr lang="ru-RU" sz="1800" b="1" kern="1200" dirty="0" err="1">
                <a:solidFill>
                  <a:srgbClr val="4E3B30"/>
                </a:solidFill>
                <a:latin typeface="Franklin Gothic Book"/>
                <a:cs typeface="+mn-cs"/>
              </a:rPr>
              <a:t>ит.д</a:t>
            </a: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В разные годы численность советских войск в ДРА достигала от 65471                ( военнослужащих-63997)  до 102187(военнослужащих-99233) человек.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Советские войска находились в ДРА девять лет, один месяц, девятнадцать дней – с 1979 по 1989гг. 15 февраля 1989г. последнее подразделение  40-й армии ограниченного контингента советских войск покинуло Афганистан.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300 </a:t>
            </a:r>
            <a:r>
              <a:rPr lang="ru-RU" sz="1800" b="1" kern="1200" dirty="0" err="1">
                <a:solidFill>
                  <a:srgbClr val="4E3B30"/>
                </a:solidFill>
                <a:latin typeface="Franklin Gothic Book"/>
                <a:cs typeface="+mn-cs"/>
              </a:rPr>
              <a:t>вольчан</a:t>
            </a: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 приняли участие в боевых действиях на территории Афганистана.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  <a:tabLst/>
              <a:defRPr/>
            </a:pPr>
            <a:r>
              <a:rPr lang="ru-RU" sz="1800" b="1" kern="1200" dirty="0">
                <a:solidFill>
                  <a:srgbClr val="4E3B30"/>
                </a:solidFill>
                <a:latin typeface="Franklin Gothic Book"/>
                <a:cs typeface="+mn-cs"/>
              </a:rPr>
              <a:t>Восемь из них  вернулись домой в цинковых гробах.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38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386" y="0"/>
            <a:ext cx="9103613" cy="506031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77072" y="1080800"/>
            <a:ext cx="422084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…</a:t>
            </a:r>
            <a:r>
              <a:rPr sz="2000" spc="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За</a:t>
            </a:r>
            <a:r>
              <a:rPr sz="200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то,</a:t>
            </a:r>
            <a:r>
              <a:rPr sz="2000" spc="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чтоб</a:t>
            </a:r>
            <a:r>
              <a:rPr sz="2000" spc="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10" dirty="0">
                <a:solidFill>
                  <a:srgbClr val="1B2018"/>
                </a:solidFill>
                <a:latin typeface="Impact"/>
                <a:cs typeface="Impact"/>
              </a:rPr>
              <a:t>кто-то</a:t>
            </a:r>
            <a:r>
              <a:rPr sz="2000" spc="1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нес в</a:t>
            </a:r>
            <a:r>
              <a:rPr sz="2000" spc="-1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руках</a:t>
            </a:r>
            <a:r>
              <a:rPr sz="2000" spc="1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10" dirty="0">
                <a:solidFill>
                  <a:srgbClr val="1B2018"/>
                </a:solidFill>
                <a:latin typeface="Impact"/>
                <a:cs typeface="Impact"/>
              </a:rPr>
              <a:t>цветы,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 В своих руках они держали автоматы. </a:t>
            </a:r>
            <a:r>
              <a:rPr sz="2000" spc="-34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Не</a:t>
            </a:r>
            <a:r>
              <a:rPr sz="2000" spc="-1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для</a:t>
            </a:r>
            <a:r>
              <a:rPr sz="2000" spc="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войны</a:t>
            </a:r>
            <a:r>
              <a:rPr sz="2000" spc="-2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рождаются</a:t>
            </a:r>
            <a:r>
              <a:rPr sz="2000" spc="1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солдаты,</a:t>
            </a:r>
            <a:endParaRPr sz="2000">
              <a:latin typeface="Impact"/>
              <a:cs typeface="Impact"/>
            </a:endParaRPr>
          </a:p>
          <a:p>
            <a:pPr marL="12700">
              <a:lnSpc>
                <a:spcPts val="2400"/>
              </a:lnSpc>
            </a:pP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А</a:t>
            </a:r>
            <a:r>
              <a:rPr sz="2000" spc="-2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для</a:t>
            </a:r>
            <a:r>
              <a:rPr sz="2000" spc="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того,</a:t>
            </a:r>
            <a:r>
              <a:rPr sz="2000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чтоб не</a:t>
            </a:r>
            <a:r>
              <a:rPr sz="2000" spc="-15" dirty="0">
                <a:solidFill>
                  <a:srgbClr val="1B2018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1B2018"/>
                </a:solidFill>
                <a:latin typeface="Impact"/>
                <a:cs typeface="Impact"/>
              </a:rPr>
              <a:t>было войны.</a:t>
            </a:r>
            <a:endParaRPr sz="2000">
              <a:latin typeface="Impact"/>
              <a:cs typeface="Impac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57138" y="0"/>
            <a:ext cx="2948305" cy="4846320"/>
            <a:chOff x="6057138" y="0"/>
            <a:chExt cx="2948305" cy="48463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7138" y="315468"/>
              <a:ext cx="1457705" cy="93649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91628" y="0"/>
              <a:ext cx="1313687" cy="8435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50302" y="4379976"/>
              <a:ext cx="1030985" cy="4663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4736" y="0"/>
            <a:ext cx="4388485" cy="5099685"/>
            <a:chOff x="554736" y="0"/>
            <a:chExt cx="4388485" cy="50996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53384" y="60960"/>
              <a:ext cx="1489709" cy="95707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736" y="0"/>
              <a:ext cx="3656622" cy="509930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229196" y="1364068"/>
            <a:ext cx="41497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5" dirty="0">
                <a:solidFill>
                  <a:srgbClr val="1B2018"/>
                </a:solidFill>
                <a:latin typeface="Impact"/>
                <a:cs typeface="Impact"/>
              </a:rPr>
              <a:t>АФ</a:t>
            </a:r>
            <a:r>
              <a:rPr sz="6600" dirty="0">
                <a:solidFill>
                  <a:srgbClr val="1B2018"/>
                </a:solidFill>
                <a:latin typeface="Impact"/>
                <a:cs typeface="Impact"/>
              </a:rPr>
              <a:t>ГА</a:t>
            </a:r>
            <a:r>
              <a:rPr sz="6600" spc="-5" dirty="0">
                <a:solidFill>
                  <a:srgbClr val="1B2018"/>
                </a:solidFill>
                <a:latin typeface="Impact"/>
                <a:cs typeface="Impact"/>
              </a:rPr>
              <a:t>Н</a:t>
            </a:r>
            <a:r>
              <a:rPr sz="6600" dirty="0">
                <a:solidFill>
                  <a:srgbClr val="1B2018"/>
                </a:solidFill>
                <a:latin typeface="Impact"/>
                <a:cs typeface="Impact"/>
              </a:rPr>
              <a:t>СКАЯ</a:t>
            </a:r>
            <a:endParaRPr sz="6600">
              <a:latin typeface="Impact"/>
              <a:cs typeface="Impac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3252" y="70866"/>
            <a:ext cx="1457705" cy="93725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745070" y="2068156"/>
            <a:ext cx="3115945" cy="1701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920"/>
              </a:lnSpc>
              <a:spcBef>
                <a:spcPts val="100"/>
              </a:spcBef>
            </a:pPr>
            <a:r>
              <a:rPr sz="6600" spc="5" dirty="0">
                <a:solidFill>
                  <a:srgbClr val="1B2018"/>
                </a:solidFill>
                <a:latin typeface="Impact"/>
                <a:cs typeface="Impact"/>
              </a:rPr>
              <a:t>ВОЙНА</a:t>
            </a:r>
            <a:endParaRPr sz="6600">
              <a:latin typeface="Impact"/>
              <a:cs typeface="Impact"/>
            </a:endParaRPr>
          </a:p>
          <a:p>
            <a:pPr algn="ctr">
              <a:lnSpc>
                <a:spcPts val="5280"/>
              </a:lnSpc>
            </a:pPr>
            <a:r>
              <a:rPr sz="4400" b="1" spc="-235" dirty="0">
                <a:solidFill>
                  <a:srgbClr val="769234"/>
                </a:solidFill>
                <a:latin typeface="Tahoma"/>
                <a:cs typeface="Tahoma"/>
              </a:rPr>
              <a:t>1979—1989</a:t>
            </a:r>
            <a:endParaRPr sz="440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49361" y="227838"/>
            <a:ext cx="1030985" cy="4671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6600" y="4095750"/>
            <a:ext cx="533400" cy="82153"/>
          </a:xfrm>
        </p:spPr>
        <p:txBody>
          <a:bodyPr/>
          <a:lstStyle/>
          <a:p>
            <a:endParaRPr lang="ru-RU" sz="4000" b="1" dirty="0">
              <a:latin typeface="Mistral" pitchFamily="66" charset="0"/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304800" y="285750"/>
            <a:ext cx="8458200" cy="677108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+mj-lt"/>
              </a:rPr>
              <a:t>Тесленко Сергей Николаевич</a:t>
            </a:r>
            <a:endParaRPr lang="ru-RU" sz="4400" b="1" dirty="0">
              <a:latin typeface="+mj-lt"/>
            </a:endParaRPr>
          </a:p>
        </p:txBody>
      </p:sp>
      <p:pic>
        <p:nvPicPr>
          <p:cNvPr id="1026" name="Picture 2" descr="C:\Desktop\TFaBZBO_-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15997"/>
            <a:ext cx="467359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45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B201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</TotalTime>
  <Words>700</Words>
  <Application>Microsoft Office PowerPoint</Application>
  <PresentationFormat>Экран (16:9)</PresentationFormat>
  <Paragraphs>64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15 ФЕВРАЛЯ</vt:lpstr>
      <vt:lpstr>«ЗНАТЬ И</vt:lpstr>
      <vt:lpstr>Презентация PowerPoint</vt:lpstr>
      <vt:lpstr>Краткая история афганской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земляки – участники военных действий в Афганистане</vt:lpstr>
      <vt:lpstr>Арбузов Сергей Владимирович      Родился  13 июня 1956 г. В г. Вольске. Выпускник средней общеобразовательной   школы № 16.       Направлен в республику Афганистан 28 декабря 1987 г. водителем 657-го отделения торговли тыловой базы продовольствия.       14 апреля 1988 г. при выполнении боевого задания получил тяжелое ранение и умер от ран, до конца выполнив свой интернациональный долг.        За мужество и отвагу награжден орденом Красной Звезды (посмертно).        Похоронен на кладбище в г. Вольска</vt:lpstr>
      <vt:lpstr>Презентация PowerPoint</vt:lpstr>
      <vt:lpstr>Мирсков Александр Юрьевич Лейтенант         Родился 22 октября 1962г. в г. Вольске.       Выпускник средней общеобразовательной школы №1.      В ряды СА был призван 1 сентября 1979г.      Окончил Вольское высшее военное училище тыла.       В Афганистане находился с 23 июня 1986г.      При выполнении боевого задания погиб от пулевого ранения в живот 18  марта 1987г.        За мужество и отвагу награжден орденом Красной Звезды (посмертно).      Похоронен на кладбище г. Вольска. </vt:lpstr>
      <vt:lpstr>Ворожейкин Андрей Васильевич  Родился  25  февраля  1968 г.  в с. Талалихино  Вольского района. В 1985г. окончил Междуреченскую среднюю школу.                 В апреле 1986 г.призван в армию. В ноябре 1986г.был направлен на службу в Афганистан. Служил в 345-м парашютно-десантном полку командиром отделения роты материального обеспечения. Демобилизовался в 1988 году. Работал водителем на мехзаводе, затем  в Вольском ГУВД    с 1992 по 1996г.  Был в командировках  в горячих точках – дважды в Осетии в 1993г, дважды в Чечне в 1995 и 1996 гг. С 1996 руководил ДК «Цементник» В 2000г. Переехал в Энгельс. </vt:lpstr>
      <vt:lpstr>Чехонин Владимир Иванович Родился 1 июня 1964 г. в с. Клюевка Вольского района. В школе учился с 1971 по 1979 гг.  В 1979 г.поступил в СГПТУ №25  на специальность «слесарь КИПиА».                                                             После его окончания в 1982г. прошел курсы вождения. В 1983г. был призван  в СА. «Курс молодого бойца» (1 месяц) проходил в г. Грозный , затем был направлен в Афганистан, где прослужил до 1985г. в дивизии, дислоцированной в Баграме водителем бензовоза. По окончании службы вернулся в Вольск, работал на заводе «Металлист» формовщиком, затем слесарем на автозаправке. </vt:lpstr>
      <vt:lpstr>Мироненко</vt:lpstr>
      <vt:lpstr>Презентация PowerPoint</vt:lpstr>
      <vt:lpstr>Презентация PowerPoint</vt:lpstr>
      <vt:lpstr>Презентация PowerPoint</vt:lpstr>
      <vt:lpstr>Пешков</vt:lpstr>
      <vt:lpstr>Прохоренко</vt:lpstr>
      <vt:lpstr>Презентация PowerPoint</vt:lpstr>
      <vt:lpstr>Презентация PowerPoint</vt:lpstr>
      <vt:lpstr>С целью сохранения памяти о погибших земляках, воинах – интернационалистах и привлечения внимания подрастающего поколения к сохранению памяти о россиянах, исполнявших служебный долг за пределами Отечества с 2011 г. в России стали проводить акцию «Красный тюльпан». Красный тюльпан выбран символом этого Дня в противовес «чёрным тюльпанам» – так называли самолёты, в которых отправляли тела погибших советских солдат на Родину. Волонтеры Победы на территории образовательных организаций и с привлечением обучающихся организуют в период 09 февраля-15 февраля 2023 г. изготовление атрибута акции – красного тюльпана.</vt:lpstr>
      <vt:lpstr>Презентация PowerPoint</vt:lpstr>
      <vt:lpstr>15 ФЕВРАЛЯ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 ФЕВРАЛЯ</dc:title>
  <cp:lastModifiedBy>Пк</cp:lastModifiedBy>
  <cp:revision>6</cp:revision>
  <dcterms:created xsi:type="dcterms:W3CDTF">2023-02-12T06:35:01Z</dcterms:created>
  <dcterms:modified xsi:type="dcterms:W3CDTF">2023-02-12T10:01:14Z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2023-01-23T00:00:00Z</vt:filetime>
  </property>
  <property fmtid="{D5CDD505-2E9C-101B-9397-08002B2CF9AE}" pid="3" name="Creator">
    <vt:lpwstr>Acrobat PDFMaker 21 для PowerPoint</vt:lpwstr>
  </property>
  <property fmtid="{D5CDD505-2E9C-101B-9397-08002B2CF9AE}" pid="4" name="LastSaved">
    <vt:filetime>2023-02-12T00:00:00Z</vt:filetime>
  </property>
</Properties>
</file>