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2" r:id="rId2"/>
    <p:sldId id="288" r:id="rId3"/>
    <p:sldId id="285" r:id="rId4"/>
    <p:sldId id="264" r:id="rId5"/>
    <p:sldId id="287" r:id="rId6"/>
    <p:sldId id="266" r:id="rId7"/>
    <p:sldId id="296" r:id="rId8"/>
    <p:sldId id="286" r:id="rId9"/>
    <p:sldId id="289" r:id="rId10"/>
    <p:sldId id="292" r:id="rId11"/>
    <p:sldId id="291" r:id="rId12"/>
    <p:sldId id="293" r:id="rId13"/>
    <p:sldId id="294" r:id="rId14"/>
    <p:sldId id="295" r:id="rId15"/>
    <p:sldId id="283" r:id="rId16"/>
    <p:sldId id="284" r:id="rId1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a:srgbClr val="FF0066"/>
    <a:srgbClr val="666633"/>
    <a:srgbClr val="FF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5" d="100"/>
          <a:sy n="95" d="100"/>
        </p:scale>
        <p:origin x="-1090" y="-77"/>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C1372B35-7EF4-4285-B532-9333FB72EA2E}" type="datetimeFigureOut">
              <a:rPr lang="ru-RU"/>
              <a:pPr>
                <a:defRPr/>
              </a:pPr>
              <a:t>17.04.2023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7BDC2E5A-F60A-4AFF-9052-060565FCBD64}"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D0DF30CF-019D-4033-A772-9BF9ED2FE34A}" type="datetimeFigureOut">
              <a:rPr lang="ru-RU"/>
              <a:pPr>
                <a:defRPr/>
              </a:pPr>
              <a:t>17.04.2023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1537D2C-79EA-499A-BB6F-14765F57686B}" type="slidenum">
              <a:rPr lang="ru-RU"/>
              <a:pPr>
                <a:defRPr/>
              </a:pPr>
              <a:t>‹#›</a:t>
            </a:fld>
            <a:endParaRPr lang="ru-RU"/>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85DE57C-3910-47DA-9932-5E6FD2C00EC2}" type="datetimeFigureOut">
              <a:rPr lang="ru-RU"/>
              <a:pPr>
                <a:defRPr/>
              </a:pPr>
              <a:t>17.04.2023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4C19521-446D-48F7-AF82-9D5470090BED}" type="slidenum">
              <a:rPr lang="ru-RU"/>
              <a:pPr>
                <a:defRPr/>
              </a:pPr>
              <a:t>‹#›</a:t>
            </a:fld>
            <a:endParaRPr lang="ru-RU"/>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82128D4E-E330-4620-9375-54FDD91E86E7}" type="datetimeFigureOut">
              <a:rPr lang="ru-RU"/>
              <a:pPr>
                <a:defRPr/>
              </a:pPr>
              <a:t>17.04.2023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7A307D1-83B3-4A26-80F4-2638D8B27A44}" type="slidenum">
              <a:rPr lang="ru-RU"/>
              <a:pPr>
                <a:defRPr/>
              </a:pPr>
              <a:t>‹#›</a:t>
            </a:fld>
            <a:endParaRPr lang="ru-RU"/>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75F56D4-4E0A-4B5F-AB4A-6C805F6B1507}" type="datetimeFigureOut">
              <a:rPr lang="ru-RU"/>
              <a:pPr>
                <a:defRPr/>
              </a:pPr>
              <a:t>17.04.2023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2449CC2-2FD2-4A2C-8C4B-493935CC45A8}" type="slidenum">
              <a:rPr lang="ru-RU"/>
              <a:pPr>
                <a:defRPr/>
              </a:pPr>
              <a:t>‹#›</a:t>
            </a:fld>
            <a:endParaRPr lang="ru-RU"/>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093393A6-9174-4DB5-976A-8EC12E4F5071}" type="datetimeFigureOut">
              <a:rPr lang="ru-RU"/>
              <a:pPr>
                <a:defRPr/>
              </a:pPr>
              <a:t>17.04.2023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BD67DC9-973E-4BC0-BD34-2016CCE5A653}" type="slidenum">
              <a:rPr lang="ru-RU"/>
              <a:pPr>
                <a:defRPr/>
              </a:pPr>
              <a:t>‹#›</a:t>
            </a:fld>
            <a:endParaRPr lang="ru-RU"/>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756ED085-0E3C-4033-902D-15357985207B}" type="datetimeFigureOut">
              <a:rPr lang="ru-RU"/>
              <a:pPr>
                <a:defRPr/>
              </a:pPr>
              <a:t>17.04.2023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DE783ECC-2ADE-4411-9A8A-ED92CD0BC10C}" type="slidenum">
              <a:rPr lang="ru-RU"/>
              <a:pPr>
                <a:defRPr/>
              </a:pPr>
              <a:t>‹#›</a:t>
            </a:fld>
            <a:endParaRPr lang="ru-RU"/>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37FCF069-177E-493F-B8BF-EE55BC266407}" type="datetimeFigureOut">
              <a:rPr lang="ru-RU"/>
              <a:pPr>
                <a:defRPr/>
              </a:pPr>
              <a:t>17.04.2023</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0A1B59F5-B1AC-4A18-91EC-87FE566B33AA}" type="slidenum">
              <a:rPr lang="ru-RU"/>
              <a:pPr>
                <a:defRPr/>
              </a:pPr>
              <a:t>‹#›</a:t>
            </a:fld>
            <a:endParaRPr lang="ru-RU"/>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F9483DBC-0A7A-4AB2-B74F-68065905ADB6}" type="datetimeFigureOut">
              <a:rPr lang="ru-RU"/>
              <a:pPr>
                <a:defRPr/>
              </a:pPr>
              <a:t>17.04.2023</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627C5B78-0CFD-4FE7-B11C-7F110C80DF79}" type="slidenum">
              <a:rPr lang="ru-RU"/>
              <a:pPr>
                <a:defRPr/>
              </a:pPr>
              <a:t>‹#›</a:t>
            </a:fld>
            <a:endParaRPr lang="ru-RU"/>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0792A892-FFD8-42BA-A056-CCED0D7FBF8E}" type="datetimeFigureOut">
              <a:rPr lang="ru-RU"/>
              <a:pPr>
                <a:defRPr/>
              </a:pPr>
              <a:t>17.04.2023</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428EB12A-0A28-4850-BDD4-96A3EF8982F1}" type="slidenum">
              <a:rPr lang="ru-RU"/>
              <a:pPr>
                <a:defRPr/>
              </a:pPr>
              <a:t>‹#›</a:t>
            </a:fld>
            <a:endParaRPr lang="ru-RU"/>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EADC34D8-EA85-4AC6-9D26-FFF124ED06B5}" type="datetimeFigureOut">
              <a:rPr lang="ru-RU"/>
              <a:pPr>
                <a:defRPr/>
              </a:pPr>
              <a:t>17.04.2023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64077F05-CC28-470A-8867-F6AA726AF7E1}" type="slidenum">
              <a:rPr lang="ru-RU"/>
              <a:pPr>
                <a:defRPr/>
              </a:pPr>
              <a:t>‹#›</a:t>
            </a:fld>
            <a:endParaRPr lang="ru-RU"/>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EC25B2B7-E78B-45C1-8A91-9AE25E1E4E16}" type="datetimeFigureOut">
              <a:rPr lang="ru-RU"/>
              <a:pPr>
                <a:defRPr/>
              </a:pPr>
              <a:t>17.04.2023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7425CF3E-AB5F-45F0-B578-5342F20C5BA0}" type="slidenum">
              <a:rPr lang="ru-RU"/>
              <a:pPr>
                <a:defRPr/>
              </a:pPr>
              <a:t>‹#›</a:t>
            </a:fld>
            <a:endParaRPr lang="ru-RU"/>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4672852-B81A-449A-9A48-2BA547EB5ECF}" type="datetimeFigureOut">
              <a:rPr lang="ru-RU"/>
              <a:pPr>
                <a:defRPr/>
              </a:pPr>
              <a:t>17.04.2023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F59E716-E18F-4508-8549-19702904BD4B}"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spd="med"/>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yandex.r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s://fipi.ru/oge/otkrytyy-bank-zadaniy-oge" TargetMode="External"/><Relationship Id="rId2" Type="http://schemas.openxmlformats.org/officeDocument/2006/relationships/hyperlink" Target="https://chem-oge.sdamgia.ru/" TargetMode="External"/><Relationship Id="rId1" Type="http://schemas.openxmlformats.org/officeDocument/2006/relationships/slideLayout" Target="../slideLayouts/slideLayout2.xml"/><Relationship Id="rId5" Type="http://schemas.openxmlformats.org/officeDocument/2006/relationships/hyperlink" Target="https://vk.com/chemege" TargetMode="External"/><Relationship Id="rId4" Type="http://schemas.openxmlformats.org/officeDocument/2006/relationships/hyperlink" Target="https://vpr-ege.ru/oge/khimiya"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a:hlinkClick r:id="rId2"/>
          </p:cNvPr>
          <p:cNvSpPr>
            <a:spLocks noChangeArrowheads="1"/>
          </p:cNvSpPr>
          <p:nvPr/>
        </p:nvSpPr>
        <p:spPr bwMode="auto">
          <a:xfrm>
            <a:off x="0" y="0"/>
            <a:ext cx="9144000" cy="0"/>
          </a:xfrm>
          <a:prstGeom prst="rect">
            <a:avLst/>
          </a:prstGeom>
          <a:noFill/>
          <a:ln w="9525">
            <a:noFill/>
            <a:miter lim="800000"/>
            <a:headEnd/>
            <a:tailEnd/>
          </a:ln>
        </p:spPr>
        <p:txBody>
          <a:bodyPr anchor="ctr">
            <a:spAutoFit/>
          </a:bodyPr>
          <a:lstStyle/>
          <a:p>
            <a:endParaRPr lang="ru-RU"/>
          </a:p>
        </p:txBody>
      </p:sp>
      <p:sp>
        <p:nvSpPr>
          <p:cNvPr id="6147" name="Rectangle 6">
            <a:hlinkClick r:id="rId2"/>
          </p:cNvPr>
          <p:cNvSpPr>
            <a:spLocks noChangeArrowheads="1"/>
          </p:cNvSpPr>
          <p:nvPr/>
        </p:nvSpPr>
        <p:spPr bwMode="auto">
          <a:xfrm>
            <a:off x="152400" y="152400"/>
            <a:ext cx="9144000" cy="0"/>
          </a:xfrm>
          <a:prstGeom prst="rect">
            <a:avLst/>
          </a:prstGeom>
          <a:noFill/>
          <a:ln w="9525">
            <a:noFill/>
            <a:miter lim="800000"/>
            <a:headEnd/>
            <a:tailEnd/>
          </a:ln>
        </p:spPr>
        <p:txBody>
          <a:bodyPr anchor="ctr">
            <a:spAutoFit/>
          </a:bodyPr>
          <a:lstStyle/>
          <a:p>
            <a:endParaRPr lang="ru-RU"/>
          </a:p>
        </p:txBody>
      </p:sp>
      <p:sp>
        <p:nvSpPr>
          <p:cNvPr id="6148" name="Rectangle 7">
            <a:hlinkClick r:id="rId2"/>
          </p:cNvPr>
          <p:cNvSpPr>
            <a:spLocks noChangeArrowheads="1"/>
          </p:cNvSpPr>
          <p:nvPr/>
        </p:nvSpPr>
        <p:spPr bwMode="auto">
          <a:xfrm>
            <a:off x="304800" y="304800"/>
            <a:ext cx="9144000" cy="0"/>
          </a:xfrm>
          <a:prstGeom prst="rect">
            <a:avLst/>
          </a:prstGeom>
          <a:noFill/>
          <a:ln w="9525">
            <a:noFill/>
            <a:miter lim="800000"/>
            <a:headEnd/>
            <a:tailEnd/>
          </a:ln>
        </p:spPr>
        <p:txBody>
          <a:bodyPr anchor="ctr">
            <a:spAutoFit/>
          </a:bodyPr>
          <a:lstStyle/>
          <a:p>
            <a:endParaRPr lang="ru-RU"/>
          </a:p>
        </p:txBody>
      </p:sp>
      <p:pic>
        <p:nvPicPr>
          <p:cNvPr id="6150" name="Picture 2" descr="http://engschool18.ru/uploads/posts/2013-02/1359731251_tb_him_001.jpg"/>
          <p:cNvPicPr>
            <a:picLocks noChangeAspect="1" noChangeArrowheads="1"/>
          </p:cNvPicPr>
          <p:nvPr/>
        </p:nvPicPr>
        <p:blipFill>
          <a:blip r:embed="rId3" cstate="print"/>
          <a:srcRect/>
          <a:stretch>
            <a:fillRect/>
          </a:stretch>
        </p:blipFill>
        <p:spPr bwMode="auto">
          <a:xfrm>
            <a:off x="7429520" y="5857892"/>
            <a:ext cx="1571636" cy="1000108"/>
          </a:xfrm>
          <a:prstGeom prst="rect">
            <a:avLst/>
          </a:prstGeom>
          <a:noFill/>
          <a:ln w="9525">
            <a:noFill/>
            <a:miter lim="800000"/>
            <a:headEnd/>
            <a:tailEnd/>
          </a:ln>
        </p:spPr>
      </p:pic>
      <p:sp>
        <p:nvSpPr>
          <p:cNvPr id="7" name="Заголовок 6"/>
          <p:cNvSpPr>
            <a:spLocks noGrp="1"/>
          </p:cNvSpPr>
          <p:nvPr>
            <p:ph type="ctrTitle"/>
          </p:nvPr>
        </p:nvSpPr>
        <p:spPr>
          <a:xfrm>
            <a:off x="1428728" y="1285860"/>
            <a:ext cx="7286676" cy="2571767"/>
          </a:xfrm>
        </p:spPr>
        <p:txBody>
          <a:bodyPr/>
          <a:lstStyle/>
          <a:p>
            <a:r>
              <a:rPr lang="ru-RU" sz="5400" b="1" dirty="0" smtClean="0">
                <a:solidFill>
                  <a:srgbClr val="666633"/>
                </a:solidFill>
                <a:latin typeface="Calibri" pitchFamily="34" charset="0"/>
                <a:cs typeface="Calibri" pitchFamily="34" charset="0"/>
              </a:rPr>
              <a:t>Подготовка к ОГЭ</a:t>
            </a:r>
            <a:br>
              <a:rPr lang="ru-RU" sz="5400" b="1" dirty="0" smtClean="0">
                <a:solidFill>
                  <a:srgbClr val="666633"/>
                </a:solidFill>
                <a:latin typeface="Calibri" pitchFamily="34" charset="0"/>
                <a:cs typeface="Calibri" pitchFamily="34" charset="0"/>
              </a:rPr>
            </a:br>
            <a:r>
              <a:rPr lang="ru-RU" sz="5400" b="1" dirty="0" smtClean="0">
                <a:solidFill>
                  <a:srgbClr val="666633"/>
                </a:solidFill>
                <a:latin typeface="Calibri" pitchFamily="34" charset="0"/>
                <a:cs typeface="Calibri" pitchFamily="34" charset="0"/>
              </a:rPr>
              <a:t> по химии</a:t>
            </a:r>
            <a:endParaRPr lang="ru-RU" sz="5400" b="1" dirty="0">
              <a:solidFill>
                <a:srgbClr val="666633"/>
              </a:solidFill>
              <a:latin typeface="Calibri" pitchFamily="34" charset="0"/>
              <a:cs typeface="Calibri" pitchFamily="34" charset="0"/>
            </a:endParaRPr>
          </a:p>
        </p:txBody>
      </p:sp>
      <p:sp>
        <p:nvSpPr>
          <p:cNvPr id="8" name="Подзаголовок 7"/>
          <p:cNvSpPr>
            <a:spLocks noGrp="1"/>
          </p:cNvSpPr>
          <p:nvPr>
            <p:ph type="subTitle" idx="1"/>
          </p:nvPr>
        </p:nvSpPr>
        <p:spPr>
          <a:xfrm>
            <a:off x="1714480" y="3714752"/>
            <a:ext cx="6929486" cy="1714512"/>
          </a:xfrm>
        </p:spPr>
        <p:txBody>
          <a:bodyPr/>
          <a:lstStyle/>
          <a:p>
            <a:r>
              <a:rPr lang="ru-RU" b="1" dirty="0" smtClean="0">
                <a:solidFill>
                  <a:srgbClr val="7030A0"/>
                </a:solidFill>
              </a:rPr>
              <a:t>(из опыта работы)</a:t>
            </a:r>
          </a:p>
          <a:p>
            <a:r>
              <a:rPr lang="ru-RU" sz="2800" b="1" dirty="0" smtClean="0">
                <a:solidFill>
                  <a:srgbClr val="7030A0"/>
                </a:solidFill>
              </a:rPr>
              <a:t>Федорова А. К., </a:t>
            </a:r>
          </a:p>
          <a:p>
            <a:r>
              <a:rPr lang="ru-RU" sz="2800" b="1" dirty="0" smtClean="0">
                <a:solidFill>
                  <a:srgbClr val="7030A0"/>
                </a:solidFill>
              </a:rPr>
              <a:t>учитель химии МОБУ СОШ № 1 </a:t>
            </a:r>
          </a:p>
          <a:p>
            <a:r>
              <a:rPr lang="ru-RU" sz="2800" b="1" dirty="0" smtClean="0">
                <a:solidFill>
                  <a:srgbClr val="7030A0"/>
                </a:solidFill>
              </a:rPr>
              <a:t>с. Бакалы</a:t>
            </a:r>
            <a:endParaRPr lang="ru-RU" sz="2800" b="1" dirty="0">
              <a:solidFill>
                <a:srgbClr val="7030A0"/>
              </a:solidFill>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effectLst>
                  <a:outerShdw blurRad="38100" dist="38100" dir="2700000" algn="tl">
                    <a:srgbClr val="C0C0C0"/>
                  </a:outerShdw>
                </a:effectLst>
                <a:cs typeface="Trebuchet MS" pitchFamily="34" charset="0"/>
              </a:rPr>
              <a:t>Вопрос </a:t>
            </a:r>
            <a:r>
              <a:rPr lang="ru-RU" b="1" dirty="0" smtClean="0">
                <a:effectLst>
                  <a:outerShdw blurRad="38100" dist="38100" dir="2700000" algn="tl">
                    <a:srgbClr val="C0C0C0"/>
                  </a:outerShdw>
                </a:effectLst>
                <a:cs typeface="Trebuchet MS" pitchFamily="34" charset="0"/>
              </a:rPr>
              <a:t>№4</a:t>
            </a:r>
            <a:endParaRPr lang="ru-RU" dirty="0"/>
          </a:p>
        </p:txBody>
      </p:sp>
      <p:sp>
        <p:nvSpPr>
          <p:cNvPr id="3" name="Объект 2"/>
          <p:cNvSpPr>
            <a:spLocks noGrp="1"/>
          </p:cNvSpPr>
          <p:nvPr>
            <p:ph sz="half" idx="1"/>
          </p:nvPr>
        </p:nvSpPr>
        <p:spPr>
          <a:xfrm>
            <a:off x="214282" y="1357298"/>
            <a:ext cx="8715436" cy="5357850"/>
          </a:xfrm>
          <a:solidFill>
            <a:schemeClr val="bg1"/>
          </a:solidFill>
        </p:spPr>
        <p:txBody>
          <a:bodyPr/>
          <a:lstStyle/>
          <a:p>
            <a:pPr algn="just"/>
            <a:endParaRPr lang="ru-RU" sz="3200" b="1" dirty="0" smtClean="0">
              <a:latin typeface="Calibri" pitchFamily="34" charset="0"/>
              <a:cs typeface="Calibri" pitchFamily="34" charset="0"/>
            </a:endParaRPr>
          </a:p>
          <a:p>
            <a:pPr algn="just"/>
            <a:r>
              <a:rPr lang="ru-RU" sz="3600" b="1" dirty="0" smtClean="0">
                <a:latin typeface="Calibri" pitchFamily="34" charset="0"/>
                <a:cs typeface="Calibri" pitchFamily="34" charset="0"/>
              </a:rPr>
              <a:t>Степень окисления, валентность  - совпадают.</a:t>
            </a:r>
          </a:p>
          <a:p>
            <a:pPr algn="just"/>
            <a:r>
              <a:rPr lang="ru-RU" sz="3600" b="1" u="sng" dirty="0" smtClean="0">
                <a:latin typeface="Calibri" pitchFamily="34" charset="0"/>
                <a:cs typeface="Calibri" pitchFamily="34" charset="0"/>
              </a:rPr>
              <a:t>Исключение:</a:t>
            </a:r>
            <a:r>
              <a:rPr lang="ru-RU" sz="3600" b="1" dirty="0" smtClean="0">
                <a:latin typeface="Calibri" pitchFamily="34" charset="0"/>
                <a:cs typeface="Calibri" pitchFamily="34" charset="0"/>
              </a:rPr>
              <a:t> азот </a:t>
            </a:r>
            <a:r>
              <a:rPr lang="en-US" sz="3600" b="1" dirty="0" smtClean="0">
                <a:latin typeface="Calibri" pitchFamily="34" charset="0"/>
                <a:cs typeface="Calibri" pitchFamily="34" charset="0"/>
              </a:rPr>
              <a:t>N</a:t>
            </a:r>
            <a:r>
              <a:rPr lang="ru-RU" sz="3600" b="1" dirty="0" smtClean="0">
                <a:latin typeface="Calibri" pitchFamily="34" charset="0"/>
                <a:cs typeface="Calibri" pitchFamily="34" charset="0"/>
              </a:rPr>
              <a:t> (максимальная степень окисления </a:t>
            </a:r>
            <a:r>
              <a:rPr lang="ru-RU" sz="3600" b="1" dirty="0" smtClean="0">
                <a:solidFill>
                  <a:srgbClr val="FF0000"/>
                </a:solidFill>
                <a:latin typeface="Calibri" pitchFamily="34" charset="0"/>
                <a:cs typeface="Calibri" pitchFamily="34" charset="0"/>
              </a:rPr>
              <a:t>+5</a:t>
            </a:r>
            <a:r>
              <a:rPr lang="ru-RU" sz="3600" b="1" dirty="0" smtClean="0">
                <a:latin typeface="Calibri" pitchFamily="34" charset="0"/>
                <a:cs typeface="Calibri" pitchFamily="34" charset="0"/>
              </a:rPr>
              <a:t>, максимальная валентность </a:t>
            </a:r>
            <a:r>
              <a:rPr lang="en-US" sz="3600" b="1" dirty="0" smtClean="0">
                <a:solidFill>
                  <a:srgbClr val="FF0000"/>
                </a:solidFill>
                <a:latin typeface="Calibri" pitchFamily="34" charset="0"/>
                <a:cs typeface="Calibri" pitchFamily="34" charset="0"/>
              </a:rPr>
              <a:t>IV</a:t>
            </a:r>
            <a:r>
              <a:rPr lang="ru-RU" sz="3600" b="1" dirty="0" smtClean="0">
                <a:latin typeface="Calibri" pitchFamily="34" charset="0"/>
                <a:cs typeface="Calibri" pitchFamily="34" charset="0"/>
              </a:rPr>
              <a:t>)</a:t>
            </a:r>
            <a:endParaRPr lang="ru-RU" sz="3600" b="1" dirty="0">
              <a:latin typeface="Calibri" pitchFamily="34" charset="0"/>
              <a:cs typeface="Calibri" pitchFamily="34" charset="0"/>
            </a:endParaRPr>
          </a:p>
        </p:txBody>
      </p:sp>
    </p:spTree>
    <p:extLst>
      <p:ext uri="{BB962C8B-B14F-4D97-AF65-F5344CB8AC3E}">
        <p14:creationId xmlns="" xmlns:p14="http://schemas.microsoft.com/office/powerpoint/2010/main" val="1102769889"/>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3725"/>
          </a:xfrm>
        </p:spPr>
        <p:txBody>
          <a:bodyPr/>
          <a:lstStyle/>
          <a:p>
            <a:r>
              <a:rPr lang="ru-RU" b="1" dirty="0">
                <a:effectLst>
                  <a:outerShdw blurRad="38100" dist="38100" dir="2700000" algn="tl">
                    <a:srgbClr val="C0C0C0"/>
                  </a:outerShdw>
                </a:effectLst>
                <a:cs typeface="Trebuchet MS" pitchFamily="34" charset="0"/>
              </a:rPr>
              <a:t>Вопрос </a:t>
            </a:r>
            <a:r>
              <a:rPr lang="ru-RU" b="1" dirty="0" smtClean="0">
                <a:effectLst>
                  <a:outerShdw blurRad="38100" dist="38100" dir="2700000" algn="tl">
                    <a:srgbClr val="C0C0C0"/>
                  </a:outerShdw>
                </a:effectLst>
                <a:cs typeface="Trebuchet MS" pitchFamily="34" charset="0"/>
              </a:rPr>
              <a:t>№5</a:t>
            </a:r>
            <a:endParaRPr lang="ru-RU" dirty="0"/>
          </a:p>
        </p:txBody>
      </p:sp>
      <p:sp>
        <p:nvSpPr>
          <p:cNvPr id="4" name="Объект 3"/>
          <p:cNvSpPr>
            <a:spLocks noGrp="1"/>
          </p:cNvSpPr>
          <p:nvPr>
            <p:ph sz="half" idx="2"/>
          </p:nvPr>
        </p:nvSpPr>
        <p:spPr/>
        <p:txBody>
          <a:bodyPr/>
          <a:lstStyle/>
          <a:p>
            <a:endParaRPr lang="ru-RU"/>
          </a:p>
        </p:txBody>
      </p:sp>
      <p:pic>
        <p:nvPicPr>
          <p:cNvPr id="5" name="Picture 7" descr="periodic_system_1"/>
          <p:cNvPicPr>
            <a:picLocks noGrp="1" noChangeAspect="1" noChangeArrowheads="1"/>
          </p:cNvPicPr>
          <p:nvPr>
            <p:ph sz="half" idx="1"/>
          </p:nvPr>
        </p:nvPicPr>
        <p:blipFill>
          <a:blip r:embed="rId2" cstate="print"/>
          <a:srcRect/>
          <a:stretch>
            <a:fillRect/>
          </a:stretch>
        </p:blipFill>
        <p:spPr bwMode="auto">
          <a:xfrm>
            <a:off x="1" y="868363"/>
            <a:ext cx="9143999" cy="5989637"/>
          </a:xfrm>
          <a:prstGeom prst="rect">
            <a:avLst/>
          </a:prstGeom>
          <a:noFill/>
          <a:ln w="9525">
            <a:noFill/>
            <a:miter lim="800000"/>
            <a:headEnd/>
            <a:tailEnd/>
          </a:ln>
          <a:effectLst/>
        </p:spPr>
      </p:pic>
      <p:cxnSp>
        <p:nvCxnSpPr>
          <p:cNvPr id="7" name="Прямая соединительная линия 6"/>
          <p:cNvCxnSpPr/>
          <p:nvPr/>
        </p:nvCxnSpPr>
        <p:spPr>
          <a:xfrm>
            <a:off x="2051720" y="2132856"/>
            <a:ext cx="2736304" cy="2448272"/>
          </a:xfrm>
          <a:prstGeom prst="line">
            <a:avLst/>
          </a:prstGeom>
          <a:ln w="76200">
            <a:solidFill>
              <a:srgbClr val="FF0000"/>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 xmlns:p14="http://schemas.microsoft.com/office/powerpoint/2010/main" val="1504375631"/>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274638"/>
            <a:ext cx="7211144" cy="634082"/>
          </a:xfrm>
        </p:spPr>
        <p:txBody>
          <a:bodyPr/>
          <a:lstStyle/>
          <a:p>
            <a:r>
              <a:rPr lang="ru-RU" b="1" dirty="0" smtClean="0">
                <a:effectLst>
                  <a:outerShdw blurRad="38100" dist="38100" dir="2700000" algn="tl">
                    <a:srgbClr val="C0C0C0"/>
                  </a:outerShdw>
                </a:effectLst>
                <a:cs typeface="Trebuchet MS" pitchFamily="34" charset="0"/>
              </a:rPr>
              <a:t>Вопросы № 15, 20</a:t>
            </a:r>
            <a:endParaRPr lang="ru-RU" b="1" dirty="0"/>
          </a:p>
        </p:txBody>
      </p:sp>
      <p:sp>
        <p:nvSpPr>
          <p:cNvPr id="5" name="AutoShape 2" descr="H$_2$SO$_4$ плюс Cu$_2$O \to$ CuSO$_4$ плюс SO$_2$ плюс H$_2$O "/>
          <p:cNvSpPr>
            <a:spLocks noGrp="1" noChangeAspect="1" noChangeArrowheads="1"/>
          </p:cNvSpPr>
          <p:nvPr>
            <p:ph sz="half" idx="1"/>
          </p:nvPr>
        </p:nvSpPr>
        <p:spPr bwMode="auto">
          <a:xfrm>
            <a:off x="214282" y="1214422"/>
            <a:ext cx="8750206" cy="5500726"/>
          </a:xfrm>
          <a:prstGeom prst="rect">
            <a:avLst/>
          </a:prstGeom>
          <a:solidFill>
            <a:schemeClr val="bg1"/>
          </a:solid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indent="0">
              <a:buNone/>
            </a:pPr>
            <a:r>
              <a:rPr lang="en-US" dirty="0" smtClean="0"/>
              <a:t>     </a:t>
            </a:r>
            <a:endParaRPr lang="ru-RU" dirty="0" smtClean="0"/>
          </a:p>
          <a:p>
            <a:pPr marL="0" indent="0">
              <a:buNone/>
            </a:pPr>
            <a:r>
              <a:rPr lang="ru-RU" sz="4000" b="1" dirty="0" smtClean="0"/>
              <a:t>       </a:t>
            </a:r>
            <a:r>
              <a:rPr lang="en-US" sz="4000" b="1" dirty="0" smtClean="0"/>
              <a:t>H</a:t>
            </a:r>
            <a:r>
              <a:rPr lang="en-US" sz="4000" b="1" baseline="-25000" dirty="0" smtClean="0"/>
              <a:t>2</a:t>
            </a:r>
            <a:r>
              <a:rPr lang="en-US" sz="4000" b="1" dirty="0" smtClean="0"/>
              <a:t>SO</a:t>
            </a:r>
            <a:r>
              <a:rPr lang="en-US" sz="4000" b="1" baseline="-25000" dirty="0" smtClean="0"/>
              <a:t>4</a:t>
            </a:r>
            <a:r>
              <a:rPr lang="en-US" sz="4000" b="1" dirty="0" smtClean="0"/>
              <a:t> +Cu</a:t>
            </a:r>
            <a:r>
              <a:rPr lang="en-US" sz="4000" b="1" baseline="-25000" dirty="0" smtClean="0"/>
              <a:t>2</a:t>
            </a:r>
            <a:r>
              <a:rPr lang="en-US" sz="4000" b="1" dirty="0" smtClean="0"/>
              <a:t>O = CuSO</a:t>
            </a:r>
            <a:r>
              <a:rPr lang="en-US" sz="4000" b="1" baseline="-25000" dirty="0" smtClean="0"/>
              <a:t>4</a:t>
            </a:r>
            <a:r>
              <a:rPr lang="en-US" sz="4000" b="1" dirty="0" smtClean="0"/>
              <a:t> + SO</a:t>
            </a:r>
            <a:r>
              <a:rPr lang="en-US" sz="4000" b="1" baseline="-25000" dirty="0" smtClean="0"/>
              <a:t>2</a:t>
            </a:r>
            <a:r>
              <a:rPr lang="en-US" sz="4000" b="1" dirty="0" smtClean="0"/>
              <a:t> + H</a:t>
            </a:r>
            <a:r>
              <a:rPr lang="en-US" sz="4000" b="1" baseline="-25000" dirty="0" smtClean="0"/>
              <a:t>2</a:t>
            </a:r>
            <a:r>
              <a:rPr lang="en-US" sz="4000" b="1" dirty="0" smtClean="0"/>
              <a:t>O</a:t>
            </a:r>
          </a:p>
          <a:p>
            <a:pPr marL="0" indent="0">
              <a:buNone/>
            </a:pPr>
            <a:endParaRPr lang="en-US" sz="3600" b="1" dirty="0"/>
          </a:p>
          <a:p>
            <a:pPr marL="0" indent="0">
              <a:buNone/>
            </a:pPr>
            <a:r>
              <a:rPr lang="en-US" sz="4000" b="1" dirty="0" smtClean="0"/>
              <a:t>                  S</a:t>
            </a:r>
            <a:r>
              <a:rPr lang="en-US" sz="4000" b="1" baseline="30000" dirty="0" smtClean="0"/>
              <a:t>+6</a:t>
            </a:r>
            <a:r>
              <a:rPr lang="en-US" sz="4000" b="1" dirty="0" smtClean="0"/>
              <a:t>      </a:t>
            </a:r>
            <a:r>
              <a:rPr lang="en-US" sz="4000" b="1" dirty="0" smtClean="0"/>
              <a:t>+</a:t>
            </a:r>
            <a:r>
              <a:rPr lang="ru-RU" sz="4000" b="1" dirty="0" smtClean="0"/>
              <a:t> 8</a:t>
            </a:r>
            <a:r>
              <a:rPr lang="en-US" sz="4000" b="1" dirty="0" smtClean="0"/>
              <a:t> </a:t>
            </a:r>
            <a:r>
              <a:rPr lang="en-US" sz="4000" b="1" dirty="0" smtClean="0"/>
              <a:t>e</a:t>
            </a:r>
            <a:r>
              <a:rPr lang="en-US" sz="4000" b="1" baseline="30000" dirty="0" smtClean="0"/>
              <a:t>-</a:t>
            </a:r>
            <a:r>
              <a:rPr lang="en-US" sz="4000" b="1" dirty="0" smtClean="0"/>
              <a:t>     → S</a:t>
            </a:r>
            <a:r>
              <a:rPr lang="en-US" sz="4000" b="1" baseline="30000" dirty="0" smtClean="0"/>
              <a:t>-2</a:t>
            </a:r>
          </a:p>
          <a:p>
            <a:pPr marL="0" indent="0">
              <a:buNone/>
            </a:pPr>
            <a:r>
              <a:rPr lang="en-US" sz="5400" b="1" baseline="30000" dirty="0"/>
              <a:t> </a:t>
            </a:r>
            <a:r>
              <a:rPr lang="en-US" sz="5400" b="1" baseline="30000" dirty="0" smtClean="0"/>
              <a:t>                   2Cu</a:t>
            </a:r>
            <a:r>
              <a:rPr lang="en-US" sz="5400" b="1" baseline="48000" dirty="0"/>
              <a:t>+</a:t>
            </a:r>
            <a:r>
              <a:rPr lang="en-US" sz="5400" b="1" baseline="30000" dirty="0"/>
              <a:t> </a:t>
            </a:r>
            <a:r>
              <a:rPr lang="en-US" sz="5400" b="1" baseline="30000" dirty="0" smtClean="0"/>
              <a:t>  </a:t>
            </a:r>
            <a:r>
              <a:rPr lang="ru-RU" sz="5400" b="1" baseline="30000" dirty="0" smtClean="0"/>
              <a:t> - </a:t>
            </a:r>
            <a:r>
              <a:rPr lang="en-US" sz="5400" b="1" baseline="30000" dirty="0" smtClean="0"/>
              <a:t>2 </a:t>
            </a:r>
            <a:r>
              <a:rPr lang="en-US" sz="5400" b="1" baseline="30000" dirty="0"/>
              <a:t>e</a:t>
            </a:r>
            <a:r>
              <a:rPr lang="en-US" sz="4000" b="1" baseline="52000" dirty="0"/>
              <a:t>-</a:t>
            </a:r>
            <a:r>
              <a:rPr lang="en-US" sz="5400" b="1" baseline="30000" dirty="0"/>
              <a:t> </a:t>
            </a:r>
            <a:r>
              <a:rPr lang="en-US" sz="5400" b="1" baseline="30000" dirty="0" smtClean="0"/>
              <a:t>      → 2Cu</a:t>
            </a:r>
            <a:r>
              <a:rPr lang="en-US" sz="4400" b="1" baseline="54000" dirty="0" smtClean="0"/>
              <a:t>+2</a:t>
            </a:r>
            <a:endParaRPr lang="ru-RU" sz="4400" b="1" baseline="54000" dirty="0" smtClean="0"/>
          </a:p>
          <a:p>
            <a:pPr marL="0" indent="0" algn="ctr">
              <a:buNone/>
            </a:pPr>
            <a:endParaRPr lang="en-US" sz="4400" b="1" baseline="54000" dirty="0" smtClean="0"/>
          </a:p>
          <a:p>
            <a:pPr marL="0" indent="0" algn="ctr">
              <a:buNone/>
            </a:pPr>
            <a:r>
              <a:rPr lang="ru-RU" sz="4400" b="1" baseline="54000" dirty="0" smtClean="0"/>
              <a:t>      </a:t>
            </a:r>
            <a:r>
              <a:rPr lang="ru-RU" sz="4400" b="1" baseline="54000" dirty="0" smtClean="0">
                <a:solidFill>
                  <a:srgbClr val="FF0000"/>
                </a:solidFill>
              </a:rPr>
              <a:t>В</a:t>
            </a:r>
            <a:r>
              <a:rPr lang="ru-RU" sz="4400" b="1" baseline="54000" dirty="0" smtClean="0"/>
              <a:t>зял, </a:t>
            </a:r>
            <a:r>
              <a:rPr lang="ru-RU" sz="4400" b="1" baseline="54000" dirty="0" smtClean="0">
                <a:solidFill>
                  <a:srgbClr val="FF0000"/>
                </a:solidFill>
              </a:rPr>
              <a:t>в</a:t>
            </a:r>
            <a:r>
              <a:rPr lang="ru-RU" sz="4400" b="1" baseline="54000" dirty="0" smtClean="0"/>
              <a:t>осстановился –</a:t>
            </a:r>
            <a:r>
              <a:rPr lang="ru-RU" sz="4400" b="1" baseline="54000" dirty="0" smtClean="0">
                <a:solidFill>
                  <a:srgbClr val="FF0000"/>
                </a:solidFill>
              </a:rPr>
              <a:t>окислитель</a:t>
            </a:r>
          </a:p>
          <a:p>
            <a:pPr marL="0" indent="0" algn="ctr">
              <a:buNone/>
            </a:pPr>
            <a:r>
              <a:rPr lang="ru-RU" sz="4400" b="1" baseline="54000" dirty="0">
                <a:solidFill>
                  <a:srgbClr val="FF0000"/>
                </a:solidFill>
              </a:rPr>
              <a:t> </a:t>
            </a:r>
            <a:r>
              <a:rPr lang="ru-RU" sz="4400" b="1" baseline="54000" dirty="0" smtClean="0">
                <a:solidFill>
                  <a:srgbClr val="FF0000"/>
                </a:solidFill>
              </a:rPr>
              <a:t>  О</a:t>
            </a:r>
            <a:r>
              <a:rPr lang="ru-RU" sz="4400" b="1" baseline="54000" dirty="0" smtClean="0"/>
              <a:t>тдал, </a:t>
            </a:r>
            <a:r>
              <a:rPr lang="ru-RU" sz="4400" b="1" baseline="54000" dirty="0" smtClean="0">
                <a:solidFill>
                  <a:srgbClr val="FF0000"/>
                </a:solidFill>
              </a:rPr>
              <a:t>о</a:t>
            </a:r>
            <a:r>
              <a:rPr lang="ru-RU" sz="4400" b="1" baseline="54000" dirty="0" smtClean="0"/>
              <a:t>кислился - </a:t>
            </a:r>
            <a:r>
              <a:rPr lang="ru-RU" sz="4400" b="1" baseline="54000" dirty="0" smtClean="0">
                <a:solidFill>
                  <a:srgbClr val="FF0000"/>
                </a:solidFill>
              </a:rPr>
              <a:t>восстановитель</a:t>
            </a:r>
            <a:endParaRPr lang="en-US" sz="4400" b="1" baseline="54000" dirty="0">
              <a:solidFill>
                <a:srgbClr val="FF0000"/>
              </a:solidFill>
            </a:endParaRPr>
          </a:p>
          <a:p>
            <a:pPr marL="0" indent="0">
              <a:buNone/>
            </a:pPr>
            <a:endParaRPr lang="ru-RU" sz="4000" b="1" baseline="54000" dirty="0"/>
          </a:p>
        </p:txBody>
      </p:sp>
      <p:sp>
        <p:nvSpPr>
          <p:cNvPr id="7" name="AutoShape 5" descr="1 | 2Cu$ в степени левая круглая скобка плюс 1 правая круглая скобка $ – 2\bar e $\to$ 2Cu в степени левая круглая скобка плюс 2 правая круглая скобка "/>
          <p:cNvSpPr>
            <a:spLocks noChangeAspect="1" noChangeArrowheads="1"/>
          </p:cNvSpPr>
          <p:nvPr/>
        </p:nvSpPr>
        <p:spPr bwMode="auto">
          <a:xfrm>
            <a:off x="0" y="0"/>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8" name="AutoShape 4" descr="1 | S$ в степени левая круглая скобка плюс 6 правая круглая скобка $ плюс 2\bar e $\to$ S в степени левая круглая скобка плюс 4 правая круглая скобка "/>
          <p:cNvSpPr>
            <a:spLocks noChangeAspect="1" noChangeArrowheads="1"/>
          </p:cNvSpPr>
          <p:nvPr/>
        </p:nvSpPr>
        <p:spPr bwMode="auto">
          <a:xfrm>
            <a:off x="39688" y="-13652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Tree>
    <p:extLst>
      <p:ext uri="{BB962C8B-B14F-4D97-AF65-F5344CB8AC3E}">
        <p14:creationId xmlns="" xmlns:p14="http://schemas.microsoft.com/office/powerpoint/2010/main" val="2032205177"/>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lstStyle/>
          <a:p>
            <a:r>
              <a:rPr lang="ru-RU" b="1" dirty="0">
                <a:effectLst>
                  <a:outerShdw blurRad="38100" dist="38100" dir="2700000" algn="tl">
                    <a:srgbClr val="C0C0C0"/>
                  </a:outerShdw>
                </a:effectLst>
                <a:cs typeface="Trebuchet MS" pitchFamily="34" charset="0"/>
              </a:rPr>
              <a:t>Вопросы </a:t>
            </a:r>
            <a:r>
              <a:rPr lang="ru-RU" b="1" dirty="0" smtClean="0">
                <a:effectLst>
                  <a:outerShdw blurRad="38100" dist="38100" dir="2700000" algn="tl">
                    <a:srgbClr val="C0C0C0"/>
                  </a:outerShdw>
                </a:effectLst>
                <a:cs typeface="Trebuchet MS" pitchFamily="34" charset="0"/>
              </a:rPr>
              <a:t>№ 18,19</a:t>
            </a:r>
            <a:endParaRPr lang="ru-RU" dirty="0"/>
          </a:p>
        </p:txBody>
      </p:sp>
      <p:sp>
        <p:nvSpPr>
          <p:cNvPr id="3" name="Объект 2"/>
          <p:cNvSpPr>
            <a:spLocks noGrp="1"/>
          </p:cNvSpPr>
          <p:nvPr>
            <p:ph sz="half" idx="1"/>
          </p:nvPr>
        </p:nvSpPr>
        <p:spPr>
          <a:xfrm>
            <a:off x="142844" y="1142984"/>
            <a:ext cx="8858312" cy="5598384"/>
          </a:xfrm>
          <a:solidFill>
            <a:schemeClr val="bg1"/>
          </a:solidFill>
        </p:spPr>
        <p:txBody>
          <a:bodyPr/>
          <a:lstStyle/>
          <a:p>
            <a:pPr marL="0" indent="119063" algn="just">
              <a:spcBef>
                <a:spcPct val="0"/>
              </a:spcBef>
              <a:buNone/>
            </a:pPr>
            <a:endParaRPr lang="ru-RU" sz="2400" dirty="0" smtClean="0">
              <a:solidFill>
                <a:srgbClr val="000000"/>
              </a:solidFill>
            </a:endParaRPr>
          </a:p>
          <a:p>
            <a:pPr marL="0" indent="119063" algn="just">
              <a:spcBef>
                <a:spcPct val="0"/>
              </a:spcBef>
              <a:buNone/>
            </a:pPr>
            <a:r>
              <a:rPr lang="en-US" dirty="0" smtClean="0">
                <a:solidFill>
                  <a:srgbClr val="000000"/>
                </a:solidFill>
              </a:rPr>
              <a:t>18</a:t>
            </a:r>
            <a:r>
              <a:rPr lang="ru-RU" dirty="0" smtClean="0">
                <a:solidFill>
                  <a:srgbClr val="000000"/>
                </a:solidFill>
              </a:rPr>
              <a:t>. Вычислите </a:t>
            </a:r>
            <a:r>
              <a:rPr lang="ru-RU" dirty="0">
                <a:solidFill>
                  <a:srgbClr val="000000"/>
                </a:solidFill>
              </a:rPr>
              <a:t>в процентах массовую долю золота в хлориде золота(III). Запишите число с точностью до целых</a:t>
            </a:r>
            <a:r>
              <a:rPr lang="ru-RU" dirty="0" smtClean="0">
                <a:solidFill>
                  <a:srgbClr val="000000"/>
                </a:solidFill>
              </a:rPr>
              <a:t>.</a:t>
            </a:r>
            <a:endParaRPr lang="en-US" dirty="0" smtClean="0">
              <a:solidFill>
                <a:srgbClr val="000000"/>
              </a:solidFill>
            </a:endParaRPr>
          </a:p>
          <a:p>
            <a:pPr marL="0" indent="119063" algn="just">
              <a:spcBef>
                <a:spcPct val="0"/>
              </a:spcBef>
              <a:buNone/>
            </a:pPr>
            <a:r>
              <a:rPr lang="ru-RU" altLang="ru-RU" dirty="0" smtClean="0">
                <a:solidFill>
                  <a:srgbClr val="000000"/>
                </a:solidFill>
                <a:ea typeface="Verdana" panose="020B0604030504040204" pitchFamily="34" charset="0"/>
                <a:cs typeface="Arial" charset="0"/>
              </a:rPr>
              <a:t>Хлорид золота(III</a:t>
            </a:r>
            <a:r>
              <a:rPr lang="ru-RU" altLang="ru-RU" dirty="0">
                <a:solidFill>
                  <a:srgbClr val="000000"/>
                </a:solidFill>
                <a:ea typeface="Verdana" panose="020B0604030504040204" pitchFamily="34" charset="0"/>
                <a:cs typeface="Arial" charset="0"/>
              </a:rPr>
              <a:t>)  — химическое соединение</a:t>
            </a:r>
            <a:r>
              <a:rPr lang="ru-RU" altLang="ru-RU" dirty="0">
                <a:solidFill>
                  <a:srgbClr val="000000"/>
                </a:solidFill>
                <a:latin typeface="Verdana" panose="020B0604030504040204" pitchFamily="34" charset="0"/>
                <a:ea typeface="Verdana" panose="020B0604030504040204" pitchFamily="34" charset="0"/>
                <a:cs typeface="Arial" charset="0"/>
              </a:rPr>
              <a:t> </a:t>
            </a:r>
            <a:r>
              <a:rPr lang="ru-RU" altLang="ru-RU" dirty="0">
                <a:solidFill>
                  <a:prstClr val="black"/>
                </a:solidFill>
                <a:latin typeface="Verdana" panose="020B0604030504040204" pitchFamily="34" charset="0"/>
                <a:ea typeface="Verdana" panose="020B0604030504040204" pitchFamily="34" charset="0"/>
                <a:cs typeface="Arial" charset="0"/>
              </a:rPr>
              <a:t> </a:t>
            </a:r>
            <a:r>
              <a:rPr lang="en-US" altLang="ru-RU" dirty="0" smtClean="0">
                <a:solidFill>
                  <a:prstClr val="black"/>
                </a:solidFill>
                <a:latin typeface="Calibri" pitchFamily="34" charset="0"/>
                <a:ea typeface="Verdana" panose="020B0604030504040204" pitchFamily="34" charset="0"/>
                <a:cs typeface="Calibri" pitchFamily="34" charset="0"/>
              </a:rPr>
              <a:t>AuCl</a:t>
            </a:r>
            <a:r>
              <a:rPr lang="en-US" altLang="ru-RU" baseline="-25000" dirty="0" smtClean="0">
                <a:solidFill>
                  <a:prstClr val="black"/>
                </a:solidFill>
                <a:latin typeface="Calibri" pitchFamily="34" charset="0"/>
                <a:ea typeface="Verdana" panose="020B0604030504040204" pitchFamily="34" charset="0"/>
                <a:cs typeface="Calibri" pitchFamily="34" charset="0"/>
              </a:rPr>
              <a:t>3</a:t>
            </a:r>
            <a:r>
              <a:rPr lang="ru-RU" altLang="ru-RU" dirty="0" smtClean="0">
                <a:solidFill>
                  <a:prstClr val="black"/>
                </a:solidFill>
                <a:latin typeface="Verdana" panose="020B0604030504040204" pitchFamily="34" charset="0"/>
                <a:ea typeface="Verdana" panose="020B0604030504040204" pitchFamily="34" charset="0"/>
                <a:cs typeface="Arial" charset="0"/>
              </a:rPr>
              <a:t> </a:t>
            </a:r>
            <a:r>
              <a:rPr lang="ru-RU" altLang="ru-RU" dirty="0">
                <a:solidFill>
                  <a:srgbClr val="000000"/>
                </a:solidFill>
                <a:latin typeface="Verdana" panose="020B0604030504040204" pitchFamily="34" charset="0"/>
                <a:ea typeface="Verdana" panose="020B0604030504040204" pitchFamily="34" charset="0"/>
                <a:cs typeface="Arial" charset="0"/>
              </a:rPr>
              <a:t> </a:t>
            </a:r>
            <a:r>
              <a:rPr lang="ru-RU" altLang="ru-RU" dirty="0">
                <a:latin typeface="Calibri" pitchFamily="34" charset="0"/>
                <a:ea typeface="Verdana" panose="020B0604030504040204" pitchFamily="34" charset="0"/>
                <a:cs typeface="Calibri" pitchFamily="34" charset="0"/>
              </a:rPr>
              <a:t>используется при электролитическом методе золочения. </a:t>
            </a:r>
            <a:endParaRPr lang="ru-RU" altLang="ru-RU" dirty="0" smtClean="0">
              <a:latin typeface="Calibri" pitchFamily="34" charset="0"/>
              <a:ea typeface="Verdana" panose="020B0604030504040204" pitchFamily="34" charset="0"/>
              <a:cs typeface="Calibri" pitchFamily="34" charset="0"/>
            </a:endParaRPr>
          </a:p>
          <a:p>
            <a:pPr marL="0" indent="119063" algn="just">
              <a:spcBef>
                <a:spcPct val="0"/>
              </a:spcBef>
              <a:buNone/>
            </a:pPr>
            <a:endParaRPr lang="ru-RU" altLang="ru-RU" dirty="0">
              <a:latin typeface="Calibri" pitchFamily="34" charset="0"/>
              <a:ea typeface="Verdana" panose="020B0604030504040204" pitchFamily="34" charset="0"/>
              <a:cs typeface="Calibri" pitchFamily="34" charset="0"/>
            </a:endParaRPr>
          </a:p>
          <a:p>
            <a:pPr marL="0" lvl="0" indent="119063" algn="just">
              <a:spcBef>
                <a:spcPct val="0"/>
              </a:spcBef>
              <a:buNone/>
            </a:pPr>
            <a:r>
              <a:rPr lang="ru-RU" dirty="0" smtClean="0">
                <a:solidFill>
                  <a:srgbClr val="000000"/>
                </a:solidFill>
                <a:latin typeface="Calibri" pitchFamily="34" charset="0"/>
                <a:cs typeface="Calibri" pitchFamily="34" charset="0"/>
              </a:rPr>
              <a:t>19. Для </a:t>
            </a:r>
            <a:r>
              <a:rPr lang="ru-RU" dirty="0">
                <a:solidFill>
                  <a:srgbClr val="000000"/>
                </a:solidFill>
                <a:latin typeface="Calibri" pitchFamily="34" charset="0"/>
                <a:cs typeface="Calibri" pitchFamily="34" charset="0"/>
              </a:rPr>
              <a:t>золочения одного квадратного метра купола нужно 120 г золота. Сколько граммов хлорида золота(III) нужно взять, чтобы покрыть золотом купол площадью 250 м</a:t>
            </a:r>
            <a:r>
              <a:rPr lang="ru-RU" baseline="30000" dirty="0">
                <a:solidFill>
                  <a:srgbClr val="000000"/>
                </a:solidFill>
                <a:latin typeface="Calibri" pitchFamily="34" charset="0"/>
                <a:cs typeface="Calibri" pitchFamily="34" charset="0"/>
              </a:rPr>
              <a:t>2</a:t>
            </a:r>
            <a:r>
              <a:rPr lang="ru-RU" dirty="0">
                <a:solidFill>
                  <a:srgbClr val="000000"/>
                </a:solidFill>
                <a:latin typeface="Calibri" pitchFamily="34" charset="0"/>
                <a:cs typeface="Calibri" pitchFamily="34" charset="0"/>
              </a:rPr>
              <a:t>? Ответ запишите с точностью до целых</a:t>
            </a:r>
            <a:r>
              <a:rPr lang="ru-RU" dirty="0" smtClean="0">
                <a:solidFill>
                  <a:srgbClr val="000000"/>
                </a:solidFill>
                <a:latin typeface="Calibri" pitchFamily="34" charset="0"/>
                <a:cs typeface="Calibri" pitchFamily="34" charset="0"/>
              </a:rPr>
              <a:t>.</a:t>
            </a:r>
            <a:endParaRPr lang="ru-RU" altLang="ru-RU" dirty="0">
              <a:latin typeface="Verdana" panose="020B0604030504040204" pitchFamily="34" charset="0"/>
              <a:cs typeface="Arial" charset="0"/>
            </a:endParaRPr>
          </a:p>
          <a:p>
            <a:pPr marL="0" indent="0">
              <a:buNone/>
            </a:pPr>
            <a:r>
              <a:rPr lang="en-US" dirty="0" smtClean="0"/>
              <a:t>                 </a:t>
            </a:r>
            <a:endParaRPr lang="ru-RU" sz="2400" dirty="0"/>
          </a:p>
        </p:txBody>
      </p:sp>
      <p:sp>
        <p:nvSpPr>
          <p:cNvPr id="5" name="Rectangle 1"/>
          <p:cNvSpPr>
            <a:spLocks noChangeArrowheads="1"/>
          </p:cNvSpPr>
          <p:nvPr/>
        </p:nvSpPr>
        <p:spPr bwMode="auto">
          <a:xfrm>
            <a:off x="4511727" y="-64424"/>
            <a:ext cx="120546" cy="586048"/>
          </a:xfrm>
          <a:prstGeom prst="rect">
            <a:avLst/>
          </a:prstGeom>
          <a:solidFill>
            <a:srgbClr val="FFFF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31740" rIns="0" bIns="0" numCol="1" anchor="ctr" anchorCtr="0" compatLnSpc="1">
            <a:prstTxWarp prst="textNoShape">
              <a:avLst/>
            </a:prstTxWarp>
            <a:spAutoFit/>
          </a:bodyPr>
          <a:lstStyle>
            <a:lvl1pPr indent="119063"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19063" algn="just"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dirty="0" smtClean="0">
                <a:ln>
                  <a:noFill/>
                </a:ln>
                <a:solidFill>
                  <a:schemeClr val="tx1"/>
                </a:solidFill>
                <a:effectLst/>
                <a:latin typeface="Arial" panose="020B0604020202020204" pitchFamily="34" charset="0"/>
              </a:rPr>
              <a:t/>
            </a:r>
            <a:br>
              <a:rPr kumimoji="0" lang="ru-RU" altLang="ru-RU" sz="1800" b="0" i="0" u="none" strike="noStrike" cap="none" normalizeH="0" baseline="0" dirty="0" smtClean="0">
                <a:ln>
                  <a:noFill/>
                </a:ln>
                <a:solidFill>
                  <a:schemeClr val="tx1"/>
                </a:solidFill>
                <a:effectLst/>
                <a:latin typeface="Arial" panose="020B0604020202020204" pitchFamily="34" charset="0"/>
              </a:rPr>
            </a:b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
        <p:nvSpPr>
          <p:cNvPr id="6" name="AutoShape 2" descr="Na_3$PO_4$,"/>
          <p:cNvSpPr>
            <a:spLocks noChangeAspect="1" noChangeArrowheads="1"/>
          </p:cNvSpPr>
          <p:nvPr/>
        </p:nvSpPr>
        <p:spPr bwMode="auto">
          <a:xfrm>
            <a:off x="2727325" y="442913"/>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8" name="AutoShape 4" descr="AuCl_3$,"/>
          <p:cNvSpPr>
            <a:spLocks noChangeAspect="1" noChangeArrowheads="1"/>
          </p:cNvSpPr>
          <p:nvPr/>
        </p:nvSpPr>
        <p:spPr bwMode="auto">
          <a:xfrm>
            <a:off x="3022600"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Tree>
    <p:extLst>
      <p:ext uri="{BB962C8B-B14F-4D97-AF65-F5344CB8AC3E}">
        <p14:creationId xmlns="" xmlns:p14="http://schemas.microsoft.com/office/powerpoint/2010/main" val="333561392"/>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39784"/>
          </a:xfrm>
        </p:spPr>
        <p:txBody>
          <a:bodyPr/>
          <a:lstStyle/>
          <a:p>
            <a:r>
              <a:rPr lang="ru-RU" b="1" dirty="0" smtClean="0">
                <a:effectLst>
                  <a:outerShdw blurRad="38100" dist="38100" dir="2700000" algn="tl">
                    <a:srgbClr val="C0C0C0"/>
                  </a:outerShdw>
                </a:effectLst>
                <a:cs typeface="Trebuchet MS" pitchFamily="34" charset="0"/>
              </a:rPr>
              <a:t>Вопросы № 18,19</a:t>
            </a:r>
            <a:endParaRPr lang="ru-RU" dirty="0"/>
          </a:p>
        </p:txBody>
      </p:sp>
      <p:sp>
        <p:nvSpPr>
          <p:cNvPr id="6" name="Содержимое 5"/>
          <p:cNvSpPr>
            <a:spLocks noGrp="1"/>
          </p:cNvSpPr>
          <p:nvPr>
            <p:ph sz="half" idx="1"/>
          </p:nvPr>
        </p:nvSpPr>
        <p:spPr>
          <a:xfrm>
            <a:off x="214282" y="1214422"/>
            <a:ext cx="8643998" cy="5500726"/>
          </a:xfrm>
          <a:solidFill>
            <a:schemeClr val="bg1"/>
          </a:solidFill>
        </p:spPr>
        <p:txBody>
          <a:bodyPr/>
          <a:lstStyle/>
          <a:p>
            <a:pPr>
              <a:buNone/>
            </a:pPr>
            <a:r>
              <a:rPr lang="en-US" sz="3600" dirty="0" smtClean="0">
                <a:latin typeface="+mj-lt"/>
              </a:rPr>
              <a:t>    </a:t>
            </a:r>
            <a:r>
              <a:rPr lang="ru-RU" sz="3600" dirty="0" smtClean="0">
                <a:latin typeface="+mj-lt"/>
              </a:rPr>
              <a:t>           </a:t>
            </a:r>
          </a:p>
          <a:p>
            <a:pPr>
              <a:buNone/>
            </a:pPr>
            <a:r>
              <a:rPr lang="ru-RU" sz="3600" dirty="0" smtClean="0">
                <a:latin typeface="+mj-lt"/>
              </a:rPr>
              <a:t>              </a:t>
            </a:r>
            <a:r>
              <a:rPr lang="en-US" sz="3600" dirty="0" err="1" smtClean="0">
                <a:latin typeface="+mj-lt"/>
              </a:rPr>
              <a:t>Mr</a:t>
            </a:r>
            <a:r>
              <a:rPr lang="en-US" sz="3600" dirty="0" smtClean="0">
                <a:latin typeface="+mj-lt"/>
              </a:rPr>
              <a:t> (</a:t>
            </a:r>
            <a:r>
              <a:rPr lang="en-US" altLang="ru-RU" sz="3600" dirty="0" smtClean="0">
                <a:solidFill>
                  <a:prstClr val="black"/>
                </a:solidFill>
                <a:latin typeface="+mj-lt"/>
                <a:ea typeface="Verdana" panose="020B0604030504040204" pitchFamily="34" charset="0"/>
                <a:cs typeface="Calibri" pitchFamily="34" charset="0"/>
              </a:rPr>
              <a:t>AuCl</a:t>
            </a:r>
            <a:r>
              <a:rPr lang="en-US" altLang="ru-RU" sz="3600" baseline="-25000" dirty="0" smtClean="0">
                <a:solidFill>
                  <a:prstClr val="black"/>
                </a:solidFill>
                <a:latin typeface="+mj-lt"/>
                <a:ea typeface="Verdana" panose="020B0604030504040204" pitchFamily="34" charset="0"/>
                <a:cs typeface="Calibri" pitchFamily="34" charset="0"/>
              </a:rPr>
              <a:t>3</a:t>
            </a:r>
            <a:r>
              <a:rPr lang="en-US" altLang="ru-RU" sz="3600" dirty="0" smtClean="0">
                <a:solidFill>
                  <a:prstClr val="black"/>
                </a:solidFill>
                <a:latin typeface="+mj-lt"/>
                <a:ea typeface="Verdana" panose="020B0604030504040204" pitchFamily="34" charset="0"/>
                <a:cs typeface="Calibri" pitchFamily="34" charset="0"/>
              </a:rPr>
              <a:t>) = 197 +35,5 = 303,5</a:t>
            </a:r>
          </a:p>
          <a:p>
            <a:pPr>
              <a:buNone/>
            </a:pPr>
            <a:r>
              <a:rPr lang="en-US" sz="3600" dirty="0" smtClean="0">
                <a:solidFill>
                  <a:prstClr val="black"/>
                </a:solidFill>
                <a:latin typeface="+mj-lt"/>
                <a:ea typeface="Verdana" panose="020B0604030504040204" pitchFamily="34" charset="0"/>
                <a:cs typeface="Calibri" pitchFamily="34" charset="0"/>
              </a:rPr>
              <a:t>    </a:t>
            </a:r>
            <a:r>
              <a:rPr lang="ru-RU" sz="3600" dirty="0" smtClean="0">
                <a:solidFill>
                  <a:prstClr val="black"/>
                </a:solidFill>
                <a:latin typeface="+mj-lt"/>
                <a:ea typeface="Verdana" panose="020B0604030504040204" pitchFamily="34" charset="0"/>
                <a:cs typeface="Calibri" pitchFamily="34" charset="0"/>
              </a:rPr>
              <a:t>       </a:t>
            </a:r>
            <a:r>
              <a:rPr lang="en-US" sz="3600" dirty="0" smtClean="0">
                <a:solidFill>
                  <a:prstClr val="black"/>
                </a:solidFill>
                <a:latin typeface="+mj-lt"/>
                <a:ea typeface="Verdana" panose="020B0604030504040204" pitchFamily="34" charset="0"/>
                <a:cs typeface="Calibri" pitchFamily="34" charset="0"/>
              </a:rPr>
              <a:t>w (</a:t>
            </a:r>
            <a:r>
              <a:rPr lang="en-US" altLang="ru-RU" sz="3600" dirty="0" smtClean="0">
                <a:solidFill>
                  <a:prstClr val="black"/>
                </a:solidFill>
                <a:latin typeface="+mj-lt"/>
                <a:ea typeface="Verdana" panose="020B0604030504040204" pitchFamily="34" charset="0"/>
                <a:cs typeface="Calibri" pitchFamily="34" charset="0"/>
              </a:rPr>
              <a:t>Au) = 197</a:t>
            </a:r>
            <a:r>
              <a:rPr lang="ru-RU" altLang="ru-RU" sz="3600" dirty="0" smtClean="0">
                <a:solidFill>
                  <a:prstClr val="black"/>
                </a:solidFill>
                <a:latin typeface="+mj-lt"/>
                <a:ea typeface="Verdana" panose="020B0604030504040204" pitchFamily="34" charset="0"/>
                <a:cs typeface="Calibri" pitchFamily="34" charset="0"/>
              </a:rPr>
              <a:t>/ 303,5 * 100% = 65 %</a:t>
            </a:r>
          </a:p>
          <a:p>
            <a:pPr>
              <a:buNone/>
            </a:pPr>
            <a:endParaRPr lang="ru-RU" altLang="ru-RU" sz="3600" dirty="0" smtClean="0">
              <a:solidFill>
                <a:prstClr val="black"/>
              </a:solidFill>
              <a:latin typeface="+mj-lt"/>
              <a:ea typeface="Verdana" panose="020B0604030504040204" pitchFamily="34" charset="0"/>
              <a:cs typeface="Calibri" pitchFamily="34" charset="0"/>
            </a:endParaRPr>
          </a:p>
          <a:p>
            <a:pPr marL="0" indent="0">
              <a:buNone/>
            </a:pPr>
            <a:r>
              <a:rPr lang="ru-RU" sz="3600" dirty="0" smtClean="0">
                <a:latin typeface="+mj-lt"/>
              </a:rPr>
              <a:t>                </a:t>
            </a:r>
            <a:r>
              <a:rPr lang="en-US" sz="3600" dirty="0" smtClean="0">
                <a:latin typeface="+mj-lt"/>
              </a:rPr>
              <a:t>120*250</a:t>
            </a:r>
            <a:r>
              <a:rPr lang="ru-RU" sz="3600" dirty="0" smtClean="0">
                <a:latin typeface="+mj-lt"/>
              </a:rPr>
              <a:t> </a:t>
            </a:r>
            <a:r>
              <a:rPr lang="en-US" sz="3600" dirty="0" smtClean="0">
                <a:latin typeface="+mj-lt"/>
              </a:rPr>
              <a:t>=</a:t>
            </a:r>
            <a:r>
              <a:rPr lang="ru-RU" sz="3600" dirty="0" smtClean="0">
                <a:latin typeface="+mj-lt"/>
              </a:rPr>
              <a:t> </a:t>
            </a:r>
            <a:r>
              <a:rPr lang="en-US" sz="3600" dirty="0" smtClean="0">
                <a:latin typeface="+mj-lt"/>
              </a:rPr>
              <a:t>30000 </a:t>
            </a:r>
            <a:r>
              <a:rPr lang="ru-RU" sz="3600" dirty="0" smtClean="0">
                <a:latin typeface="+mj-lt"/>
              </a:rPr>
              <a:t>г золота</a:t>
            </a:r>
          </a:p>
          <a:p>
            <a:pPr marL="0" indent="0">
              <a:buNone/>
            </a:pPr>
            <a:r>
              <a:rPr lang="ru-RU" sz="3600" dirty="0" smtClean="0">
                <a:latin typeface="+mj-lt"/>
              </a:rPr>
              <a:t>                303,5 г  </a:t>
            </a:r>
            <a:r>
              <a:rPr lang="en-US" sz="3600" dirty="0" smtClean="0">
                <a:latin typeface="+mj-lt"/>
              </a:rPr>
              <a:t>AuCl</a:t>
            </a:r>
            <a:r>
              <a:rPr lang="en-US" sz="3600" baseline="-25000" dirty="0" smtClean="0">
                <a:latin typeface="+mj-lt"/>
              </a:rPr>
              <a:t>3</a:t>
            </a:r>
            <a:r>
              <a:rPr lang="ru-RU" sz="3600" baseline="-25000" dirty="0" smtClean="0">
                <a:latin typeface="+mj-lt"/>
              </a:rPr>
              <a:t> </a:t>
            </a:r>
            <a:r>
              <a:rPr lang="ru-RU" sz="3600" dirty="0" smtClean="0">
                <a:latin typeface="+mj-lt"/>
              </a:rPr>
              <a:t> -   197 г золота</a:t>
            </a:r>
          </a:p>
          <a:p>
            <a:pPr marL="0" indent="0">
              <a:buNone/>
            </a:pPr>
            <a:r>
              <a:rPr lang="ru-RU" sz="3600" dirty="0" smtClean="0">
                <a:latin typeface="+mj-lt"/>
              </a:rPr>
              <a:t>                 х г </a:t>
            </a:r>
            <a:r>
              <a:rPr lang="en-US" sz="3600" dirty="0" smtClean="0">
                <a:latin typeface="+mj-lt"/>
              </a:rPr>
              <a:t>AuCl</a:t>
            </a:r>
            <a:r>
              <a:rPr lang="en-US" sz="3600" baseline="-25000" dirty="0" smtClean="0">
                <a:latin typeface="+mj-lt"/>
              </a:rPr>
              <a:t>3</a:t>
            </a:r>
            <a:r>
              <a:rPr lang="ru-RU" sz="3600" baseline="-25000" dirty="0" smtClean="0">
                <a:latin typeface="+mj-lt"/>
              </a:rPr>
              <a:t>               </a:t>
            </a:r>
            <a:r>
              <a:rPr lang="ru-RU" sz="3600" dirty="0" smtClean="0">
                <a:latin typeface="+mj-lt"/>
              </a:rPr>
              <a:t>-   30000 г золота</a:t>
            </a:r>
          </a:p>
          <a:p>
            <a:pPr marL="0" indent="0">
              <a:buNone/>
            </a:pPr>
            <a:r>
              <a:rPr lang="ru-RU" sz="3600" dirty="0" smtClean="0">
                <a:latin typeface="+mj-lt"/>
              </a:rPr>
              <a:t>                                 х = 46218 г</a:t>
            </a:r>
          </a:p>
          <a:p>
            <a:pPr>
              <a:buNone/>
            </a:pPr>
            <a:endParaRPr lang="ru-RU" dirty="0" smtClean="0">
              <a:solidFill>
                <a:prstClr val="black"/>
              </a:solidFill>
              <a:latin typeface="Calibri" pitchFamily="34" charset="0"/>
              <a:ea typeface="Verdana" panose="020B0604030504040204" pitchFamily="34" charset="0"/>
              <a:cs typeface="Calibri" pitchFamily="34" charset="0"/>
            </a:endParaRPr>
          </a:p>
          <a:p>
            <a:pPr>
              <a:buNone/>
            </a:pPr>
            <a:r>
              <a:rPr lang="ru-RU" dirty="0" smtClean="0">
                <a:solidFill>
                  <a:prstClr val="black"/>
                </a:solidFill>
                <a:latin typeface="Calibri" pitchFamily="34" charset="0"/>
                <a:ea typeface="Verdana" panose="020B0604030504040204" pitchFamily="34" charset="0"/>
                <a:cs typeface="Calibri" pitchFamily="34" charset="0"/>
              </a:rPr>
              <a:t>   </a:t>
            </a:r>
            <a:endParaRPr lang="ru-RU" dirty="0"/>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lstStyle/>
          <a:p>
            <a:pPr algn="ctr" eaLnBrk="1" fontAlgn="auto" hangingPunct="1">
              <a:spcAft>
                <a:spcPts val="0"/>
              </a:spcAft>
              <a:defRPr/>
            </a:pPr>
            <a:r>
              <a:rPr lang="ru-RU" sz="4000" b="1" dirty="0" smtClean="0"/>
              <a:t>Источники</a:t>
            </a:r>
            <a:endParaRPr lang="ru-RU" sz="4000" dirty="0"/>
          </a:p>
        </p:txBody>
      </p:sp>
      <p:sp>
        <p:nvSpPr>
          <p:cNvPr id="23555" name="Содержимое 2"/>
          <p:cNvSpPr>
            <a:spLocks noGrp="1"/>
          </p:cNvSpPr>
          <p:nvPr>
            <p:ph idx="1"/>
          </p:nvPr>
        </p:nvSpPr>
        <p:spPr>
          <a:xfrm>
            <a:off x="142844" y="1223128"/>
            <a:ext cx="8858312" cy="5492019"/>
          </a:xfrm>
          <a:solidFill>
            <a:schemeClr val="bg1"/>
          </a:solidFill>
        </p:spPr>
        <p:txBody>
          <a:bodyPr/>
          <a:lstStyle/>
          <a:p>
            <a:pPr eaLnBrk="1" hangingPunct="1">
              <a:buFont typeface="Wingdings 2" pitchFamily="18" charset="2"/>
              <a:buNone/>
            </a:pPr>
            <a:r>
              <a:rPr lang="en-US" b="1" dirty="0">
                <a:solidFill>
                  <a:srgbClr val="002060"/>
                </a:solidFill>
                <a:hlinkClick r:id="rId2"/>
              </a:rPr>
              <a:t>https://chem-oge.sdamgia.ru</a:t>
            </a:r>
            <a:r>
              <a:rPr lang="en-US" b="1" dirty="0" smtClean="0">
                <a:solidFill>
                  <a:srgbClr val="002060"/>
                </a:solidFill>
                <a:hlinkClick r:id="rId2"/>
              </a:rPr>
              <a:t>/</a:t>
            </a:r>
            <a:endParaRPr lang="ru-RU" b="1" dirty="0" smtClean="0">
              <a:solidFill>
                <a:srgbClr val="002060"/>
              </a:solidFill>
            </a:endParaRPr>
          </a:p>
          <a:p>
            <a:pPr eaLnBrk="1" hangingPunct="1">
              <a:buFont typeface="Wingdings 2" pitchFamily="18" charset="2"/>
              <a:buNone/>
            </a:pPr>
            <a:r>
              <a:rPr lang="en-US" b="1" dirty="0">
                <a:solidFill>
                  <a:srgbClr val="002060"/>
                </a:solidFill>
                <a:hlinkClick r:id="rId3"/>
              </a:rPr>
              <a:t>https://fipi.ru/oge/otkrytyy-bank-zadaniy-oge</a:t>
            </a:r>
            <a:r>
              <a:rPr lang="en-US" b="1" dirty="0" smtClean="0">
                <a:solidFill>
                  <a:srgbClr val="002060"/>
                </a:solidFill>
                <a:hlinkClick r:id="rId3"/>
              </a:rPr>
              <a:t>#!/</a:t>
            </a:r>
            <a:endParaRPr lang="ru-RU" b="1" dirty="0" smtClean="0">
              <a:solidFill>
                <a:srgbClr val="002060"/>
              </a:solidFill>
            </a:endParaRPr>
          </a:p>
          <a:p>
            <a:pPr eaLnBrk="1" hangingPunct="1">
              <a:buFont typeface="Wingdings 2" pitchFamily="18" charset="2"/>
              <a:buNone/>
            </a:pPr>
            <a:r>
              <a:rPr lang="en-US" b="1" dirty="0">
                <a:solidFill>
                  <a:srgbClr val="002060"/>
                </a:solidFill>
                <a:hlinkClick r:id="rId4"/>
              </a:rPr>
              <a:t>https://</a:t>
            </a:r>
            <a:r>
              <a:rPr lang="en-US" b="1" dirty="0" smtClean="0">
                <a:solidFill>
                  <a:srgbClr val="002060"/>
                </a:solidFill>
                <a:hlinkClick r:id="rId4"/>
              </a:rPr>
              <a:t>vpr-ege.ru/oge/khimiya</a:t>
            </a:r>
            <a:endParaRPr lang="ru-RU" b="1" dirty="0" smtClean="0">
              <a:solidFill>
                <a:srgbClr val="002060"/>
              </a:solidFill>
            </a:endParaRPr>
          </a:p>
          <a:p>
            <a:pPr eaLnBrk="1" hangingPunct="1">
              <a:buFont typeface="Wingdings 2" pitchFamily="18" charset="2"/>
              <a:buNone/>
            </a:pPr>
            <a:r>
              <a:rPr lang="en-US" b="1" dirty="0" smtClean="0">
                <a:solidFill>
                  <a:srgbClr val="002060"/>
                </a:solidFill>
                <a:hlinkClick r:id="rId5"/>
              </a:rPr>
              <a:t>https://vk.com/chemege</a:t>
            </a:r>
            <a:endParaRPr lang="ru-RU" b="1" dirty="0" smtClean="0">
              <a:solidFill>
                <a:srgbClr val="002060"/>
              </a:solidFill>
            </a:endParaRPr>
          </a:p>
          <a:p>
            <a:pPr eaLnBrk="1" hangingPunct="1">
              <a:buFont typeface="Wingdings 2" pitchFamily="18" charset="2"/>
              <a:buNone/>
            </a:pPr>
            <a:endParaRPr lang="ru-RU" b="1" dirty="0" smtClean="0">
              <a:solidFill>
                <a:srgbClr val="002060"/>
              </a:solidFill>
            </a:endParaRPr>
          </a:p>
          <a:p>
            <a:pPr eaLnBrk="1" hangingPunct="1">
              <a:buFont typeface="Wingdings 2" pitchFamily="18" charset="2"/>
              <a:buNone/>
            </a:pPr>
            <a:endParaRPr lang="ru-RU" b="1" dirty="0" smtClean="0">
              <a:solidFill>
                <a:srgbClr val="002060"/>
              </a:solidFill>
            </a:endParaRPr>
          </a:p>
        </p:txBody>
      </p:sp>
    </p:spTree>
  </p:cSld>
  <p:clrMapOvr>
    <a:masterClrMapping/>
  </p:clrMapOvr>
  <p:transition spd="med">
    <p:split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00174"/>
            <a:ext cx="8401080" cy="3071834"/>
          </a:xfrm>
        </p:spPr>
        <p:txBody>
          <a:bodyPr/>
          <a:lstStyle/>
          <a:p>
            <a:r>
              <a:rPr lang="ru-RU" sz="6000" b="1" dirty="0" smtClean="0">
                <a:solidFill>
                  <a:srgbClr val="7030A0"/>
                </a:solidFill>
              </a:rPr>
              <a:t>СПАСИБО ЗА ВНИМАНИЕ!</a:t>
            </a:r>
            <a:endParaRPr lang="ru-RU" sz="6000" b="1" dirty="0">
              <a:solidFill>
                <a:srgbClr val="7030A0"/>
              </a:solidFill>
            </a:endParaRPr>
          </a:p>
        </p:txBody>
      </p:sp>
      <p:sp>
        <p:nvSpPr>
          <p:cNvPr id="5" name="Содержимое 4"/>
          <p:cNvSpPr>
            <a:spLocks noGrp="1"/>
          </p:cNvSpPr>
          <p:nvPr>
            <p:ph idx="1"/>
          </p:nvPr>
        </p:nvSpPr>
        <p:spPr>
          <a:xfrm>
            <a:off x="457200" y="3286124"/>
            <a:ext cx="8229600" cy="2840039"/>
          </a:xfrm>
        </p:spPr>
        <p:txBody>
          <a:bodyPr/>
          <a:lstStyle/>
          <a:p>
            <a:endParaRPr lang="ru-RU" dirty="0"/>
          </a:p>
        </p:txBody>
      </p:sp>
    </p:spTree>
  </p:cSld>
  <p:clrMapOvr>
    <a:masterClrMapping/>
  </p:clrMapOvr>
  <p:transition spd="med">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4" name="Text Box 10"/>
          <p:cNvSpPr txBox="1">
            <a:spLocks noGrp="1" noChangeArrowheads="1"/>
          </p:cNvSpPr>
          <p:nvPr>
            <p:ph idx="1"/>
          </p:nvPr>
        </p:nvSpPr>
        <p:spPr bwMode="auto">
          <a:xfrm>
            <a:off x="214282" y="214291"/>
            <a:ext cx="8715436" cy="6580263"/>
          </a:xfrm>
          <a:prstGeom prst="rect">
            <a:avLst/>
          </a:prstGeom>
          <a:solidFill>
            <a:schemeClr val="bg1"/>
          </a:solidFill>
          <a:ln w="9525">
            <a:noFill/>
            <a:miter lim="800000"/>
            <a:headEnd/>
            <a:tailEnd/>
          </a:ln>
        </p:spPr>
        <p:txBody>
          <a:bodyPr wrap="square">
            <a:spAutoFit/>
          </a:bodyPr>
          <a:lstStyle/>
          <a:p>
            <a:pPr>
              <a:lnSpc>
                <a:spcPct val="90000"/>
              </a:lnSpc>
              <a:spcBef>
                <a:spcPct val="50000"/>
              </a:spcBef>
              <a:buNone/>
            </a:pPr>
            <a:r>
              <a:rPr lang="ru-RU" sz="2400" b="1" dirty="0" smtClean="0">
                <a:cs typeface="Arial" charset="0"/>
              </a:rPr>
              <a:t> </a:t>
            </a:r>
          </a:p>
          <a:p>
            <a:pPr algn="just">
              <a:spcBef>
                <a:spcPct val="50000"/>
              </a:spcBef>
              <a:buNone/>
            </a:pPr>
            <a:r>
              <a:rPr lang="ru-RU" dirty="0" smtClean="0">
                <a:latin typeface="+mj-lt"/>
              </a:rPr>
              <a:t>    </a:t>
            </a:r>
            <a:r>
              <a:rPr lang="ru-RU" dirty="0" smtClean="0">
                <a:latin typeface="+mj-lt"/>
                <a:cs typeface="Times New Roman" pitchFamily="18" charset="0"/>
              </a:rPr>
              <a:t>Основной государственный экзамен (ОГЭ) представляет собой форму государственной итоговой аттестации, проводимой в целях определения соответствия результатов освоения обучающимися основных образовательных программ основного общего образования требованиям федерального государственного образовательного стандарта. Для указанных целей используются контрольные измерительные материалы (КИМ), представляющие собой комплексы заданий стандартизированной формы.</a:t>
            </a:r>
            <a:endParaRPr lang="ru-RU" sz="2400" b="1" dirty="0">
              <a:latin typeface="+mj-lt"/>
              <a:cs typeface="Times New Roman" pitchFamily="18" charset="0"/>
            </a:endParaRP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Вопрос №1</a:t>
            </a:r>
            <a:endParaRPr lang="ru-RU" b="1" dirty="0"/>
          </a:p>
        </p:txBody>
      </p:sp>
      <p:sp>
        <p:nvSpPr>
          <p:cNvPr id="3" name="Содержимое 2"/>
          <p:cNvSpPr>
            <a:spLocks noGrp="1"/>
          </p:cNvSpPr>
          <p:nvPr>
            <p:ph idx="1"/>
          </p:nvPr>
        </p:nvSpPr>
        <p:spPr>
          <a:xfrm>
            <a:off x="214282" y="1214422"/>
            <a:ext cx="8715436" cy="5500725"/>
          </a:xfrm>
          <a:solidFill>
            <a:schemeClr val="bg1"/>
          </a:solidFill>
        </p:spPr>
        <p:txBody>
          <a:bodyPr/>
          <a:lstStyle/>
          <a:p>
            <a:pPr algn="just"/>
            <a:endParaRPr lang="ru-RU" sz="3600" b="1" dirty="0" smtClean="0"/>
          </a:p>
          <a:p>
            <a:pPr algn="just"/>
            <a:r>
              <a:rPr lang="ru-RU" sz="3600" b="1" dirty="0" smtClean="0"/>
              <a:t>Химия - это наука о веществах.</a:t>
            </a:r>
          </a:p>
          <a:p>
            <a:pPr algn="just"/>
            <a:r>
              <a:rPr lang="ru-RU" sz="3600" b="1" dirty="0" smtClean="0"/>
              <a:t>Вещество </a:t>
            </a:r>
            <a:r>
              <a:rPr lang="ru-RU" sz="3600" b="1" dirty="0" smtClean="0">
                <a:latin typeface="Calibri"/>
                <a:cs typeface="Calibri"/>
              </a:rPr>
              <a:t>→ молекула → атом</a:t>
            </a:r>
          </a:p>
          <a:p>
            <a:pPr algn="just"/>
            <a:r>
              <a:rPr lang="ru-RU" sz="3600" b="1" dirty="0" smtClean="0">
                <a:latin typeface="Calibri"/>
                <a:cs typeface="Calibri"/>
              </a:rPr>
              <a:t>Определенный вид атомов – это химический элемент.</a:t>
            </a:r>
            <a:endParaRPr lang="ru-RU" sz="3600" b="1" dirty="0"/>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09650" y="260649"/>
            <a:ext cx="7123113" cy="576063"/>
          </a:xfrm>
        </p:spPr>
        <p:txBody>
          <a:bodyPr>
            <a:noAutofit/>
          </a:bodyPr>
          <a:lstStyle/>
          <a:p>
            <a:pPr algn="ctr"/>
            <a:r>
              <a:rPr lang="ru-RU" sz="4000" b="1" dirty="0" smtClean="0">
                <a:effectLst>
                  <a:outerShdw blurRad="38100" dist="38100" dir="2700000" algn="tl">
                    <a:srgbClr val="C0C0C0"/>
                  </a:outerShdw>
                </a:effectLst>
                <a:cs typeface="Trebuchet MS" pitchFamily="34" charset="0"/>
              </a:rPr>
              <a:t>Вопрос №1</a:t>
            </a:r>
            <a:r>
              <a:rPr lang="ru-RU" dirty="0" smtClean="0">
                <a:cs typeface="Trebuchet MS" pitchFamily="34" charset="0"/>
              </a:rPr>
              <a:t> </a:t>
            </a:r>
          </a:p>
        </p:txBody>
      </p:sp>
      <p:graphicFrame>
        <p:nvGraphicFramePr>
          <p:cNvPr id="6" name="Содержимое 5"/>
          <p:cNvGraphicFramePr>
            <a:graphicFrameLocks noGrp="1"/>
          </p:cNvGraphicFramePr>
          <p:nvPr>
            <p:ph sz="half" idx="2"/>
            <p:extLst>
              <p:ext uri="{D42A27DB-BD31-4B8C-83A1-F6EECF244321}">
                <p14:modId xmlns="" xmlns:p14="http://schemas.microsoft.com/office/powerpoint/2010/main" val="1127996542"/>
              </p:ext>
            </p:extLst>
          </p:nvPr>
        </p:nvGraphicFramePr>
        <p:xfrm>
          <a:off x="214313" y="981073"/>
          <a:ext cx="8715376" cy="5760294"/>
        </p:xfrm>
        <a:graphic>
          <a:graphicData uri="http://schemas.openxmlformats.org/drawingml/2006/table">
            <a:tbl>
              <a:tblPr firstRow="1" bandRow="1">
                <a:tableStyleId>{5C22544A-7EE6-4342-B048-85BDC9FD1C3A}</a:tableStyleId>
              </a:tblPr>
              <a:tblGrid>
                <a:gridCol w="4357688">
                  <a:extLst>
                    <a:ext uri="{9D8B030D-6E8A-4147-A177-3AD203B41FA5}">
                      <a16:colId xmlns="" xmlns:a16="http://schemas.microsoft.com/office/drawing/2014/main" val="20000"/>
                    </a:ext>
                  </a:extLst>
                </a:gridCol>
                <a:gridCol w="4357688">
                  <a:extLst>
                    <a:ext uri="{9D8B030D-6E8A-4147-A177-3AD203B41FA5}">
                      <a16:colId xmlns="" xmlns:a16="http://schemas.microsoft.com/office/drawing/2014/main" val="20001"/>
                    </a:ext>
                  </a:extLst>
                </a:gridCol>
              </a:tblGrid>
              <a:tr h="631774">
                <a:tc>
                  <a:txBody>
                    <a:bodyPr/>
                    <a:lstStyle/>
                    <a:p>
                      <a:pPr algn="ctr"/>
                      <a:r>
                        <a:rPr lang="ru-RU" sz="2800" dirty="0" smtClean="0"/>
                        <a:t>Химический элемент</a:t>
                      </a:r>
                      <a:endParaRPr lang="ru-RU" sz="2800" dirty="0"/>
                    </a:p>
                  </a:txBody>
                  <a:tcPr/>
                </a:tc>
                <a:tc>
                  <a:txBody>
                    <a:bodyPr/>
                    <a:lstStyle/>
                    <a:p>
                      <a:pPr algn="ctr"/>
                      <a:r>
                        <a:rPr lang="ru-RU" sz="2800" dirty="0" smtClean="0"/>
                        <a:t>Вещество </a:t>
                      </a:r>
                      <a:endParaRPr lang="ru-RU" sz="2800" dirty="0"/>
                    </a:p>
                  </a:txBody>
                  <a:tcPr/>
                </a:tc>
                <a:extLst>
                  <a:ext uri="{0D108BD9-81ED-4DB2-BD59-A6C34878D82A}">
                    <a16:rowId xmlns="" xmlns:a16="http://schemas.microsoft.com/office/drawing/2014/main" val="10000"/>
                  </a:ext>
                </a:extLst>
              </a:tr>
              <a:tr h="557448">
                <a:tc>
                  <a:txBody>
                    <a:bodyPr/>
                    <a:lstStyle/>
                    <a:p>
                      <a:r>
                        <a:rPr lang="ru-RU" sz="2400" dirty="0" smtClean="0"/>
                        <a:t>1. Периодическая система</a:t>
                      </a:r>
                      <a:endParaRPr lang="ru-RU" sz="2400" dirty="0"/>
                    </a:p>
                  </a:txBody>
                  <a:tcPr/>
                </a:tc>
                <a:tc>
                  <a:txBody>
                    <a:bodyPr/>
                    <a:lstStyle/>
                    <a:p>
                      <a:r>
                        <a:rPr lang="ru-RU" sz="2400" dirty="0" smtClean="0"/>
                        <a:t>1. В</a:t>
                      </a:r>
                      <a:r>
                        <a:rPr lang="ru-RU" sz="2400" baseline="0" dirty="0" smtClean="0"/>
                        <a:t> составе смеси</a:t>
                      </a:r>
                      <a:endParaRPr lang="ru-RU" sz="2400" dirty="0"/>
                    </a:p>
                  </a:txBody>
                  <a:tcPr/>
                </a:tc>
                <a:extLst>
                  <a:ext uri="{0D108BD9-81ED-4DB2-BD59-A6C34878D82A}">
                    <a16:rowId xmlns="" xmlns:a16="http://schemas.microsoft.com/office/drawing/2014/main" val="10001"/>
                  </a:ext>
                </a:extLst>
              </a:tr>
              <a:tr h="1003406">
                <a:tc>
                  <a:txBody>
                    <a:bodyPr/>
                    <a:lstStyle/>
                    <a:p>
                      <a:r>
                        <a:rPr lang="ru-RU" sz="2400" dirty="0" smtClean="0"/>
                        <a:t>2. Валентность, степень окисления</a:t>
                      </a:r>
                      <a:endParaRPr lang="ru-RU" sz="2400" dirty="0"/>
                    </a:p>
                  </a:txBody>
                  <a:tcPr/>
                </a:tc>
                <a:tc>
                  <a:txBody>
                    <a:bodyPr/>
                    <a:lstStyle/>
                    <a:p>
                      <a:r>
                        <a:rPr lang="ru-RU" sz="2400" dirty="0" smtClean="0"/>
                        <a:t>2. Физические свойства</a:t>
                      </a:r>
                      <a:endParaRPr lang="ru-RU" sz="2400" dirty="0"/>
                    </a:p>
                  </a:txBody>
                  <a:tcPr/>
                </a:tc>
                <a:extLst>
                  <a:ext uri="{0D108BD9-81ED-4DB2-BD59-A6C34878D82A}">
                    <a16:rowId xmlns="" xmlns:a16="http://schemas.microsoft.com/office/drawing/2014/main" val="10002"/>
                  </a:ext>
                </a:extLst>
              </a:tr>
              <a:tr h="557448">
                <a:tc>
                  <a:txBody>
                    <a:bodyPr/>
                    <a:lstStyle/>
                    <a:p>
                      <a:r>
                        <a:rPr lang="ru-RU" sz="2400" dirty="0" smtClean="0"/>
                        <a:t>3. Природа </a:t>
                      </a:r>
                      <a:endParaRPr lang="ru-RU" sz="2400" dirty="0"/>
                    </a:p>
                  </a:txBody>
                  <a:tcPr/>
                </a:tc>
                <a:tc>
                  <a:txBody>
                    <a:bodyPr/>
                    <a:lstStyle/>
                    <a:p>
                      <a:r>
                        <a:rPr lang="ru-RU" sz="2400" dirty="0" smtClean="0"/>
                        <a:t>3. Химические свойства</a:t>
                      </a:r>
                      <a:endParaRPr lang="ru-RU" sz="2400" dirty="0"/>
                    </a:p>
                  </a:txBody>
                  <a:tcPr/>
                </a:tc>
                <a:extLst>
                  <a:ext uri="{0D108BD9-81ED-4DB2-BD59-A6C34878D82A}">
                    <a16:rowId xmlns="" xmlns:a16="http://schemas.microsoft.com/office/drawing/2014/main" val="10003"/>
                  </a:ext>
                </a:extLst>
              </a:tr>
              <a:tr h="1003406">
                <a:tc>
                  <a:txBody>
                    <a:bodyPr/>
                    <a:lstStyle/>
                    <a:p>
                      <a:r>
                        <a:rPr lang="ru-RU" sz="2400" dirty="0" smtClean="0"/>
                        <a:t>4. Состав вещества</a:t>
                      </a:r>
                      <a:r>
                        <a:rPr lang="ru-RU" sz="2400" baseline="0" dirty="0" smtClean="0"/>
                        <a:t> </a:t>
                      </a:r>
                    </a:p>
                    <a:p>
                      <a:r>
                        <a:rPr lang="ru-RU" sz="2400" baseline="0" dirty="0" smtClean="0"/>
                        <a:t>(вещество-молекула- атом)</a:t>
                      </a:r>
                      <a:endParaRPr lang="ru-RU" sz="2400" dirty="0"/>
                    </a:p>
                  </a:txBody>
                  <a:tcPr/>
                </a:tc>
                <a:tc>
                  <a:txBody>
                    <a:bodyPr/>
                    <a:lstStyle/>
                    <a:p>
                      <a:r>
                        <a:rPr lang="ru-RU" sz="2400" dirty="0" smtClean="0"/>
                        <a:t>4. Получают из вещества</a:t>
                      </a:r>
                      <a:endParaRPr lang="ru-RU" sz="2400" dirty="0"/>
                    </a:p>
                  </a:txBody>
                  <a:tcPr/>
                </a:tc>
                <a:extLst>
                  <a:ext uri="{0D108BD9-81ED-4DB2-BD59-A6C34878D82A}">
                    <a16:rowId xmlns="" xmlns:a16="http://schemas.microsoft.com/office/drawing/2014/main" val="10004"/>
                  </a:ext>
                </a:extLst>
              </a:tr>
              <a:tr h="557448">
                <a:tc>
                  <a:txBody>
                    <a:bodyPr/>
                    <a:lstStyle/>
                    <a:p>
                      <a:r>
                        <a:rPr lang="ru-RU" sz="2400" dirty="0" smtClean="0"/>
                        <a:t>5. Изотопы</a:t>
                      </a:r>
                      <a:endParaRPr lang="ru-RU" sz="2400" dirty="0"/>
                    </a:p>
                  </a:txBody>
                  <a:tcPr/>
                </a:tc>
                <a:tc>
                  <a:txBody>
                    <a:bodyPr/>
                    <a:lstStyle/>
                    <a:p>
                      <a:r>
                        <a:rPr lang="ru-RU" sz="2400" dirty="0" smtClean="0"/>
                        <a:t>5. Аллотропные модификации</a:t>
                      </a:r>
                      <a:endParaRPr lang="ru-RU" sz="2400" dirty="0"/>
                    </a:p>
                  </a:txBody>
                  <a:tcPr/>
                </a:tc>
                <a:extLst>
                  <a:ext uri="{0D108BD9-81ED-4DB2-BD59-A6C34878D82A}">
                    <a16:rowId xmlns="" xmlns:a16="http://schemas.microsoft.com/office/drawing/2014/main" val="10005"/>
                  </a:ext>
                </a:extLst>
              </a:tr>
              <a:tr h="1449364">
                <a:tc>
                  <a:txBody>
                    <a:bodyPr/>
                    <a:lstStyle/>
                    <a:p>
                      <a:endParaRPr lang="ru-RU" sz="2400"/>
                    </a:p>
                  </a:txBody>
                  <a:tcPr/>
                </a:tc>
                <a:tc>
                  <a:txBody>
                    <a:bodyPr/>
                    <a:lstStyle/>
                    <a:p>
                      <a:r>
                        <a:rPr lang="ru-RU" sz="2400" dirty="0" smtClean="0"/>
                        <a:t>6. Заполняют,</a:t>
                      </a:r>
                      <a:r>
                        <a:rPr lang="ru-RU" sz="2400" baseline="0" dirty="0" smtClean="0"/>
                        <a:t> наполняют веществом (ведро заполняют водой)</a:t>
                      </a:r>
                      <a:endParaRPr lang="ru-RU" sz="2400" dirty="0"/>
                    </a:p>
                  </a:txBody>
                  <a:tcPr/>
                </a:tc>
                <a:extLst>
                  <a:ext uri="{0D108BD9-81ED-4DB2-BD59-A6C34878D82A}">
                    <a16:rowId xmlns="" xmlns:a16="http://schemas.microsoft.com/office/drawing/2014/main" val="10006"/>
                  </a:ext>
                </a:extLst>
              </a:tr>
            </a:tbl>
          </a:graphicData>
        </a:graphic>
      </p:graphicFrame>
    </p:spTree>
  </p:cSld>
  <p:clrMapOvr>
    <a:masterClrMapping/>
  </p:clrMapOvr>
  <p:transition spd="med">
    <p:cut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274638"/>
            <a:ext cx="8786874" cy="1143000"/>
          </a:xfrm>
        </p:spPr>
        <p:txBody>
          <a:bodyPr/>
          <a:lstStyle/>
          <a:p>
            <a:r>
              <a:rPr lang="ru-RU" b="1" dirty="0" smtClean="0">
                <a:effectLst>
                  <a:outerShdw blurRad="38100" dist="38100" dir="2700000" algn="tl">
                    <a:srgbClr val="C0C0C0"/>
                  </a:outerShdw>
                </a:effectLst>
                <a:cs typeface="Trebuchet MS" pitchFamily="34" charset="0"/>
              </a:rPr>
              <a:t>Вопрос №1</a:t>
            </a:r>
            <a:endParaRPr lang="ru-RU" dirty="0"/>
          </a:p>
        </p:txBody>
      </p:sp>
      <p:sp>
        <p:nvSpPr>
          <p:cNvPr id="4" name="Содержимое 3"/>
          <p:cNvSpPr>
            <a:spLocks noGrp="1"/>
          </p:cNvSpPr>
          <p:nvPr>
            <p:ph sz="half" idx="2"/>
          </p:nvPr>
        </p:nvSpPr>
        <p:spPr/>
        <p:txBody>
          <a:bodyPr/>
          <a:lstStyle/>
          <a:p>
            <a:endParaRPr lang="ru-RU"/>
          </a:p>
        </p:txBody>
      </p:sp>
      <p:pic>
        <p:nvPicPr>
          <p:cNvPr id="11" name="Содержимое 10" descr="2023-01-22_20-49-37.png"/>
          <p:cNvPicPr>
            <a:picLocks noGrp="1" noChangeAspect="1"/>
          </p:cNvPicPr>
          <p:nvPr>
            <p:ph sz="half" idx="1"/>
          </p:nvPr>
        </p:nvPicPr>
        <p:blipFill>
          <a:blip r:embed="rId2"/>
          <a:stretch>
            <a:fillRect/>
          </a:stretch>
        </p:blipFill>
        <p:spPr>
          <a:xfrm>
            <a:off x="214282" y="1428736"/>
            <a:ext cx="8715436" cy="5357850"/>
          </a:xfrm>
        </p:spPr>
      </p:pic>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p:nvPr>
        </p:nvSpPr>
        <p:spPr>
          <a:xfrm>
            <a:off x="971550" y="333375"/>
            <a:ext cx="7124700" cy="923925"/>
          </a:xfrm>
        </p:spPr>
        <p:txBody>
          <a:bodyPr/>
          <a:lstStyle/>
          <a:p>
            <a:r>
              <a:rPr lang="ru-RU" b="1" dirty="0" smtClean="0">
                <a:effectLst>
                  <a:outerShdw blurRad="38100" dist="38100" dir="2700000" algn="tl">
                    <a:srgbClr val="C0C0C0"/>
                  </a:outerShdw>
                </a:effectLst>
                <a:cs typeface="Trebuchet MS" pitchFamily="34" charset="0"/>
              </a:rPr>
              <a:t>Вопрос №2</a:t>
            </a:r>
            <a:endParaRPr lang="ru-RU" b="1" dirty="0" smtClean="0">
              <a:cs typeface="Trebuchet MS" pitchFamily="34" charset="0"/>
            </a:endParaRPr>
          </a:p>
        </p:txBody>
      </p:sp>
      <p:grpSp>
        <p:nvGrpSpPr>
          <p:cNvPr id="21" name="Группа 20"/>
          <p:cNvGrpSpPr/>
          <p:nvPr/>
        </p:nvGrpSpPr>
        <p:grpSpPr>
          <a:xfrm>
            <a:off x="2643174" y="1142984"/>
            <a:ext cx="3673139" cy="873234"/>
            <a:chOff x="3733789" y="252995"/>
            <a:chExt cx="2237201" cy="1118600"/>
          </a:xfrm>
        </p:grpSpPr>
        <p:sp>
          <p:nvSpPr>
            <p:cNvPr id="37" name="Прямоугольник 36"/>
            <p:cNvSpPr/>
            <p:nvPr/>
          </p:nvSpPr>
          <p:spPr>
            <a:xfrm>
              <a:off x="3733789" y="252995"/>
              <a:ext cx="2237201" cy="1118600"/>
            </a:xfrm>
            <a:prstGeom prst="rect">
              <a:avLst/>
            </a:prstGeom>
            <a:solidFill>
              <a:schemeClr val="tx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8" name="Прямоугольник 37"/>
            <p:cNvSpPr/>
            <p:nvPr/>
          </p:nvSpPr>
          <p:spPr>
            <a:xfrm>
              <a:off x="3733789" y="252995"/>
              <a:ext cx="2237201" cy="11186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7940" tIns="27940" rIns="27940" bIns="2794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4400" b="1" i="0" u="none" strike="noStrike" kern="1200" cap="none" normalizeH="0" baseline="0" dirty="0" smtClean="0">
                  <a:ln>
                    <a:noFill/>
                  </a:ln>
                  <a:solidFill>
                    <a:schemeClr val="bg2">
                      <a:lumMod val="60000"/>
                      <a:lumOff val="40000"/>
                    </a:schemeClr>
                  </a:solidFill>
                  <a:effectLst>
                    <a:outerShdw blurRad="38100" dist="38100" dir="2700000" algn="tl">
                      <a:srgbClr val="000000">
                        <a:alpha val="43137"/>
                      </a:srgbClr>
                    </a:outerShdw>
                  </a:effectLst>
                  <a:latin typeface="Arial" pitchFamily="34" charset="0"/>
                  <a:cs typeface="Arial" pitchFamily="34" charset="0"/>
                </a:rPr>
                <a:t>атом </a:t>
              </a:r>
            </a:p>
          </p:txBody>
        </p:sp>
      </p:grpSp>
      <p:grpSp>
        <p:nvGrpSpPr>
          <p:cNvPr id="22" name="Группа 21"/>
          <p:cNvGrpSpPr/>
          <p:nvPr/>
        </p:nvGrpSpPr>
        <p:grpSpPr>
          <a:xfrm>
            <a:off x="1107313" y="2500306"/>
            <a:ext cx="2272864" cy="714381"/>
            <a:chOff x="761991" y="1855683"/>
            <a:chExt cx="2272864" cy="714381"/>
          </a:xfrm>
        </p:grpSpPr>
        <p:sp>
          <p:nvSpPr>
            <p:cNvPr id="35" name="Прямоугольник 34"/>
            <p:cNvSpPr/>
            <p:nvPr/>
          </p:nvSpPr>
          <p:spPr>
            <a:xfrm>
              <a:off x="797654" y="1855683"/>
              <a:ext cx="2237201" cy="714380"/>
            </a:xfrm>
            <a:prstGeom prst="rect">
              <a:avLst/>
            </a:prstGeom>
            <a:solidFill>
              <a:schemeClr val="tx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6" name="Прямоугольник 35"/>
            <p:cNvSpPr/>
            <p:nvPr/>
          </p:nvSpPr>
          <p:spPr>
            <a:xfrm>
              <a:off x="761991" y="1855684"/>
              <a:ext cx="2237201" cy="7143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415" tIns="18415" rIns="18415" bIns="184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900" b="1" i="0" u="none" strike="noStrike" kern="1200" cap="none" normalizeH="0" baseline="0" dirty="0" smtClean="0">
                  <a:ln>
                    <a:noFill/>
                  </a:ln>
                  <a:solidFill>
                    <a:schemeClr val="bg2">
                      <a:lumMod val="60000"/>
                      <a:lumOff val="40000"/>
                    </a:schemeClr>
                  </a:solidFill>
                  <a:effectLst>
                    <a:outerShdw blurRad="38100" dist="38100" dir="2700000" algn="tl">
                      <a:srgbClr val="000000">
                        <a:alpha val="43137"/>
                      </a:srgbClr>
                    </a:outerShdw>
                  </a:effectLst>
                  <a:latin typeface="Arial" pitchFamily="34" charset="0"/>
                  <a:cs typeface="Arial" pitchFamily="34" charset="0"/>
                </a:rPr>
                <a:t>ядро</a:t>
              </a:r>
            </a:p>
          </p:txBody>
        </p:sp>
      </p:grpSp>
      <p:grpSp>
        <p:nvGrpSpPr>
          <p:cNvPr id="23" name="Группа 22"/>
          <p:cNvGrpSpPr/>
          <p:nvPr/>
        </p:nvGrpSpPr>
        <p:grpSpPr>
          <a:xfrm>
            <a:off x="142844" y="3571874"/>
            <a:ext cx="2071703" cy="785820"/>
            <a:chOff x="11836" y="2895503"/>
            <a:chExt cx="2243397" cy="1248578"/>
          </a:xfrm>
        </p:grpSpPr>
        <p:sp>
          <p:nvSpPr>
            <p:cNvPr id="33" name="Прямоугольник 32"/>
            <p:cNvSpPr/>
            <p:nvPr/>
          </p:nvSpPr>
          <p:spPr>
            <a:xfrm>
              <a:off x="11836" y="2998690"/>
              <a:ext cx="2237201" cy="1031882"/>
            </a:xfrm>
            <a:prstGeom prst="rect">
              <a:avLst/>
            </a:prstGeom>
            <a:solidFill>
              <a:schemeClr val="tx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4" name="Прямоугольник 33"/>
            <p:cNvSpPr/>
            <p:nvPr/>
          </p:nvSpPr>
          <p:spPr>
            <a:xfrm>
              <a:off x="18032" y="2895503"/>
              <a:ext cx="2237201" cy="124857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415" tIns="18415" rIns="18415" bIns="184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900" b="1" i="0" u="none" strike="noStrike" kern="1200" cap="none" normalizeH="0" baseline="0" dirty="0" smtClean="0">
                  <a:ln>
                    <a:noFill/>
                  </a:ln>
                  <a:solidFill>
                    <a:schemeClr val="bg1"/>
                  </a:solidFill>
                  <a:effectLst/>
                  <a:latin typeface="Arial" pitchFamily="34" charset="0"/>
                  <a:cs typeface="Arial" pitchFamily="34" charset="0"/>
                </a:rPr>
                <a:t>Протон </a:t>
              </a:r>
            </a:p>
          </p:txBody>
        </p:sp>
      </p:grpSp>
      <p:grpSp>
        <p:nvGrpSpPr>
          <p:cNvPr id="24" name="Группа 23"/>
          <p:cNvGrpSpPr/>
          <p:nvPr/>
        </p:nvGrpSpPr>
        <p:grpSpPr>
          <a:xfrm>
            <a:off x="2214546" y="3643314"/>
            <a:ext cx="2428892" cy="714380"/>
            <a:chOff x="2391478" y="2791659"/>
            <a:chExt cx="2535493" cy="1670821"/>
          </a:xfrm>
        </p:grpSpPr>
        <p:sp>
          <p:nvSpPr>
            <p:cNvPr id="31" name="Прямоугольник 30"/>
            <p:cNvSpPr/>
            <p:nvPr/>
          </p:nvSpPr>
          <p:spPr>
            <a:xfrm>
              <a:off x="2615199" y="2791659"/>
              <a:ext cx="2237201" cy="1518926"/>
            </a:xfrm>
            <a:prstGeom prst="rect">
              <a:avLst/>
            </a:prstGeom>
            <a:solidFill>
              <a:schemeClr val="tx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2" name="Прямоугольник 31"/>
            <p:cNvSpPr/>
            <p:nvPr/>
          </p:nvSpPr>
          <p:spPr>
            <a:xfrm>
              <a:off x="2391478" y="2791659"/>
              <a:ext cx="2535493" cy="167082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415" tIns="18415" rIns="18415" bIns="184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900" b="1" i="0" u="none" strike="noStrike" kern="1200" cap="none" normalizeH="0" baseline="0" dirty="0" smtClean="0">
                  <a:ln>
                    <a:noFill/>
                  </a:ln>
                  <a:solidFill>
                    <a:schemeClr val="bg1"/>
                  </a:solidFill>
                  <a:effectLst/>
                  <a:latin typeface="Arial" pitchFamily="34" charset="0"/>
                  <a:cs typeface="Arial" pitchFamily="34" charset="0"/>
                </a:rPr>
                <a:t>Нейтрон </a:t>
              </a:r>
            </a:p>
          </p:txBody>
        </p:sp>
      </p:grpSp>
      <p:grpSp>
        <p:nvGrpSpPr>
          <p:cNvPr id="25" name="Группа 24"/>
          <p:cNvGrpSpPr/>
          <p:nvPr/>
        </p:nvGrpSpPr>
        <p:grpSpPr>
          <a:xfrm>
            <a:off x="4857752" y="2500306"/>
            <a:ext cx="3922894" cy="906424"/>
            <a:chOff x="4512430" y="1855683"/>
            <a:chExt cx="3922894" cy="906424"/>
          </a:xfrm>
        </p:grpSpPr>
        <p:sp>
          <p:nvSpPr>
            <p:cNvPr id="29" name="Прямоугольник 28"/>
            <p:cNvSpPr/>
            <p:nvPr/>
          </p:nvSpPr>
          <p:spPr>
            <a:xfrm>
              <a:off x="4512430" y="1855683"/>
              <a:ext cx="3804092" cy="906424"/>
            </a:xfrm>
            <a:prstGeom prst="rect">
              <a:avLst/>
            </a:prstGeom>
            <a:solidFill>
              <a:schemeClr val="tx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0" name="Прямоугольник 29"/>
            <p:cNvSpPr/>
            <p:nvPr/>
          </p:nvSpPr>
          <p:spPr>
            <a:xfrm>
              <a:off x="4512430" y="1855684"/>
              <a:ext cx="3922894" cy="85725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415" tIns="18415" rIns="18415" bIns="184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900" b="1" i="0" u="none" strike="noStrike" kern="1200" cap="none" normalizeH="0" baseline="0" dirty="0" smtClean="0">
                  <a:ln>
                    <a:noFill/>
                  </a:ln>
                  <a:solidFill>
                    <a:schemeClr val="bg2">
                      <a:lumMod val="60000"/>
                      <a:lumOff val="40000"/>
                    </a:schemeClr>
                  </a:solidFill>
                  <a:effectLst>
                    <a:outerShdw blurRad="38100" dist="38100" dir="2700000" algn="tl">
                      <a:srgbClr val="000000">
                        <a:alpha val="43137"/>
                      </a:srgbClr>
                    </a:outerShdw>
                  </a:effectLst>
                  <a:latin typeface="Arial" pitchFamily="34" charset="0"/>
                  <a:cs typeface="Arial" pitchFamily="34" charset="0"/>
                </a:rPr>
                <a:t>электронная</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900" b="1" i="0" u="none" strike="noStrike" kern="1200" cap="none" normalizeH="0" baseline="0" dirty="0" smtClean="0">
                  <a:ln>
                    <a:noFill/>
                  </a:ln>
                  <a:solidFill>
                    <a:schemeClr val="bg2">
                      <a:lumMod val="60000"/>
                      <a:lumOff val="40000"/>
                    </a:schemeClr>
                  </a:solidFill>
                  <a:effectLst>
                    <a:outerShdw blurRad="38100" dist="38100" dir="2700000" algn="tl">
                      <a:srgbClr val="000000">
                        <a:alpha val="43137"/>
                      </a:srgbClr>
                    </a:outerShdw>
                  </a:effectLst>
                  <a:latin typeface="Arial" pitchFamily="34" charset="0"/>
                  <a:cs typeface="Arial" pitchFamily="34" charset="0"/>
                </a:rPr>
                <a:t> оболочка</a:t>
              </a:r>
            </a:p>
          </p:txBody>
        </p:sp>
      </p:grpSp>
      <p:grpSp>
        <p:nvGrpSpPr>
          <p:cNvPr id="26" name="Группа 25"/>
          <p:cNvGrpSpPr/>
          <p:nvPr/>
        </p:nvGrpSpPr>
        <p:grpSpPr>
          <a:xfrm>
            <a:off x="5643570" y="3786190"/>
            <a:ext cx="2451515" cy="857256"/>
            <a:chOff x="5298248" y="3141567"/>
            <a:chExt cx="2451515" cy="857256"/>
          </a:xfrm>
        </p:grpSpPr>
        <p:sp>
          <p:nvSpPr>
            <p:cNvPr id="27" name="Прямоугольник 26"/>
            <p:cNvSpPr/>
            <p:nvPr/>
          </p:nvSpPr>
          <p:spPr>
            <a:xfrm>
              <a:off x="5298248" y="3141567"/>
              <a:ext cx="2451515" cy="857256"/>
            </a:xfrm>
            <a:prstGeom prst="rect">
              <a:avLst/>
            </a:prstGeom>
            <a:solidFill>
              <a:schemeClr val="tx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8" name="Прямоугольник 27"/>
            <p:cNvSpPr/>
            <p:nvPr/>
          </p:nvSpPr>
          <p:spPr>
            <a:xfrm>
              <a:off x="5467073" y="3213005"/>
              <a:ext cx="2237201" cy="5715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415" tIns="18415" rIns="18415" bIns="18415" numCol="1" spcCol="1270" anchor="ctr" anchorCtr="0">
              <a:noAutofit/>
            </a:bodyPr>
            <a:lstStyle/>
            <a:p>
              <a:pPr>
                <a:spcBef>
                  <a:spcPct val="0"/>
                </a:spcBef>
              </a:pPr>
              <a:r>
                <a:rPr kumimoji="0" lang="ru-RU" sz="2900" b="1" i="0" u="none" strike="noStrike" kern="1200" cap="none" normalizeH="0" baseline="0" dirty="0" smtClean="0">
                  <a:ln>
                    <a:noFill/>
                  </a:ln>
                  <a:solidFill>
                    <a:schemeClr val="bg1"/>
                  </a:solidFill>
                  <a:effectLst/>
                  <a:latin typeface="Arial" pitchFamily="34" charset="0"/>
                  <a:cs typeface="Arial" pitchFamily="34" charset="0"/>
                </a:rPr>
                <a:t>Электроны</a:t>
              </a:r>
            </a:p>
          </p:txBody>
        </p:sp>
      </p:grpSp>
      <p:cxnSp>
        <p:nvCxnSpPr>
          <p:cNvPr id="57" name="Прямая со стрелкой 56"/>
          <p:cNvCxnSpPr/>
          <p:nvPr/>
        </p:nvCxnSpPr>
        <p:spPr>
          <a:xfrm rot="5400000">
            <a:off x="2571735" y="2143117"/>
            <a:ext cx="428630" cy="28575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Прямая со стрелкой 58"/>
          <p:cNvCxnSpPr/>
          <p:nvPr/>
        </p:nvCxnSpPr>
        <p:spPr>
          <a:xfrm rot="16200000" flipH="1">
            <a:off x="5893603" y="2107397"/>
            <a:ext cx="419104" cy="34766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1" name="Прямая со стрелкой 60"/>
          <p:cNvCxnSpPr/>
          <p:nvPr/>
        </p:nvCxnSpPr>
        <p:spPr>
          <a:xfrm rot="5400000">
            <a:off x="6465107" y="3607595"/>
            <a:ext cx="500066"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Прямая со стрелкой 65"/>
          <p:cNvCxnSpPr/>
          <p:nvPr/>
        </p:nvCxnSpPr>
        <p:spPr>
          <a:xfrm rot="5400000">
            <a:off x="1357289" y="3286125"/>
            <a:ext cx="428630" cy="28575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Прямая со стрелкой 66"/>
          <p:cNvCxnSpPr/>
          <p:nvPr/>
        </p:nvCxnSpPr>
        <p:spPr>
          <a:xfrm rot="16200000" flipH="1">
            <a:off x="2964645" y="3250405"/>
            <a:ext cx="419104" cy="34766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0" name="Oval 5"/>
          <p:cNvSpPr>
            <a:spLocks noChangeArrowheads="1"/>
          </p:cNvSpPr>
          <p:nvPr/>
        </p:nvSpPr>
        <p:spPr bwMode="auto">
          <a:xfrm>
            <a:off x="357158" y="4357694"/>
            <a:ext cx="2786082" cy="2500306"/>
          </a:xfrm>
          <a:prstGeom prst="ellipse">
            <a:avLst/>
          </a:prstGeom>
          <a:solidFill>
            <a:schemeClr val="tx2">
              <a:lumMod val="20000"/>
              <a:lumOff val="80000"/>
            </a:schemeClr>
          </a:solidFill>
          <a:ln w="9525">
            <a:solidFill>
              <a:schemeClr val="tx1"/>
            </a:solidFill>
            <a:round/>
            <a:headEnd/>
            <a:tailEnd/>
          </a:ln>
          <a:effectLst/>
        </p:spPr>
        <p:txBody>
          <a:bodyPr wrap="none" anchor="ctr"/>
          <a:lstStyle/>
          <a:p>
            <a:pPr algn="ctr" eaLnBrk="1" hangingPunct="1"/>
            <a:endParaRPr lang="ru-RU" altLang="ru-RU" dirty="0">
              <a:solidFill>
                <a:srgbClr val="000000"/>
              </a:solidFill>
            </a:endParaRPr>
          </a:p>
        </p:txBody>
      </p:sp>
      <p:sp>
        <p:nvSpPr>
          <p:cNvPr id="71" name="Oval 7"/>
          <p:cNvSpPr>
            <a:spLocks noChangeArrowheads="1"/>
          </p:cNvSpPr>
          <p:nvPr/>
        </p:nvSpPr>
        <p:spPr bwMode="auto">
          <a:xfrm>
            <a:off x="1214414" y="4929198"/>
            <a:ext cx="304800" cy="304800"/>
          </a:xfrm>
          <a:prstGeom prst="ellipse">
            <a:avLst/>
          </a:prstGeom>
          <a:solidFill>
            <a:schemeClr val="accent1"/>
          </a:solidFill>
          <a:ln w="9525">
            <a:solidFill>
              <a:schemeClr val="tx1"/>
            </a:solidFill>
            <a:round/>
            <a:headEnd/>
            <a:tailEnd/>
          </a:ln>
          <a:effectLst/>
        </p:spPr>
        <p:txBody>
          <a:bodyPr wrap="none" anchor="ctr"/>
          <a:lstStyle/>
          <a:p>
            <a:pPr eaLnBrk="1" hangingPunct="1"/>
            <a:endParaRPr lang="ru-RU" altLang="ru-RU"/>
          </a:p>
        </p:txBody>
      </p:sp>
      <p:sp>
        <p:nvSpPr>
          <p:cNvPr id="72" name="Oval 7"/>
          <p:cNvSpPr>
            <a:spLocks noChangeArrowheads="1"/>
          </p:cNvSpPr>
          <p:nvPr/>
        </p:nvSpPr>
        <p:spPr bwMode="auto">
          <a:xfrm>
            <a:off x="1928794" y="5929330"/>
            <a:ext cx="304800" cy="304800"/>
          </a:xfrm>
          <a:prstGeom prst="ellipse">
            <a:avLst/>
          </a:prstGeom>
          <a:solidFill>
            <a:schemeClr val="accent1"/>
          </a:solidFill>
          <a:ln w="9525">
            <a:solidFill>
              <a:schemeClr val="tx1"/>
            </a:solidFill>
            <a:round/>
            <a:headEnd/>
            <a:tailEnd/>
          </a:ln>
          <a:effectLst/>
        </p:spPr>
        <p:txBody>
          <a:bodyPr wrap="none" anchor="ctr"/>
          <a:lstStyle/>
          <a:p>
            <a:pPr eaLnBrk="1" hangingPunct="1"/>
            <a:endParaRPr lang="ru-RU" altLang="ru-RU"/>
          </a:p>
        </p:txBody>
      </p:sp>
      <p:sp>
        <p:nvSpPr>
          <p:cNvPr id="73" name="Oval 7"/>
          <p:cNvSpPr>
            <a:spLocks noChangeArrowheads="1"/>
          </p:cNvSpPr>
          <p:nvPr/>
        </p:nvSpPr>
        <p:spPr bwMode="auto">
          <a:xfrm>
            <a:off x="2071670" y="5000636"/>
            <a:ext cx="304800" cy="304800"/>
          </a:xfrm>
          <a:prstGeom prst="ellipse">
            <a:avLst/>
          </a:prstGeom>
          <a:solidFill>
            <a:srgbClr val="FF0000"/>
          </a:solidFill>
          <a:ln w="9525">
            <a:solidFill>
              <a:schemeClr val="tx1"/>
            </a:solidFill>
            <a:round/>
            <a:headEnd/>
            <a:tailEnd/>
          </a:ln>
          <a:effectLst/>
        </p:spPr>
        <p:txBody>
          <a:bodyPr wrap="none" anchor="ctr"/>
          <a:lstStyle/>
          <a:p>
            <a:pPr algn="ctr" eaLnBrk="1" hangingPunct="1"/>
            <a:r>
              <a:rPr lang="ru-RU" altLang="ru-RU" b="1" dirty="0" smtClean="0">
                <a:solidFill>
                  <a:srgbClr val="000000"/>
                </a:solidFill>
              </a:rPr>
              <a:t>+</a:t>
            </a:r>
            <a:endParaRPr lang="ru-RU" altLang="ru-RU" b="1" dirty="0">
              <a:solidFill>
                <a:srgbClr val="000000"/>
              </a:solidFill>
            </a:endParaRPr>
          </a:p>
        </p:txBody>
      </p:sp>
      <p:sp>
        <p:nvSpPr>
          <p:cNvPr id="74" name="Oval 7"/>
          <p:cNvSpPr>
            <a:spLocks noChangeArrowheads="1"/>
          </p:cNvSpPr>
          <p:nvPr/>
        </p:nvSpPr>
        <p:spPr bwMode="auto">
          <a:xfrm>
            <a:off x="1142976" y="5929330"/>
            <a:ext cx="304800" cy="304800"/>
          </a:xfrm>
          <a:prstGeom prst="ellipse">
            <a:avLst/>
          </a:prstGeom>
          <a:solidFill>
            <a:srgbClr val="FF0000"/>
          </a:solidFill>
          <a:ln w="9525">
            <a:solidFill>
              <a:schemeClr val="tx1"/>
            </a:solidFill>
            <a:round/>
            <a:headEnd/>
            <a:tailEnd/>
          </a:ln>
          <a:effectLst/>
        </p:spPr>
        <p:txBody>
          <a:bodyPr wrap="none" anchor="ctr"/>
          <a:lstStyle/>
          <a:p>
            <a:pPr eaLnBrk="1" hangingPunct="1"/>
            <a:r>
              <a:rPr lang="ru-RU" altLang="ru-RU" b="1" dirty="0" smtClean="0"/>
              <a:t>+</a:t>
            </a:r>
            <a:endParaRPr lang="ru-RU" altLang="ru-RU" b="1" dirty="0"/>
          </a:p>
        </p:txBody>
      </p:sp>
      <p:sp>
        <p:nvSpPr>
          <p:cNvPr id="75" name="Oval 7"/>
          <p:cNvSpPr>
            <a:spLocks noChangeArrowheads="1"/>
          </p:cNvSpPr>
          <p:nvPr/>
        </p:nvSpPr>
        <p:spPr bwMode="auto">
          <a:xfrm>
            <a:off x="1571604" y="5429264"/>
            <a:ext cx="304800" cy="304800"/>
          </a:xfrm>
          <a:prstGeom prst="ellipse">
            <a:avLst/>
          </a:prstGeom>
          <a:solidFill>
            <a:schemeClr val="accent1"/>
          </a:solidFill>
          <a:ln w="9525">
            <a:solidFill>
              <a:schemeClr val="tx1"/>
            </a:solidFill>
            <a:round/>
            <a:headEnd/>
            <a:tailEnd/>
          </a:ln>
          <a:effectLst/>
        </p:spPr>
        <p:txBody>
          <a:bodyPr wrap="none" anchor="ctr"/>
          <a:lstStyle/>
          <a:p>
            <a:pPr eaLnBrk="1" hangingPunct="1"/>
            <a:endParaRPr lang="ru-RU" altLang="ru-RU"/>
          </a:p>
        </p:txBody>
      </p:sp>
      <p:sp>
        <p:nvSpPr>
          <p:cNvPr id="76" name="Oval 7"/>
          <p:cNvSpPr>
            <a:spLocks noChangeArrowheads="1"/>
          </p:cNvSpPr>
          <p:nvPr/>
        </p:nvSpPr>
        <p:spPr bwMode="auto">
          <a:xfrm>
            <a:off x="6286512" y="5000636"/>
            <a:ext cx="304800" cy="304800"/>
          </a:xfrm>
          <a:prstGeom prst="ellipse">
            <a:avLst/>
          </a:prstGeom>
          <a:solidFill>
            <a:srgbClr val="FF0066"/>
          </a:solidFill>
          <a:ln w="9525">
            <a:solidFill>
              <a:schemeClr val="tx1"/>
            </a:solidFill>
            <a:round/>
            <a:headEnd/>
            <a:tailEnd/>
          </a:ln>
          <a:effectLst/>
        </p:spPr>
        <p:txBody>
          <a:bodyPr wrap="none" anchor="ctr"/>
          <a:lstStyle/>
          <a:p>
            <a:pPr eaLnBrk="1" hangingPunct="1"/>
            <a:r>
              <a:rPr lang="ru-RU" altLang="ru-RU" b="1" dirty="0" smtClean="0"/>
              <a:t>-</a:t>
            </a:r>
            <a:endParaRPr lang="ru-RU" altLang="ru-RU" b="1" dirty="0"/>
          </a:p>
        </p:txBody>
      </p:sp>
      <p:sp>
        <p:nvSpPr>
          <p:cNvPr id="77" name="Oval 7"/>
          <p:cNvSpPr>
            <a:spLocks noChangeArrowheads="1"/>
          </p:cNvSpPr>
          <p:nvPr/>
        </p:nvSpPr>
        <p:spPr bwMode="auto">
          <a:xfrm>
            <a:off x="6429388" y="5429264"/>
            <a:ext cx="304800" cy="304800"/>
          </a:xfrm>
          <a:prstGeom prst="ellipse">
            <a:avLst/>
          </a:prstGeom>
          <a:solidFill>
            <a:srgbClr val="FF0066"/>
          </a:solidFill>
          <a:ln w="9525">
            <a:solidFill>
              <a:schemeClr val="tx1"/>
            </a:solidFill>
            <a:round/>
            <a:headEnd/>
            <a:tailEnd/>
          </a:ln>
          <a:effectLst/>
        </p:spPr>
        <p:txBody>
          <a:bodyPr wrap="none" anchor="ctr"/>
          <a:lstStyle/>
          <a:p>
            <a:pPr eaLnBrk="1" hangingPunct="1"/>
            <a:r>
              <a:rPr lang="ru-RU" altLang="ru-RU" b="1" dirty="0" smtClean="0"/>
              <a:t>-</a:t>
            </a:r>
            <a:endParaRPr lang="ru-RU" altLang="ru-RU" b="1" dirty="0"/>
          </a:p>
        </p:txBody>
      </p:sp>
      <p:sp>
        <p:nvSpPr>
          <p:cNvPr id="78" name="Oval 7"/>
          <p:cNvSpPr>
            <a:spLocks noChangeArrowheads="1"/>
          </p:cNvSpPr>
          <p:nvPr/>
        </p:nvSpPr>
        <p:spPr bwMode="auto">
          <a:xfrm>
            <a:off x="6286512" y="5857892"/>
            <a:ext cx="304800" cy="304800"/>
          </a:xfrm>
          <a:prstGeom prst="ellipse">
            <a:avLst/>
          </a:prstGeom>
          <a:solidFill>
            <a:srgbClr val="FF0066"/>
          </a:solidFill>
          <a:ln w="9525">
            <a:solidFill>
              <a:schemeClr val="tx1"/>
            </a:solidFill>
            <a:round/>
            <a:headEnd/>
            <a:tailEnd/>
          </a:ln>
          <a:effectLst/>
        </p:spPr>
        <p:txBody>
          <a:bodyPr wrap="none" anchor="ctr"/>
          <a:lstStyle/>
          <a:p>
            <a:pPr eaLnBrk="1" hangingPunct="1"/>
            <a:r>
              <a:rPr lang="ru-RU" altLang="ru-RU" b="1" dirty="0" smtClean="0"/>
              <a:t>-</a:t>
            </a:r>
            <a:endParaRPr lang="ru-RU" altLang="ru-RU" b="1" dirty="0"/>
          </a:p>
        </p:txBody>
      </p:sp>
      <p:sp>
        <p:nvSpPr>
          <p:cNvPr id="79" name="Oval 7"/>
          <p:cNvSpPr>
            <a:spLocks noChangeArrowheads="1"/>
          </p:cNvSpPr>
          <p:nvPr/>
        </p:nvSpPr>
        <p:spPr bwMode="auto">
          <a:xfrm>
            <a:off x="6000760" y="6143644"/>
            <a:ext cx="304800" cy="304800"/>
          </a:xfrm>
          <a:prstGeom prst="ellipse">
            <a:avLst/>
          </a:prstGeom>
          <a:solidFill>
            <a:srgbClr val="FF0066"/>
          </a:solidFill>
          <a:ln w="9525">
            <a:solidFill>
              <a:schemeClr val="tx1"/>
            </a:solidFill>
            <a:round/>
            <a:headEnd/>
            <a:tailEnd/>
          </a:ln>
          <a:effectLst/>
        </p:spPr>
        <p:txBody>
          <a:bodyPr wrap="none" anchor="ctr"/>
          <a:lstStyle/>
          <a:p>
            <a:pPr eaLnBrk="1" hangingPunct="1"/>
            <a:r>
              <a:rPr lang="ru-RU" altLang="ru-RU" b="1" dirty="0" smtClean="0"/>
              <a:t>-</a:t>
            </a:r>
            <a:endParaRPr lang="ru-RU" altLang="ru-RU" b="1" dirty="0"/>
          </a:p>
        </p:txBody>
      </p:sp>
      <p:sp>
        <p:nvSpPr>
          <p:cNvPr id="80" name="Oval 7"/>
          <p:cNvSpPr>
            <a:spLocks noChangeArrowheads="1"/>
          </p:cNvSpPr>
          <p:nvPr/>
        </p:nvSpPr>
        <p:spPr bwMode="auto">
          <a:xfrm>
            <a:off x="6000760" y="4714884"/>
            <a:ext cx="304800" cy="304800"/>
          </a:xfrm>
          <a:prstGeom prst="ellipse">
            <a:avLst/>
          </a:prstGeom>
          <a:solidFill>
            <a:srgbClr val="FF0066"/>
          </a:solidFill>
          <a:ln w="9525">
            <a:solidFill>
              <a:schemeClr val="tx1"/>
            </a:solidFill>
            <a:round/>
            <a:headEnd/>
            <a:tailEnd/>
          </a:ln>
          <a:effectLst/>
        </p:spPr>
        <p:txBody>
          <a:bodyPr wrap="none" anchor="ctr"/>
          <a:lstStyle/>
          <a:p>
            <a:pPr eaLnBrk="1" hangingPunct="1"/>
            <a:r>
              <a:rPr lang="ru-RU" altLang="ru-RU" b="1" dirty="0" smtClean="0"/>
              <a:t>-</a:t>
            </a:r>
            <a:endParaRPr lang="ru-RU" altLang="ru-RU" b="1" dirty="0"/>
          </a:p>
        </p:txBody>
      </p:sp>
      <p:sp>
        <p:nvSpPr>
          <p:cNvPr id="81" name="Oval 7"/>
          <p:cNvSpPr>
            <a:spLocks noChangeArrowheads="1"/>
          </p:cNvSpPr>
          <p:nvPr/>
        </p:nvSpPr>
        <p:spPr bwMode="auto">
          <a:xfrm>
            <a:off x="7358082" y="5072074"/>
            <a:ext cx="304800" cy="304800"/>
          </a:xfrm>
          <a:prstGeom prst="ellipse">
            <a:avLst/>
          </a:prstGeom>
          <a:solidFill>
            <a:srgbClr val="FF0066"/>
          </a:solidFill>
          <a:ln w="9525">
            <a:solidFill>
              <a:schemeClr val="tx1"/>
            </a:solidFill>
            <a:round/>
            <a:headEnd/>
            <a:tailEnd/>
          </a:ln>
          <a:effectLst/>
        </p:spPr>
        <p:txBody>
          <a:bodyPr wrap="none" anchor="ctr"/>
          <a:lstStyle/>
          <a:p>
            <a:pPr eaLnBrk="1" hangingPunct="1"/>
            <a:r>
              <a:rPr lang="ru-RU" altLang="ru-RU" b="1" dirty="0" smtClean="0"/>
              <a:t>-</a:t>
            </a:r>
            <a:endParaRPr lang="ru-RU" altLang="ru-RU" b="1" dirty="0"/>
          </a:p>
        </p:txBody>
      </p:sp>
      <p:sp>
        <p:nvSpPr>
          <p:cNvPr id="82" name="Oval 7"/>
          <p:cNvSpPr>
            <a:spLocks noChangeArrowheads="1"/>
          </p:cNvSpPr>
          <p:nvPr/>
        </p:nvSpPr>
        <p:spPr bwMode="auto">
          <a:xfrm>
            <a:off x="7500958" y="5500702"/>
            <a:ext cx="304800" cy="304800"/>
          </a:xfrm>
          <a:prstGeom prst="ellipse">
            <a:avLst/>
          </a:prstGeom>
          <a:solidFill>
            <a:srgbClr val="FF0066"/>
          </a:solidFill>
          <a:ln w="9525">
            <a:solidFill>
              <a:schemeClr val="tx1"/>
            </a:solidFill>
            <a:round/>
            <a:headEnd/>
            <a:tailEnd/>
          </a:ln>
          <a:effectLst/>
        </p:spPr>
        <p:txBody>
          <a:bodyPr wrap="none" anchor="ctr"/>
          <a:lstStyle/>
          <a:p>
            <a:pPr eaLnBrk="1" hangingPunct="1"/>
            <a:r>
              <a:rPr lang="ru-RU" altLang="ru-RU" b="1" dirty="0" smtClean="0"/>
              <a:t>-</a:t>
            </a:r>
            <a:endParaRPr lang="ru-RU" altLang="ru-RU" b="1" dirty="0"/>
          </a:p>
        </p:txBody>
      </p:sp>
      <p:sp>
        <p:nvSpPr>
          <p:cNvPr id="83" name="Oval 7"/>
          <p:cNvSpPr>
            <a:spLocks noChangeArrowheads="1"/>
          </p:cNvSpPr>
          <p:nvPr/>
        </p:nvSpPr>
        <p:spPr bwMode="auto">
          <a:xfrm>
            <a:off x="7358082" y="5929330"/>
            <a:ext cx="304800" cy="304800"/>
          </a:xfrm>
          <a:prstGeom prst="ellipse">
            <a:avLst/>
          </a:prstGeom>
          <a:solidFill>
            <a:srgbClr val="FF0066"/>
          </a:solidFill>
          <a:ln w="9525">
            <a:solidFill>
              <a:schemeClr val="tx1"/>
            </a:solidFill>
            <a:round/>
            <a:headEnd/>
            <a:tailEnd/>
          </a:ln>
          <a:effectLst/>
        </p:spPr>
        <p:txBody>
          <a:bodyPr wrap="none" anchor="ctr"/>
          <a:lstStyle/>
          <a:p>
            <a:pPr eaLnBrk="1" hangingPunct="1"/>
            <a:r>
              <a:rPr lang="ru-RU" altLang="ru-RU" b="1" dirty="0" smtClean="0"/>
              <a:t>-</a:t>
            </a:r>
            <a:endParaRPr lang="ru-RU" altLang="ru-RU" b="1" dirty="0"/>
          </a:p>
        </p:txBody>
      </p:sp>
      <p:sp>
        <p:nvSpPr>
          <p:cNvPr id="84" name="Oval 7"/>
          <p:cNvSpPr>
            <a:spLocks noChangeArrowheads="1"/>
          </p:cNvSpPr>
          <p:nvPr/>
        </p:nvSpPr>
        <p:spPr bwMode="auto">
          <a:xfrm>
            <a:off x="7072330" y="6215082"/>
            <a:ext cx="304800" cy="304800"/>
          </a:xfrm>
          <a:prstGeom prst="ellipse">
            <a:avLst/>
          </a:prstGeom>
          <a:solidFill>
            <a:srgbClr val="FF0066"/>
          </a:solidFill>
          <a:ln w="9525">
            <a:solidFill>
              <a:schemeClr val="tx1"/>
            </a:solidFill>
            <a:round/>
            <a:headEnd/>
            <a:tailEnd/>
          </a:ln>
          <a:effectLst/>
        </p:spPr>
        <p:txBody>
          <a:bodyPr wrap="none" anchor="ctr"/>
          <a:lstStyle/>
          <a:p>
            <a:pPr eaLnBrk="1" hangingPunct="1"/>
            <a:r>
              <a:rPr lang="ru-RU" altLang="ru-RU" b="1" dirty="0" smtClean="0"/>
              <a:t>-</a:t>
            </a:r>
            <a:endParaRPr lang="ru-RU" altLang="ru-RU" b="1" dirty="0"/>
          </a:p>
        </p:txBody>
      </p:sp>
      <p:sp>
        <p:nvSpPr>
          <p:cNvPr id="85" name="Oval 7"/>
          <p:cNvSpPr>
            <a:spLocks noChangeArrowheads="1"/>
          </p:cNvSpPr>
          <p:nvPr/>
        </p:nvSpPr>
        <p:spPr bwMode="auto">
          <a:xfrm>
            <a:off x="7072330" y="4786322"/>
            <a:ext cx="304800" cy="304800"/>
          </a:xfrm>
          <a:prstGeom prst="ellipse">
            <a:avLst/>
          </a:prstGeom>
          <a:solidFill>
            <a:srgbClr val="FF0066"/>
          </a:solidFill>
          <a:ln w="9525">
            <a:solidFill>
              <a:schemeClr val="tx1"/>
            </a:solidFill>
            <a:round/>
            <a:headEnd/>
            <a:tailEnd/>
          </a:ln>
          <a:effectLst/>
        </p:spPr>
        <p:txBody>
          <a:bodyPr wrap="none" anchor="ctr"/>
          <a:lstStyle/>
          <a:p>
            <a:pPr eaLnBrk="1" hangingPunct="1"/>
            <a:r>
              <a:rPr lang="ru-RU" altLang="ru-RU" b="1" dirty="0" smtClean="0"/>
              <a:t>-</a:t>
            </a:r>
            <a:endParaRPr lang="ru-RU" altLang="ru-RU" b="1" dirty="0"/>
          </a:p>
        </p:txBody>
      </p:sp>
      <p:sp>
        <p:nvSpPr>
          <p:cNvPr id="86" name="Oval 7"/>
          <p:cNvSpPr>
            <a:spLocks noChangeArrowheads="1"/>
          </p:cNvSpPr>
          <p:nvPr/>
        </p:nvSpPr>
        <p:spPr bwMode="auto">
          <a:xfrm>
            <a:off x="8358214" y="5072074"/>
            <a:ext cx="304800" cy="304800"/>
          </a:xfrm>
          <a:prstGeom prst="ellipse">
            <a:avLst/>
          </a:prstGeom>
          <a:solidFill>
            <a:srgbClr val="FF0066"/>
          </a:solidFill>
          <a:ln w="9525">
            <a:solidFill>
              <a:schemeClr val="tx1"/>
            </a:solidFill>
            <a:round/>
            <a:headEnd/>
            <a:tailEnd/>
          </a:ln>
          <a:effectLst/>
        </p:spPr>
        <p:txBody>
          <a:bodyPr wrap="none" anchor="ctr"/>
          <a:lstStyle/>
          <a:p>
            <a:pPr eaLnBrk="1" hangingPunct="1"/>
            <a:r>
              <a:rPr lang="ru-RU" altLang="ru-RU" b="1" dirty="0" smtClean="0"/>
              <a:t>-</a:t>
            </a:r>
            <a:endParaRPr lang="ru-RU" altLang="ru-RU" b="1" dirty="0"/>
          </a:p>
        </p:txBody>
      </p:sp>
      <p:sp>
        <p:nvSpPr>
          <p:cNvPr id="87" name="Oval 7"/>
          <p:cNvSpPr>
            <a:spLocks noChangeArrowheads="1"/>
          </p:cNvSpPr>
          <p:nvPr/>
        </p:nvSpPr>
        <p:spPr bwMode="auto">
          <a:xfrm>
            <a:off x="8501090" y="5500702"/>
            <a:ext cx="304800" cy="304800"/>
          </a:xfrm>
          <a:prstGeom prst="ellipse">
            <a:avLst/>
          </a:prstGeom>
          <a:solidFill>
            <a:srgbClr val="FF0066"/>
          </a:solidFill>
          <a:ln w="9525">
            <a:solidFill>
              <a:schemeClr val="tx1"/>
            </a:solidFill>
            <a:round/>
            <a:headEnd/>
            <a:tailEnd/>
          </a:ln>
          <a:effectLst/>
        </p:spPr>
        <p:txBody>
          <a:bodyPr wrap="none" anchor="ctr"/>
          <a:lstStyle/>
          <a:p>
            <a:pPr eaLnBrk="1" hangingPunct="1"/>
            <a:r>
              <a:rPr lang="ru-RU" altLang="ru-RU" b="1" dirty="0" smtClean="0"/>
              <a:t>-</a:t>
            </a:r>
            <a:endParaRPr lang="ru-RU" altLang="ru-RU" b="1" dirty="0"/>
          </a:p>
        </p:txBody>
      </p:sp>
      <p:sp>
        <p:nvSpPr>
          <p:cNvPr id="88" name="Oval 7"/>
          <p:cNvSpPr>
            <a:spLocks noChangeArrowheads="1"/>
          </p:cNvSpPr>
          <p:nvPr/>
        </p:nvSpPr>
        <p:spPr bwMode="auto">
          <a:xfrm>
            <a:off x="8358214" y="5929330"/>
            <a:ext cx="304800" cy="304800"/>
          </a:xfrm>
          <a:prstGeom prst="ellipse">
            <a:avLst/>
          </a:prstGeom>
          <a:solidFill>
            <a:srgbClr val="FF0066"/>
          </a:solidFill>
          <a:ln w="9525">
            <a:solidFill>
              <a:schemeClr val="tx1"/>
            </a:solidFill>
            <a:round/>
            <a:headEnd/>
            <a:tailEnd/>
          </a:ln>
          <a:effectLst/>
        </p:spPr>
        <p:txBody>
          <a:bodyPr wrap="none" anchor="ctr"/>
          <a:lstStyle/>
          <a:p>
            <a:pPr eaLnBrk="1" hangingPunct="1"/>
            <a:r>
              <a:rPr lang="ru-RU" altLang="ru-RU" b="1" dirty="0" smtClean="0"/>
              <a:t>-</a:t>
            </a:r>
            <a:endParaRPr lang="ru-RU" altLang="ru-RU" b="1" dirty="0"/>
          </a:p>
        </p:txBody>
      </p:sp>
      <p:sp>
        <p:nvSpPr>
          <p:cNvPr id="89" name="Oval 7"/>
          <p:cNvSpPr>
            <a:spLocks noChangeArrowheads="1"/>
          </p:cNvSpPr>
          <p:nvPr/>
        </p:nvSpPr>
        <p:spPr bwMode="auto">
          <a:xfrm>
            <a:off x="8072462" y="6215082"/>
            <a:ext cx="304800" cy="304800"/>
          </a:xfrm>
          <a:prstGeom prst="ellipse">
            <a:avLst/>
          </a:prstGeom>
          <a:solidFill>
            <a:srgbClr val="FF0066"/>
          </a:solidFill>
          <a:ln w="9525">
            <a:solidFill>
              <a:schemeClr val="tx1"/>
            </a:solidFill>
            <a:round/>
            <a:headEnd/>
            <a:tailEnd/>
          </a:ln>
          <a:effectLst/>
        </p:spPr>
        <p:txBody>
          <a:bodyPr wrap="none" anchor="ctr"/>
          <a:lstStyle/>
          <a:p>
            <a:pPr eaLnBrk="1" hangingPunct="1"/>
            <a:r>
              <a:rPr lang="ru-RU" altLang="ru-RU" b="1" dirty="0" smtClean="0"/>
              <a:t>-</a:t>
            </a:r>
            <a:endParaRPr lang="ru-RU" altLang="ru-RU" b="1" dirty="0"/>
          </a:p>
        </p:txBody>
      </p:sp>
      <p:sp>
        <p:nvSpPr>
          <p:cNvPr id="90" name="Oval 7"/>
          <p:cNvSpPr>
            <a:spLocks noChangeArrowheads="1"/>
          </p:cNvSpPr>
          <p:nvPr/>
        </p:nvSpPr>
        <p:spPr bwMode="auto">
          <a:xfrm>
            <a:off x="8072462" y="4786322"/>
            <a:ext cx="304800" cy="304800"/>
          </a:xfrm>
          <a:prstGeom prst="ellipse">
            <a:avLst/>
          </a:prstGeom>
          <a:solidFill>
            <a:srgbClr val="FF0066"/>
          </a:solidFill>
          <a:ln w="9525">
            <a:solidFill>
              <a:schemeClr val="tx1"/>
            </a:solidFill>
            <a:round/>
            <a:headEnd/>
            <a:tailEnd/>
          </a:ln>
          <a:effectLst/>
        </p:spPr>
        <p:txBody>
          <a:bodyPr wrap="none" anchor="ctr"/>
          <a:lstStyle/>
          <a:p>
            <a:pPr eaLnBrk="1" hangingPunct="1"/>
            <a:r>
              <a:rPr lang="ru-RU" altLang="ru-RU" b="1" dirty="0" smtClean="0"/>
              <a:t>-</a:t>
            </a:r>
            <a:endParaRPr lang="ru-RU" altLang="ru-RU" b="1"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fade">
                                      <p:cBhvr>
                                        <p:cTn id="7" dur="10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011222"/>
          </a:xfrm>
        </p:spPr>
        <p:txBody>
          <a:bodyPr/>
          <a:lstStyle/>
          <a:p>
            <a:r>
              <a:rPr lang="ru-RU" b="1" dirty="0" smtClean="0">
                <a:effectLst>
                  <a:outerShdw blurRad="38100" dist="38100" dir="2700000" algn="tl">
                    <a:srgbClr val="C0C0C0"/>
                  </a:outerShdw>
                </a:effectLst>
                <a:cs typeface="Trebuchet MS" pitchFamily="34" charset="0"/>
              </a:rPr>
              <a:t>Вопрос №2</a:t>
            </a:r>
            <a:endParaRPr lang="ru-RU" dirty="0"/>
          </a:p>
        </p:txBody>
      </p:sp>
      <p:sp>
        <p:nvSpPr>
          <p:cNvPr id="3" name="Содержимое 2"/>
          <p:cNvSpPr>
            <a:spLocks noGrp="1"/>
          </p:cNvSpPr>
          <p:nvPr>
            <p:ph sz="half" idx="1"/>
          </p:nvPr>
        </p:nvSpPr>
        <p:spPr>
          <a:xfrm>
            <a:off x="285720" y="1357298"/>
            <a:ext cx="8572560" cy="5357850"/>
          </a:xfrm>
          <a:solidFill>
            <a:schemeClr val="bg1"/>
          </a:solidFill>
        </p:spPr>
        <p:txBody>
          <a:bodyPr/>
          <a:lstStyle/>
          <a:p>
            <a:pPr algn="just"/>
            <a:endParaRPr lang="ru-RU" b="1" dirty="0" smtClean="0">
              <a:solidFill>
                <a:srgbClr val="FF0000"/>
              </a:solidFill>
              <a:effectLst>
                <a:outerShdw blurRad="38100" dist="38100" dir="2700000" algn="tl">
                  <a:srgbClr val="C0C0C0"/>
                </a:outerShdw>
              </a:effectLst>
            </a:endParaRPr>
          </a:p>
          <a:p>
            <a:pPr algn="just"/>
            <a:r>
              <a:rPr lang="ru-RU" sz="3200" b="1" dirty="0" smtClean="0">
                <a:solidFill>
                  <a:srgbClr val="FF0000"/>
                </a:solidFill>
                <a:effectLst>
                  <a:outerShdw blurRad="38100" dist="38100" dir="2700000" algn="tl">
                    <a:srgbClr val="C0C0C0"/>
                  </a:outerShdw>
                </a:effectLst>
              </a:rPr>
              <a:t>Порядковый номер </a:t>
            </a:r>
            <a:r>
              <a:rPr lang="ru-RU" sz="3200" b="1" dirty="0" smtClean="0">
                <a:effectLst>
                  <a:outerShdw blurRad="38100" dist="38100" dir="2700000" algn="tl">
                    <a:srgbClr val="C0C0C0"/>
                  </a:outerShdw>
                </a:effectLst>
              </a:rPr>
              <a:t>= количество протонов, количество электронов.</a:t>
            </a:r>
          </a:p>
          <a:p>
            <a:pPr algn="just"/>
            <a:r>
              <a:rPr lang="ru-RU" sz="3200" b="1" dirty="0" smtClean="0">
                <a:solidFill>
                  <a:srgbClr val="FF0000"/>
                </a:solidFill>
                <a:effectLst>
                  <a:outerShdw blurRad="38100" dist="38100" dir="2700000" algn="tl">
                    <a:srgbClr val="C0C0C0"/>
                  </a:outerShdw>
                </a:effectLst>
              </a:rPr>
              <a:t>Номер группы </a:t>
            </a:r>
            <a:r>
              <a:rPr lang="ru-RU" sz="3200" b="1" dirty="0" smtClean="0">
                <a:effectLst>
                  <a:outerShdw blurRad="38100" dist="38100" dir="2700000" algn="tl">
                    <a:srgbClr val="C0C0C0"/>
                  </a:outerShdw>
                </a:effectLst>
              </a:rPr>
              <a:t>= количество электронов на внешнем уровне.</a:t>
            </a:r>
          </a:p>
          <a:p>
            <a:pPr algn="just"/>
            <a:r>
              <a:rPr lang="ru-RU" sz="3200" b="1" dirty="0" smtClean="0">
                <a:solidFill>
                  <a:srgbClr val="FF0000"/>
                </a:solidFill>
                <a:effectLst>
                  <a:outerShdw blurRad="38100" dist="38100" dir="2700000" algn="tl">
                    <a:srgbClr val="C0C0C0"/>
                  </a:outerShdw>
                </a:effectLst>
              </a:rPr>
              <a:t>Номер периода </a:t>
            </a:r>
            <a:r>
              <a:rPr lang="ru-RU" sz="3200" b="1" dirty="0" smtClean="0">
                <a:effectLst>
                  <a:outerShdw blurRad="38100" dist="38100" dir="2700000" algn="tl">
                    <a:srgbClr val="C0C0C0"/>
                  </a:outerShdw>
                </a:effectLst>
              </a:rPr>
              <a:t>= количество энергетических уровней.</a:t>
            </a:r>
            <a:endParaRPr lang="ru-RU" sz="3200" dirty="0" smtClean="0"/>
          </a:p>
          <a:p>
            <a:pPr>
              <a:buNone/>
            </a:pPr>
            <a:endParaRPr lang="ru-RU" dirty="0"/>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lstStyle/>
          <a:p>
            <a:r>
              <a:rPr lang="ru-RU" b="1" dirty="0" smtClean="0">
                <a:effectLst>
                  <a:outerShdw blurRad="38100" dist="38100" dir="2700000" algn="tl">
                    <a:srgbClr val="C0C0C0"/>
                  </a:outerShdw>
                </a:effectLst>
                <a:cs typeface="Trebuchet MS" pitchFamily="34" charset="0"/>
              </a:rPr>
              <a:t>Вопрос №2</a:t>
            </a:r>
            <a:endParaRPr lang="ru-RU" dirty="0"/>
          </a:p>
        </p:txBody>
      </p:sp>
      <p:pic>
        <p:nvPicPr>
          <p:cNvPr id="5" name="Содержимое 4" descr="2023-01-22_20-03-01.png"/>
          <p:cNvPicPr>
            <a:picLocks noGrp="1" noChangeAspect="1"/>
          </p:cNvPicPr>
          <p:nvPr>
            <p:ph sz="half" idx="1"/>
          </p:nvPr>
        </p:nvPicPr>
        <p:blipFill>
          <a:blip r:embed="rId2"/>
          <a:stretch>
            <a:fillRect/>
          </a:stretch>
        </p:blipFill>
        <p:spPr>
          <a:xfrm>
            <a:off x="2857488" y="2571744"/>
            <a:ext cx="3786214" cy="2116949"/>
          </a:xfrm>
        </p:spPr>
      </p:pic>
      <p:pic>
        <p:nvPicPr>
          <p:cNvPr id="7" name="Содержимое 6" descr="https://chem-oge.sdamgia.ru/get_file?id=32584"/>
          <p:cNvPicPr>
            <a:picLocks noGrp="1"/>
          </p:cNvPicPr>
          <p:nvPr>
            <p:ph sz="half" idx="2"/>
          </p:nvPr>
        </p:nvPicPr>
        <p:blipFill>
          <a:blip r:embed="rId3"/>
          <a:srcRect/>
          <a:stretch>
            <a:fillRect/>
          </a:stretch>
        </p:blipFill>
        <p:spPr bwMode="auto">
          <a:xfrm>
            <a:off x="6643702" y="1000108"/>
            <a:ext cx="2143140" cy="1857388"/>
          </a:xfrm>
          <a:prstGeom prst="rect">
            <a:avLst/>
          </a:prstGeom>
          <a:noFill/>
          <a:ln w="9525">
            <a:noFill/>
            <a:miter lim="800000"/>
            <a:headEnd/>
            <a:tailEnd/>
          </a:ln>
        </p:spPr>
      </p:pic>
      <p:pic>
        <p:nvPicPr>
          <p:cNvPr id="8" name="Рисунок 7" descr="https://chem-oge.sdamgia.ru/get_file?id=32589"/>
          <p:cNvPicPr/>
          <p:nvPr/>
        </p:nvPicPr>
        <p:blipFill>
          <a:blip r:embed="rId4"/>
          <a:srcRect/>
          <a:stretch>
            <a:fillRect/>
          </a:stretch>
        </p:blipFill>
        <p:spPr bwMode="auto">
          <a:xfrm>
            <a:off x="0" y="928670"/>
            <a:ext cx="3463304" cy="1785950"/>
          </a:xfrm>
          <a:prstGeom prst="rect">
            <a:avLst/>
          </a:prstGeom>
          <a:noFill/>
          <a:ln w="9525">
            <a:noFill/>
            <a:miter lim="800000"/>
            <a:headEnd/>
            <a:tailEnd/>
          </a:ln>
        </p:spPr>
      </p:pic>
      <p:pic>
        <p:nvPicPr>
          <p:cNvPr id="10" name="Рисунок 9" descr="https://chem-oge.sdamgia.ru/get_file?id=32586"/>
          <p:cNvPicPr/>
          <p:nvPr/>
        </p:nvPicPr>
        <p:blipFill>
          <a:blip r:embed="rId5"/>
          <a:srcRect/>
          <a:stretch>
            <a:fillRect/>
          </a:stretch>
        </p:blipFill>
        <p:spPr bwMode="auto">
          <a:xfrm>
            <a:off x="0" y="4357694"/>
            <a:ext cx="2928926" cy="2500306"/>
          </a:xfrm>
          <a:prstGeom prst="rect">
            <a:avLst/>
          </a:prstGeom>
          <a:noFill/>
          <a:ln w="9525">
            <a:noFill/>
            <a:miter lim="800000"/>
            <a:headEnd/>
            <a:tailEnd/>
          </a:ln>
        </p:spPr>
      </p:pic>
      <p:pic>
        <p:nvPicPr>
          <p:cNvPr id="11" name="Рисунок 10" descr="https://chem-oge.sdamgia.ru/get_file?id=32587"/>
          <p:cNvPicPr/>
          <p:nvPr/>
        </p:nvPicPr>
        <p:blipFill>
          <a:blip r:embed="rId6"/>
          <a:srcRect/>
          <a:stretch>
            <a:fillRect/>
          </a:stretch>
        </p:blipFill>
        <p:spPr bwMode="auto">
          <a:xfrm>
            <a:off x="6072198" y="4286256"/>
            <a:ext cx="3071802" cy="2571744"/>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p:spPr>
        <p:txBody>
          <a:bodyPr/>
          <a:lstStyle/>
          <a:p>
            <a:r>
              <a:rPr lang="ru-RU" b="1" dirty="0" smtClean="0">
                <a:effectLst>
                  <a:outerShdw blurRad="38100" dist="38100" dir="2700000" algn="tl">
                    <a:srgbClr val="C0C0C0"/>
                  </a:outerShdw>
                </a:effectLst>
                <a:cs typeface="Trebuchet MS" pitchFamily="34" charset="0"/>
              </a:rPr>
              <a:t>Вопрос №2</a:t>
            </a:r>
            <a:endParaRPr lang="ru-RU" dirty="0"/>
          </a:p>
        </p:txBody>
      </p:sp>
      <p:pic>
        <p:nvPicPr>
          <p:cNvPr id="5" name="Содержимое 4" descr="2023-01-23_23-02-37.png"/>
          <p:cNvPicPr>
            <a:picLocks noGrp="1" noChangeAspect="1"/>
          </p:cNvPicPr>
          <p:nvPr>
            <p:ph sz="half" idx="1"/>
          </p:nvPr>
        </p:nvPicPr>
        <p:blipFill>
          <a:blip r:embed="rId2"/>
          <a:stretch>
            <a:fillRect/>
          </a:stretch>
        </p:blipFill>
        <p:spPr>
          <a:xfrm>
            <a:off x="214282" y="1000108"/>
            <a:ext cx="8715436" cy="3500461"/>
          </a:xfrm>
        </p:spPr>
      </p:pic>
      <p:graphicFrame>
        <p:nvGraphicFramePr>
          <p:cNvPr id="7" name="Содержимое 6"/>
          <p:cNvGraphicFramePr>
            <a:graphicFrameLocks noGrp="1"/>
          </p:cNvGraphicFramePr>
          <p:nvPr>
            <p:ph sz="half" idx="2"/>
          </p:nvPr>
        </p:nvGraphicFramePr>
        <p:xfrm>
          <a:off x="214282" y="4786322"/>
          <a:ext cx="8715436" cy="1857388"/>
        </p:xfrm>
        <a:graphic>
          <a:graphicData uri="http://schemas.openxmlformats.org/drawingml/2006/table">
            <a:tbl>
              <a:tblPr firstRow="1" bandRow="1">
                <a:tableStyleId>{5C22544A-7EE6-4342-B048-85BDC9FD1C3A}</a:tableStyleId>
              </a:tblPr>
              <a:tblGrid>
                <a:gridCol w="8715436">
                  <a:extLst>
                    <a:ext uri="{9D8B030D-6E8A-4147-A177-3AD203B41FA5}">
                      <a16:colId xmlns="" xmlns:a16="http://schemas.microsoft.com/office/drawing/2014/main" val="20000"/>
                    </a:ext>
                  </a:extLst>
                </a:gridCol>
              </a:tblGrid>
              <a:tr h="1857388">
                <a:tc>
                  <a:txBody>
                    <a:bodyPr/>
                    <a:lstStyle/>
                    <a:p>
                      <a:pPr algn="just"/>
                      <a:r>
                        <a:rPr lang="ru-RU" sz="2800" b="0" i="0" kern="1200" dirty="0" smtClean="0">
                          <a:solidFill>
                            <a:schemeClr val="tx1"/>
                          </a:solidFill>
                          <a:latin typeface="+mn-lt"/>
                          <a:ea typeface="+mn-ea"/>
                          <a:cs typeface="+mn-cs"/>
                        </a:rPr>
                        <a:t>Запишите в поле ответа число электронов в основном состоянии и количество электронных оболочек химического элемента, ядро которого содержит 3 протона. </a:t>
                      </a:r>
                      <a:endParaRPr lang="ru-RU" sz="2800" b="0" dirty="0">
                        <a:solidFill>
                          <a:schemeClr val="tx1"/>
                        </a:solidFill>
                      </a:endParaRPr>
                    </a:p>
                  </a:txBody>
                  <a:tcPr>
                    <a:solidFill>
                      <a:schemeClr val="bg1">
                        <a:lumMod val="95000"/>
                      </a:schemeClr>
                    </a:solidFill>
                  </a:tcPr>
                </a:tc>
                <a:extLst>
                  <a:ext uri="{0D108BD9-81ED-4DB2-BD59-A6C34878D82A}">
                    <a16:rowId xmlns="" xmlns:a16="http://schemas.microsoft.com/office/drawing/2014/main" val="10000"/>
                  </a:ext>
                </a:extLst>
              </a:tr>
            </a:tbl>
          </a:graphicData>
        </a:graphic>
      </p:graphicFrame>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1484</TotalTime>
  <Words>420</Words>
  <Application>Microsoft Office PowerPoint</Application>
  <PresentationFormat>Экран (4:3)</PresentationFormat>
  <Paragraphs>100</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Подготовка к ОГЭ  по химии</vt:lpstr>
      <vt:lpstr>Слайд 2</vt:lpstr>
      <vt:lpstr>Вопрос №1</vt:lpstr>
      <vt:lpstr>Вопрос №1 </vt:lpstr>
      <vt:lpstr>Вопрос №1</vt:lpstr>
      <vt:lpstr>Вопрос №2</vt:lpstr>
      <vt:lpstr>Вопрос №2</vt:lpstr>
      <vt:lpstr>Вопрос №2</vt:lpstr>
      <vt:lpstr>Вопрос №2</vt:lpstr>
      <vt:lpstr>Вопрос №4</vt:lpstr>
      <vt:lpstr>Вопрос №5</vt:lpstr>
      <vt:lpstr>Вопросы № 15, 20</vt:lpstr>
      <vt:lpstr>Вопросы № 18,19</vt:lpstr>
      <vt:lpstr>Вопросы № 18,19</vt:lpstr>
      <vt:lpstr>Источники</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Катенок</dc:creator>
  <cp:lastModifiedBy>о</cp:lastModifiedBy>
  <cp:revision>180</cp:revision>
  <dcterms:created xsi:type="dcterms:W3CDTF">2012-08-20T16:10:27Z</dcterms:created>
  <dcterms:modified xsi:type="dcterms:W3CDTF">2023-04-17T17:19:07Z</dcterms:modified>
</cp:coreProperties>
</file>