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64" r:id="rId16"/>
    <p:sldId id="265" r:id="rId17"/>
    <p:sldId id="277" r:id="rId18"/>
    <p:sldId id="271" r:id="rId19"/>
    <p:sldId id="272" r:id="rId20"/>
    <p:sldId id="273" r:id="rId21"/>
    <p:sldId id="274" r:id="rId22"/>
    <p:sldId id="27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Бюджет  и бюджетная политика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Итоговый урок по экономике в 11 классе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080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55939" y="1443839"/>
            <a:ext cx="855740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 группа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«Методы преодоления дефицита государственного бюджета»,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закончите предложение.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Когда возникает ситуация дефицита бюджета, то представительный орган власти принимает решение о введении установленного законом механизма уменьшения ___________ 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 Назовите метод.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– Как вы считаете, к чему может привести сокращение бюджетных расходов? </a:t>
            </a:r>
          </a:p>
        </p:txBody>
      </p:sp>
    </p:spTree>
    <p:extLst>
      <p:ext uri="{BB962C8B-B14F-4D97-AF65-F5344CB8AC3E}">
        <p14:creationId xmlns:p14="http://schemas.microsoft.com/office/powerpoint/2010/main" val="4255710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9403" y="1319842"/>
            <a:ext cx="900597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2 группа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Когда возникает ситуация дефицита бюджета, то самым простым кажется привлечь в бюджет дополнительные доходы. Это может быть введение новых__________ 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 Назовите метод.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– Как вы считаете, к чему может привести изыскание дополнительных источников доходов?</a:t>
            </a:r>
          </a:p>
        </p:txBody>
      </p:sp>
    </p:spTree>
    <p:extLst>
      <p:ext uri="{BB962C8B-B14F-4D97-AF65-F5344CB8AC3E}">
        <p14:creationId xmlns:p14="http://schemas.microsoft.com/office/powerpoint/2010/main" val="2469110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5555" y="1967062"/>
            <a:ext cx="9014603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3 группа</a:t>
            </a:r>
          </a:p>
          <a:p>
            <a:pPr algn="ctr">
              <a:spcBef>
                <a:spcPct val="0"/>
              </a:spcBef>
            </a:pP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Когда государству не хватает денежных средств, то нетрудно напечатать дополнительные денежные знаки и выплатить ими зарплату. Такой способ преодоления дефицита бюджета называется _________.</a:t>
            </a:r>
          </a:p>
          <a:p>
            <a:pPr>
              <a:spcBef>
                <a:spcPct val="0"/>
              </a:spcBef>
            </a:pP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 Назовите метод.</a:t>
            </a:r>
          </a:p>
          <a:p>
            <a:pPr>
              <a:spcBef>
                <a:spcPct val="0"/>
              </a:spcBef>
            </a:pP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– Как вы считаете, к чему может привести выпуск дополнительных денежных средств?</a:t>
            </a:r>
            <a:endParaRPr lang="ru-RU" alt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553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4679" y="1982450"/>
            <a:ext cx="835037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группа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ru-RU" altLang="ru-RU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Когда государству не хватает денежных средств, то оно может их одолжить. Тогда у него возникает  ______________. 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lang="ru-RU" altLang="ru-RU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Назовите метод.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У кого государство может взять деньги в долг?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Как вы считаете, к чему может привести одалживание денежных средств государством? </a:t>
            </a:r>
            <a:endParaRPr lang="ru-RU" altLang="ru-RU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338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Методы преодоления бюджетного дефицита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сокращение бюджетных расходов</a:t>
            </a:r>
          </a:p>
          <a:p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изыскание дополнительных источников доходов(повышение пенсионного возраста, приватизация, повышение налогов)</a:t>
            </a:r>
          </a:p>
          <a:p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выпуск денег</a:t>
            </a:r>
          </a:p>
          <a:p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одалживание денег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322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13775" y="1147314"/>
            <a:ext cx="10364452" cy="1293962"/>
          </a:xfrm>
        </p:spPr>
        <p:txBody>
          <a:bodyPr>
            <a:normAutofit/>
          </a:bodyPr>
          <a:lstStyle/>
          <a:p>
            <a:r>
              <a:rPr lang="ru-RU" dirty="0" smtClean="0"/>
              <a:t>Задание №3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913775" y="3148642"/>
            <a:ext cx="10364452" cy="2654337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Анализируем бюджет России в разный исторический период</a:t>
            </a:r>
          </a:p>
        </p:txBody>
      </p:sp>
    </p:spTree>
    <p:extLst>
      <p:ext uri="{BB962C8B-B14F-4D97-AF65-F5344CB8AC3E}">
        <p14:creationId xmlns:p14="http://schemas.microsoft.com/office/powerpoint/2010/main" val="914751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400" cap="none" dirty="0" smtClean="0">
                <a:latin typeface="Arial"/>
              </a:rPr>
              <a:t/>
            </a:r>
            <a:br>
              <a:rPr lang="ru-RU" altLang="ru-RU" sz="2400" cap="none" dirty="0" smtClean="0">
                <a:latin typeface="Arial"/>
              </a:rPr>
            </a:br>
            <a:r>
              <a:rPr lang="ru-RU" altLang="ru-RU" sz="2400" cap="none" dirty="0" smtClean="0">
                <a:latin typeface="Arial"/>
              </a:rPr>
              <a:t>Изменились </a:t>
            </a:r>
            <a:r>
              <a:rPr lang="ru-RU" altLang="ru-RU" sz="2400" cap="none" dirty="0">
                <a:latin typeface="Arial"/>
              </a:rPr>
              <a:t>ли статьи доходов и расходов?</a:t>
            </a:r>
            <a:br>
              <a:rPr lang="ru-RU" altLang="ru-RU" sz="2400" cap="none" dirty="0">
                <a:latin typeface="Arial"/>
              </a:rPr>
            </a:br>
            <a:r>
              <a:rPr lang="ru-RU" altLang="ru-RU" sz="2400" cap="none" dirty="0">
                <a:latin typeface="Arial"/>
              </a:rPr>
              <a:t>•	Каково может быть соотношение доходов и расходов в государственном бюджете? </a:t>
            </a:r>
            <a:br>
              <a:rPr lang="ru-RU" altLang="ru-RU" sz="2400" cap="none" dirty="0">
                <a:latin typeface="Arial"/>
              </a:rPr>
            </a:br>
            <a:r>
              <a:rPr lang="ru-RU" altLang="ru-RU" sz="2400" cap="none" dirty="0">
                <a:latin typeface="Arial"/>
              </a:rPr>
              <a:t>•	Какими причинами могут быть вызваны такие ситуации? </a:t>
            </a:r>
            <a:br>
              <a:rPr lang="ru-RU" altLang="ru-RU" sz="2400" cap="none" dirty="0">
                <a:latin typeface="Arial"/>
              </a:rPr>
            </a:b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</a:pPr>
            <a:r>
              <a:rPr lang="ru-RU" altLang="ru-RU" sz="2400" b="1" cap="none" dirty="0">
                <a:solidFill>
                  <a:srgbClr val="000000"/>
                </a:solidFill>
                <a:latin typeface="Arial"/>
              </a:rPr>
              <a:t>Бюджет России в 1905 г.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Бюджет России в 1995 г.</a:t>
            </a:r>
          </a:p>
          <a:p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80069520"/>
              </p:ext>
            </p:extLst>
          </p:nvPr>
        </p:nvGraphicFramePr>
        <p:xfrm>
          <a:off x="1509077" y="3134519"/>
          <a:ext cx="4149851" cy="32835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3191"/>
                <a:gridCol w="1076660"/>
              </a:tblGrid>
              <a:tr h="218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Доходы (1,994 млрд руб)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313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Прямые налоги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Косвенные налоги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Регалии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Казенные имущества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Пошлины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Другие доходы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20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30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29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2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18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Расходы (1,994 млрд руб)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32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Проценты по гос. долгу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Армия и флот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Мин. внутренних дел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Мин. путей сообщения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Мин.финансов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Мин. образования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Другие расходы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24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5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22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17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2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15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0" name="Объект 9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373467595"/>
              </p:ext>
            </p:extLst>
          </p:nvPr>
        </p:nvGraphicFramePr>
        <p:xfrm>
          <a:off x="6767512" y="3107531"/>
          <a:ext cx="4351937" cy="3254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12598"/>
                <a:gridCol w="1139339"/>
              </a:tblGrid>
              <a:tr h="208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Доходы (432,7 трлн руб)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08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83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Налог на прибыль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Подоходный налог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НДС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Акцизы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Рента за прир. ресурсы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Другие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8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22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5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3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35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08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Расходы (487,4 трлн руб)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334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Внешняя безопасность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Внутренняя безопасность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Гос. предприятия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Государственное управление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Другие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5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57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3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25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266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910" y="2001327"/>
            <a:ext cx="10412748" cy="362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995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1570007"/>
            <a:ext cx="10364451" cy="2725947"/>
          </a:xfrm>
        </p:spPr>
        <p:txBody>
          <a:bodyPr>
            <a:normAutofit/>
          </a:bodyPr>
          <a:lstStyle/>
          <a:p>
            <a:r>
              <a:rPr lang="ru-RU" dirty="0"/>
              <a:t>Задание №6. Самостоятельная работа (тесты)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0405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Давайте проверим вместе!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912938"/>
          </a:xfrm>
        </p:spPr>
        <p:txBody>
          <a:bodyPr numCol="2">
            <a:normAutofit/>
          </a:bodyPr>
          <a:lstStyle/>
          <a:p>
            <a:r>
              <a:rPr lang="ru-RU" b="1" dirty="0" smtClean="0"/>
              <a:t>1.1</a:t>
            </a:r>
          </a:p>
          <a:p>
            <a:r>
              <a:rPr lang="ru-RU" b="1" dirty="0" smtClean="0"/>
              <a:t>2.3</a:t>
            </a:r>
          </a:p>
          <a:p>
            <a:r>
              <a:rPr lang="ru-RU" b="1" dirty="0" smtClean="0"/>
              <a:t>3.2</a:t>
            </a:r>
          </a:p>
          <a:p>
            <a:r>
              <a:rPr lang="ru-RU" b="1" dirty="0" smtClean="0"/>
              <a:t>4.2</a:t>
            </a:r>
          </a:p>
          <a:p>
            <a:r>
              <a:rPr lang="ru-RU" b="1" dirty="0" smtClean="0"/>
              <a:t>5.1</a:t>
            </a:r>
          </a:p>
          <a:p>
            <a:r>
              <a:rPr lang="ru-RU" b="1" dirty="0" smtClean="0"/>
              <a:t>6.4</a:t>
            </a:r>
          </a:p>
          <a:p>
            <a:r>
              <a:rPr lang="ru-RU" b="1" dirty="0" smtClean="0"/>
              <a:t>7.1</a:t>
            </a:r>
          </a:p>
          <a:p>
            <a:r>
              <a:rPr lang="ru-RU" b="1" dirty="0" smtClean="0"/>
              <a:t>8.3</a:t>
            </a:r>
          </a:p>
          <a:p>
            <a:r>
              <a:rPr lang="ru-RU" b="1" dirty="0" smtClean="0"/>
              <a:t>9.3</a:t>
            </a:r>
          </a:p>
          <a:p>
            <a:r>
              <a:rPr lang="ru-RU" b="1" dirty="0" smtClean="0"/>
              <a:t>10.1</a:t>
            </a:r>
          </a:p>
          <a:p>
            <a:r>
              <a:rPr lang="ru-RU" b="1" dirty="0" smtClean="0"/>
              <a:t>11.2</a:t>
            </a:r>
          </a:p>
          <a:p>
            <a:r>
              <a:rPr lang="ru-RU" b="1" dirty="0" smtClean="0"/>
              <a:t>12.1,3,4,7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6893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3036071"/>
          </a:xfrm>
        </p:spPr>
        <p:txBody>
          <a:bodyPr>
            <a:normAutofit/>
          </a:bodyPr>
          <a:lstStyle/>
          <a:p>
            <a:r>
              <a:rPr lang="ru-RU" dirty="0"/>
              <a:t>Выработка бюджета есть искусство равномерного распределения разочарований</a:t>
            </a:r>
            <a:br>
              <a:rPr lang="ru-RU" dirty="0"/>
            </a:b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837569"/>
          </a:xfrm>
        </p:spPr>
        <p:txBody>
          <a:bodyPr/>
          <a:lstStyle/>
          <a:p>
            <a:pPr algn="r"/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chemeClr val="tx1"/>
                </a:solidFill>
              </a:rPr>
              <a:t>Морис Станс, директор Бюджетного бюро США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206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547" y="122058"/>
            <a:ext cx="10397825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23873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400" cap="none" dirty="0">
                <a:solidFill>
                  <a:srgbClr val="000000"/>
                </a:solidFill>
                <a:latin typeface="Arial"/>
              </a:rPr>
              <a:t>Синквейн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751162"/>
            <a:ext cx="10363826" cy="4753155"/>
          </a:xfrm>
        </p:spPr>
        <p:txBody>
          <a:bodyPr/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</a:pPr>
            <a:r>
              <a:rPr lang="ru-RU" altLang="ru-RU" sz="3200" cap="none" dirty="0">
                <a:solidFill>
                  <a:srgbClr val="000000"/>
                </a:solidFill>
                <a:latin typeface="Arial"/>
              </a:rPr>
              <a:t>1.Бюджет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</a:pPr>
            <a:r>
              <a:rPr lang="ru-RU" altLang="ru-RU" sz="3200" cap="none" dirty="0">
                <a:solidFill>
                  <a:srgbClr val="000000"/>
                </a:solidFill>
                <a:latin typeface="Arial"/>
              </a:rPr>
              <a:t>2.Государственнный, сбалансированный, дефицитный, </a:t>
            </a:r>
            <a:r>
              <a:rPr lang="ru-RU" altLang="ru-RU" sz="3200" cap="none" dirty="0" err="1">
                <a:solidFill>
                  <a:srgbClr val="000000"/>
                </a:solidFill>
                <a:latin typeface="Arial"/>
              </a:rPr>
              <a:t>профицитный</a:t>
            </a:r>
            <a:endParaRPr lang="ru-RU" altLang="ru-RU" sz="3200" cap="none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</a:pPr>
            <a:r>
              <a:rPr lang="ru-RU" altLang="ru-RU" sz="3200" cap="none" dirty="0">
                <a:solidFill>
                  <a:srgbClr val="000000"/>
                </a:solidFill>
                <a:latin typeface="Arial"/>
              </a:rPr>
              <a:t>3.Регулирует, планирует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</a:pPr>
            <a:r>
              <a:rPr lang="ru-RU" altLang="ru-RU" sz="3200" cap="none" dirty="0">
                <a:solidFill>
                  <a:srgbClr val="000000"/>
                </a:solidFill>
                <a:latin typeface="Arial"/>
              </a:rPr>
              <a:t>4. Основной государственный бюджет находится в профиците.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</a:pPr>
            <a:r>
              <a:rPr lang="ru-RU" altLang="ru-RU" sz="3200" cap="none" dirty="0">
                <a:solidFill>
                  <a:srgbClr val="000000"/>
                </a:solidFill>
                <a:latin typeface="Arial"/>
              </a:rPr>
              <a:t>5.Деньги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59875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635634"/>
          </a:xfrm>
        </p:spPr>
        <p:txBody>
          <a:bodyPr/>
          <a:lstStyle/>
          <a:p>
            <a:r>
              <a:rPr lang="ru-RU" b="1" dirty="0"/>
              <a:t>СПАСИБО ЗА УРОК!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4214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750499" y="618517"/>
            <a:ext cx="10527728" cy="5359589"/>
          </a:xfrm>
        </p:spPr>
        <p:txBody>
          <a:bodyPr>
            <a:normAutofit/>
          </a:bodyPr>
          <a:lstStyle/>
          <a:p>
            <a:r>
              <a:rPr lang="ru-RU" altLang="ru-RU" dirty="0"/>
              <a:t>Давайте вспомним, что называют бюджетом</a:t>
            </a:r>
            <a:r>
              <a:rPr lang="ru-RU" altLang="ru-RU" dirty="0" smtClean="0"/>
              <a:t>?</a:t>
            </a:r>
            <a:br>
              <a:rPr lang="ru-RU" altLang="ru-RU" dirty="0" smtClean="0"/>
            </a:br>
            <a:r>
              <a:rPr lang="ru-RU" altLang="ru-RU" dirty="0"/>
              <a:t/>
            </a:r>
            <a:br>
              <a:rPr lang="ru-RU" altLang="ru-RU" dirty="0"/>
            </a:br>
            <a:r>
              <a:rPr lang="ru-RU" altLang="ru-RU" dirty="0"/>
              <a:t/>
            </a:r>
            <a:br>
              <a:rPr lang="ru-RU" altLang="ru-RU" dirty="0"/>
            </a:br>
            <a:r>
              <a:rPr lang="ru-RU" altLang="ru-RU" dirty="0"/>
              <a:t>Бюджет – это… </a:t>
            </a:r>
            <a:br>
              <a:rPr lang="ru-RU" altLang="ru-RU" dirty="0"/>
            </a:br>
            <a:endParaRPr lang="ru-RU" dirty="0"/>
          </a:p>
        </p:txBody>
      </p:sp>
      <p:pic>
        <p:nvPicPr>
          <p:cNvPr id="10" name="Picture 8" descr="21253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292600"/>
            <a:ext cx="2903537" cy="239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9929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Государственный бюджет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tretch>
            <a:fillRect/>
          </a:stretch>
        </p:blipFill>
        <p:spPr>
          <a:xfrm>
            <a:off x="3424686" y="1901316"/>
            <a:ext cx="4478338" cy="4129087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>
            <a:stCxn id="6" idx="0"/>
            <a:endCxn id="6" idx="2"/>
          </p:cNvCxnSpPr>
          <p:nvPr/>
        </p:nvCxnSpPr>
        <p:spPr>
          <a:xfrm>
            <a:off x="5663855" y="1901316"/>
            <a:ext cx="0" cy="4129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76421" y="3784345"/>
            <a:ext cx="46340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594427" y="2323527"/>
            <a:ext cx="2260121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ф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ормирование бюджета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59595" y="2312539"/>
            <a:ext cx="208759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труктура бюджета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94426" y="4367954"/>
            <a:ext cx="2260121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иды госбюджета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788989" y="4209690"/>
            <a:ext cx="1958195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аланс госбюджета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3841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госбюджета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Доходная часть</a:t>
            </a:r>
            <a:endParaRPr lang="ru-RU" sz="24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294967295"/>
          </p:nvPr>
        </p:nvSpPr>
        <p:spPr>
          <a:xfrm>
            <a:off x="6991710" y="3114136"/>
            <a:ext cx="5105400" cy="26770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Расходная часть</a:t>
            </a:r>
            <a:endParaRPr lang="ru-RU" sz="24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6019801" y="1578634"/>
            <a:ext cx="2201173" cy="14723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3191774" y="1578634"/>
            <a:ext cx="2432649" cy="15961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523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Доходы государственного бюджета</a:t>
            </a:r>
            <a:endParaRPr lang="ru-RU" sz="3200" b="1" dirty="0"/>
          </a:p>
        </p:txBody>
      </p:sp>
      <p:sp>
        <p:nvSpPr>
          <p:cNvPr id="12" name="Объект 11"/>
          <p:cNvSpPr>
            <a:spLocks noGrp="1"/>
          </p:cNvSpPr>
          <p:nvPr>
            <p:ph sz="quarter" idx="14"/>
          </p:nvPr>
        </p:nvSpPr>
        <p:spPr>
          <a:xfrm>
            <a:off x="6098875" y="1820174"/>
            <a:ext cx="5178725" cy="3971025"/>
          </a:xfrm>
        </p:spPr>
        <p:txBody>
          <a:bodyPr/>
          <a:lstStyle/>
          <a:p>
            <a:r>
              <a:rPr lang="ru-RU" b="1" u="sng" dirty="0" smtClean="0"/>
              <a:t>Неналоговые доходы</a:t>
            </a:r>
          </a:p>
          <a:p>
            <a:r>
              <a:rPr lang="ru-RU" sz="1800" dirty="0" smtClean="0"/>
              <a:t>Доход от внешнеэкономической деятельности</a:t>
            </a:r>
          </a:p>
          <a:p>
            <a:r>
              <a:rPr lang="ru-RU" sz="1800" dirty="0" smtClean="0"/>
              <a:t>Безвозмездные перечисления</a:t>
            </a:r>
          </a:p>
          <a:p>
            <a:r>
              <a:rPr lang="ru-RU" sz="1800" dirty="0" smtClean="0"/>
              <a:t>Доход от имущества, находящегося в государственной или муниципальной собственности</a:t>
            </a:r>
          </a:p>
          <a:p>
            <a:r>
              <a:rPr lang="ru-RU" sz="1800" dirty="0" smtClean="0"/>
              <a:t>Доходы от целевых бюджетных фондов</a:t>
            </a:r>
          </a:p>
          <a:p>
            <a:endParaRPr lang="ru-RU" sz="1800" dirty="0"/>
          </a:p>
        </p:txBody>
      </p:sp>
      <p:sp>
        <p:nvSpPr>
          <p:cNvPr id="13" name="Объект 12"/>
          <p:cNvSpPr>
            <a:spLocks noGrp="1"/>
          </p:cNvSpPr>
          <p:nvPr>
            <p:ph sz="quarter" idx="13"/>
          </p:nvPr>
        </p:nvSpPr>
        <p:spPr>
          <a:xfrm>
            <a:off x="913774" y="1897812"/>
            <a:ext cx="5106026" cy="3893388"/>
          </a:xfrm>
        </p:spPr>
        <p:txBody>
          <a:bodyPr/>
          <a:lstStyle/>
          <a:p>
            <a:r>
              <a:rPr lang="ru-RU" b="1" u="sng" dirty="0" smtClean="0"/>
              <a:t>Налоговые доходы</a:t>
            </a:r>
          </a:p>
          <a:p>
            <a:r>
              <a:rPr lang="ru-RU" dirty="0" smtClean="0"/>
              <a:t>Доходы на прибыль</a:t>
            </a:r>
          </a:p>
          <a:p>
            <a:r>
              <a:rPr lang="ru-RU" dirty="0" smtClean="0"/>
              <a:t>НДФЛ</a:t>
            </a:r>
          </a:p>
          <a:p>
            <a:r>
              <a:rPr lang="ru-RU" dirty="0" smtClean="0"/>
              <a:t>Налог на добавленную стоимость</a:t>
            </a:r>
          </a:p>
          <a:p>
            <a:r>
              <a:rPr lang="ru-RU" dirty="0" smtClean="0"/>
              <a:t>Акцизы</a:t>
            </a:r>
          </a:p>
          <a:p>
            <a:r>
              <a:rPr lang="ru-RU" dirty="0" smtClean="0"/>
              <a:t>Платежи за пользование природными ресурсами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2927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13774" y="491706"/>
            <a:ext cx="10351752" cy="12076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Расходы </a:t>
            </a:r>
            <a:r>
              <a:rPr lang="ru-RU" smtClean="0"/>
              <a:t>государственного </a:t>
            </a:r>
            <a:r>
              <a:rPr lang="ru-RU" smtClean="0"/>
              <a:t>бюджета</a:t>
            </a:r>
            <a:br>
              <a:rPr lang="ru-RU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05443" y="1699405"/>
            <a:ext cx="10860084" cy="4727274"/>
          </a:xfrm>
        </p:spPr>
        <p:txBody>
          <a:bodyPr/>
          <a:lstStyle/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   Государственное управление</a:t>
            </a: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ru-RU" dirty="0" smtClean="0">
              <a:ln w="9000" cmpd="sng">
                <a:solidFill>
                  <a:srgbClr val="000000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shade val="20000"/>
                      <a:satMod val="245000"/>
                    </a:srgbClr>
                  </a:gs>
                  <a:gs pos="43000">
                    <a:srgbClr val="000000">
                      <a:satMod val="255000"/>
                    </a:srgbClr>
                  </a:gs>
                  <a:gs pos="48000">
                    <a:srgbClr val="000000">
                      <a:shade val="85000"/>
                      <a:satMod val="255000"/>
                    </a:srgbClr>
                  </a:gs>
                  <a:gs pos="100000">
                    <a:srgbClr val="000000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   Национальная </a:t>
            </a:r>
            <a:r>
              <a:rPr lang="ru-RU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оборона </a:t>
            </a:r>
            <a:endParaRPr lang="ru-RU" dirty="0" smtClean="0">
              <a:ln w="9000" cmpd="sng">
                <a:solidFill>
                  <a:srgbClr val="000000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shade val="20000"/>
                      <a:satMod val="245000"/>
                    </a:srgbClr>
                  </a:gs>
                  <a:gs pos="43000">
                    <a:srgbClr val="000000">
                      <a:satMod val="255000"/>
                    </a:srgbClr>
                  </a:gs>
                  <a:gs pos="48000">
                    <a:srgbClr val="000000">
                      <a:shade val="85000"/>
                      <a:satMod val="255000"/>
                    </a:srgbClr>
                  </a:gs>
                  <a:gs pos="100000">
                    <a:srgbClr val="000000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ru-RU" dirty="0" smtClean="0">
              <a:ln w="9000" cmpd="sng">
                <a:solidFill>
                  <a:srgbClr val="000000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shade val="20000"/>
                      <a:satMod val="245000"/>
                    </a:srgbClr>
                  </a:gs>
                  <a:gs pos="43000">
                    <a:srgbClr val="000000">
                      <a:satMod val="255000"/>
                    </a:srgbClr>
                  </a:gs>
                  <a:gs pos="48000">
                    <a:srgbClr val="000000">
                      <a:shade val="85000"/>
                      <a:satMod val="255000"/>
                    </a:srgbClr>
                  </a:gs>
                  <a:gs pos="100000">
                    <a:srgbClr val="000000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defRPr/>
            </a:pPr>
            <a:r>
              <a:rPr lang="ru-RU" sz="1800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Международная</a:t>
            </a:r>
            <a:r>
              <a:rPr lang="ru-RU" sz="1800" cap="non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деятельность</a:t>
            </a:r>
            <a:r>
              <a:rPr lang="ru-RU" sz="1800" cap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800" cap="non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defRPr/>
            </a:pPr>
            <a:endParaRPr lang="ru-RU" sz="1800" cap="non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defRPr/>
            </a:pPr>
            <a:r>
              <a:rPr lang="ru-RU" sz="1800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Правоохранительная деятельность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Tx/>
              <a:defRPr/>
            </a:pPr>
            <a:endParaRPr lang="ru-RU" sz="1800" dirty="0">
              <a:ln w="9000" cmpd="sng">
                <a:solidFill>
                  <a:srgbClr val="000000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shade val="20000"/>
                      <a:satMod val="245000"/>
                    </a:srgbClr>
                  </a:gs>
                  <a:gs pos="43000">
                    <a:srgbClr val="000000">
                      <a:satMod val="255000"/>
                    </a:srgbClr>
                  </a:gs>
                  <a:gs pos="48000">
                    <a:srgbClr val="000000">
                      <a:shade val="85000"/>
                      <a:satMod val="255000"/>
                    </a:srgbClr>
                  </a:gs>
                  <a:gs pos="100000">
                    <a:srgbClr val="000000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defRPr/>
            </a:pPr>
            <a:r>
              <a:rPr lang="ru-RU" sz="1800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Жилищно-культурные</a:t>
            </a:r>
            <a:r>
              <a:rPr lang="ru-RU" sz="1800" cap="non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мероприятия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defRPr/>
            </a:pPr>
            <a:endParaRPr lang="ru-RU" sz="1800" dirty="0" smtClean="0">
              <a:ln w="9000" cmpd="sng">
                <a:solidFill>
                  <a:srgbClr val="000000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shade val="20000"/>
                      <a:satMod val="245000"/>
                    </a:srgbClr>
                  </a:gs>
                  <a:gs pos="43000">
                    <a:srgbClr val="000000">
                      <a:satMod val="255000"/>
                    </a:srgbClr>
                  </a:gs>
                  <a:gs pos="48000">
                    <a:srgbClr val="000000">
                      <a:shade val="85000"/>
                      <a:satMod val="255000"/>
                    </a:srgbClr>
                  </a:gs>
                  <a:gs pos="100000">
                    <a:srgbClr val="000000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defRPr/>
            </a:pPr>
            <a:r>
              <a:rPr lang="ru-RU" sz="1800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Обслуживание</a:t>
            </a:r>
            <a:r>
              <a:rPr lang="ru-RU" sz="1800" cap="non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государственного</a:t>
            </a:r>
            <a:r>
              <a:rPr lang="ru-RU" sz="1800" cap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долга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defRPr/>
            </a:pPr>
            <a:endParaRPr lang="ru-RU" sz="1800" dirty="0" smtClean="0">
              <a:ln w="9000" cmpd="sng">
                <a:solidFill>
                  <a:srgbClr val="000000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shade val="20000"/>
                      <a:satMod val="245000"/>
                    </a:srgbClr>
                  </a:gs>
                  <a:gs pos="43000">
                    <a:srgbClr val="000000">
                      <a:satMod val="255000"/>
                    </a:srgbClr>
                  </a:gs>
                  <a:gs pos="48000">
                    <a:srgbClr val="000000">
                      <a:shade val="85000"/>
                      <a:satMod val="255000"/>
                    </a:srgbClr>
                  </a:gs>
                  <a:gs pos="100000">
                    <a:srgbClr val="000000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defRPr/>
            </a:pPr>
            <a:r>
              <a:rPr lang="ru-RU" sz="1800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Народное хозяйство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defRPr/>
            </a:pPr>
            <a:endParaRPr lang="ru-RU" sz="1800" dirty="0" smtClean="0">
              <a:ln w="9000" cmpd="sng">
                <a:solidFill>
                  <a:srgbClr val="000000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shade val="20000"/>
                      <a:satMod val="245000"/>
                    </a:srgbClr>
                  </a:gs>
                  <a:gs pos="43000">
                    <a:srgbClr val="000000">
                      <a:satMod val="255000"/>
                    </a:srgbClr>
                  </a:gs>
                  <a:gs pos="48000">
                    <a:srgbClr val="000000">
                      <a:shade val="85000"/>
                      <a:satMod val="255000"/>
                    </a:srgbClr>
                  </a:gs>
                  <a:gs pos="100000">
                    <a:srgbClr val="000000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defRPr/>
            </a:pPr>
            <a:r>
              <a:rPr lang="ru-RU" sz="1800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Расходы </a:t>
            </a:r>
            <a:r>
              <a:rPr lang="ru-RU" sz="1800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целевых государственных фондов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defRPr/>
            </a:pPr>
            <a:endParaRPr lang="ru-RU" sz="1800" dirty="0">
              <a:ln w="9000" cmpd="sng">
                <a:solidFill>
                  <a:srgbClr val="000000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shade val="20000"/>
                      <a:satMod val="245000"/>
                    </a:srgbClr>
                  </a:gs>
                  <a:gs pos="43000">
                    <a:srgbClr val="000000">
                      <a:satMod val="255000"/>
                    </a:srgbClr>
                  </a:gs>
                  <a:gs pos="48000">
                    <a:srgbClr val="000000">
                      <a:shade val="85000"/>
                      <a:satMod val="255000"/>
                    </a:srgbClr>
                  </a:gs>
                  <a:gs pos="100000">
                    <a:srgbClr val="000000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ClrTx/>
              <a:defRPr/>
            </a:pPr>
            <a:endParaRPr lang="ru-RU" sz="1800" cap="non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ClrTx/>
              <a:defRPr/>
            </a:pPr>
            <a:endParaRPr lang="ru-RU" sz="1800" cap="non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defRPr/>
            </a:pPr>
            <a:endParaRPr lang="ru-RU" sz="1800" dirty="0">
              <a:ln w="9000" cmpd="sng">
                <a:solidFill>
                  <a:srgbClr val="000000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shade val="20000"/>
                      <a:satMod val="245000"/>
                    </a:srgbClr>
                  </a:gs>
                  <a:gs pos="43000">
                    <a:srgbClr val="000000">
                      <a:satMod val="255000"/>
                    </a:srgbClr>
                  </a:gs>
                  <a:gs pos="48000">
                    <a:srgbClr val="000000">
                      <a:shade val="85000"/>
                      <a:satMod val="255000"/>
                    </a:srgbClr>
                  </a:gs>
                  <a:gs pos="100000">
                    <a:srgbClr val="000000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l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ru-RU" sz="1800" cap="none" dirty="0">
              <a:solidFill>
                <a:srgbClr val="000000"/>
              </a:solidFill>
              <a:latin typeface="Arial Black" pitchFamily="34" charset="0"/>
            </a:endParaRP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ru-RU" b="1" dirty="0" smtClean="0">
              <a:ln w="9000" cmpd="sng">
                <a:solidFill>
                  <a:srgbClr val="000000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shade val="20000"/>
                      <a:satMod val="245000"/>
                    </a:srgbClr>
                  </a:gs>
                  <a:gs pos="43000">
                    <a:srgbClr val="000000">
                      <a:satMod val="255000"/>
                    </a:srgbClr>
                  </a:gs>
                  <a:gs pos="48000">
                    <a:srgbClr val="000000">
                      <a:shade val="85000"/>
                      <a:satMod val="255000"/>
                    </a:srgbClr>
                  </a:gs>
                  <a:gs pos="100000">
                    <a:srgbClr val="000000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ru-RU" b="1" dirty="0" smtClean="0">
              <a:ln w="9000" cmpd="sng">
                <a:solidFill>
                  <a:srgbClr val="000000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shade val="20000"/>
                      <a:satMod val="245000"/>
                    </a:srgbClr>
                  </a:gs>
                  <a:gs pos="43000">
                    <a:srgbClr val="000000">
                      <a:satMod val="255000"/>
                    </a:srgbClr>
                  </a:gs>
                  <a:gs pos="48000">
                    <a:srgbClr val="000000">
                      <a:shade val="85000"/>
                      <a:satMod val="255000"/>
                    </a:srgbClr>
                  </a:gs>
                  <a:gs pos="100000">
                    <a:srgbClr val="000000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ru-RU" b="1" dirty="0">
              <a:ln w="9000" cmpd="sng">
                <a:solidFill>
                  <a:srgbClr val="000000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shade val="20000"/>
                      <a:satMod val="245000"/>
                    </a:srgbClr>
                  </a:gs>
                  <a:gs pos="43000">
                    <a:srgbClr val="000000">
                      <a:satMod val="255000"/>
                    </a:srgbClr>
                  </a:gs>
                  <a:gs pos="48000">
                    <a:srgbClr val="000000">
                      <a:shade val="85000"/>
                      <a:satMod val="255000"/>
                    </a:srgbClr>
                  </a:gs>
                  <a:gs pos="100000">
                    <a:srgbClr val="000000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343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altLang="ru-RU" sz="3200" cap="none" dirty="0">
                <a:latin typeface="Arial"/>
                <a:ea typeface="+mn-ea"/>
                <a:cs typeface="+mn-cs"/>
              </a:rPr>
              <a:t>Задание </a:t>
            </a:r>
            <a:r>
              <a:rPr lang="ru-RU" altLang="ru-RU" sz="3200" cap="none" dirty="0" smtClean="0">
                <a:latin typeface="Arial"/>
                <a:ea typeface="+mn-ea"/>
                <a:cs typeface="+mn-cs"/>
              </a:rPr>
              <a:t>№1. </a:t>
            </a:r>
            <a:r>
              <a:rPr lang="ru-RU" altLang="ru-RU" sz="3200" cap="none" dirty="0">
                <a:latin typeface="Arial"/>
                <a:ea typeface="+mn-ea"/>
                <a:cs typeface="+mn-cs"/>
              </a:rPr>
              <a:t>Задание на анализ </a:t>
            </a:r>
            <a:r>
              <a:rPr lang="ru-RU" altLang="ru-RU" sz="3200" cap="none" dirty="0" smtClean="0">
                <a:latin typeface="Arial"/>
                <a:ea typeface="+mn-ea"/>
                <a:cs typeface="+mn-cs"/>
              </a:rPr>
              <a:t>источника</a:t>
            </a:r>
            <a:r>
              <a:rPr lang="ru-RU" altLang="ru-RU" sz="3200" cap="none" dirty="0">
                <a:latin typeface="Arial"/>
                <a:ea typeface="+mn-ea"/>
                <a:cs typeface="+mn-cs"/>
              </a:rPr>
              <a:t/>
            </a:r>
            <a:br>
              <a:rPr lang="ru-RU" altLang="ru-RU" sz="3200" cap="none" dirty="0">
                <a:latin typeface="Arial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altLang="ru-RU" sz="2900" cap="none" dirty="0">
                <a:latin typeface="Arial"/>
                <a:ea typeface="+mj-ea"/>
                <a:cs typeface="+mj-cs"/>
              </a:rPr>
              <a:t>Должно ли государство регулировать экономику?</a:t>
            </a:r>
            <a:br>
              <a:rPr lang="ru-RU" altLang="ru-RU" sz="2900" cap="none" dirty="0">
                <a:latin typeface="Arial"/>
                <a:ea typeface="+mj-ea"/>
                <a:cs typeface="+mj-cs"/>
              </a:rPr>
            </a:br>
            <a:r>
              <a:rPr lang="ru-RU" altLang="ru-RU" sz="2900" cap="none" dirty="0">
                <a:latin typeface="Arial"/>
                <a:ea typeface="+mj-ea"/>
                <a:cs typeface="+mj-cs"/>
              </a:rPr>
              <a:t>Работа с текстом в </a:t>
            </a:r>
            <a:r>
              <a:rPr lang="ru-RU" altLang="ru-RU" sz="2900" cap="none" dirty="0" smtClean="0">
                <a:latin typeface="Arial"/>
                <a:ea typeface="+mj-ea"/>
                <a:cs typeface="+mj-cs"/>
              </a:rPr>
              <a:t>парах </a:t>
            </a:r>
            <a:r>
              <a:rPr lang="ru-RU" altLang="ru-RU" sz="2900" cap="none" dirty="0">
                <a:latin typeface="Arial"/>
                <a:ea typeface="+mj-ea"/>
                <a:cs typeface="+mj-cs"/>
              </a:rPr>
              <a:t/>
            </a:r>
            <a:br>
              <a:rPr lang="ru-RU" altLang="ru-RU" sz="2900" cap="none" dirty="0">
                <a:latin typeface="Arial"/>
                <a:ea typeface="+mj-ea"/>
                <a:cs typeface="+mj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5085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altLang="ru-RU" sz="3200" cap="none" dirty="0">
                <a:latin typeface="Arial"/>
                <a:ea typeface="+mn-ea"/>
                <a:cs typeface="+mn-cs"/>
              </a:rPr>
              <a:t>Задание </a:t>
            </a:r>
            <a:r>
              <a:rPr lang="ru-RU" altLang="ru-RU" sz="3200" cap="none" dirty="0" smtClean="0">
                <a:latin typeface="Arial"/>
                <a:ea typeface="+mn-ea"/>
                <a:cs typeface="+mn-cs"/>
              </a:rPr>
              <a:t>№2. Методы, </a:t>
            </a:r>
            <a:r>
              <a:rPr lang="ru-RU" altLang="ru-RU" sz="3200" cap="none" dirty="0">
                <a:latin typeface="Arial"/>
                <a:ea typeface="+mn-ea"/>
                <a:cs typeface="+mn-cs"/>
              </a:rPr>
              <a:t>применимые для преодоления дефицита государственного </a:t>
            </a:r>
            <a:r>
              <a:rPr lang="ru-RU" altLang="ru-RU" sz="3200" cap="none" dirty="0" smtClean="0">
                <a:latin typeface="Arial"/>
                <a:ea typeface="+mn-ea"/>
                <a:cs typeface="+mn-cs"/>
              </a:rPr>
              <a:t>бюджета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altLang="ru-RU" sz="2900" cap="none" dirty="0" smtClean="0">
              <a:solidFill>
                <a:srgbClr val="006666"/>
              </a:solidFill>
              <a:latin typeface="Arial"/>
              <a:ea typeface="+mj-ea"/>
              <a:cs typeface="+mj-cs"/>
            </a:endParaRPr>
          </a:p>
          <a:p>
            <a:endParaRPr lang="ru-RU" altLang="ru-RU" sz="2900" cap="none" dirty="0">
              <a:solidFill>
                <a:srgbClr val="006666"/>
              </a:solidFill>
              <a:latin typeface="Arial"/>
              <a:ea typeface="+mj-ea"/>
              <a:cs typeface="+mj-cs"/>
            </a:endParaRPr>
          </a:p>
          <a:p>
            <a:r>
              <a:rPr lang="ru-RU" altLang="ru-RU" sz="2900" cap="none" dirty="0" smtClean="0">
                <a:latin typeface="Arial"/>
                <a:ea typeface="+mj-ea"/>
                <a:cs typeface="+mj-cs"/>
              </a:rPr>
              <a:t>Работа </a:t>
            </a:r>
            <a:r>
              <a:rPr lang="ru-RU" altLang="ru-RU" sz="2900" cap="none" dirty="0">
                <a:latin typeface="Arial"/>
                <a:ea typeface="+mj-ea"/>
                <a:cs typeface="+mj-cs"/>
              </a:rPr>
              <a:t>с незаконченными текстами (в парах)</a:t>
            </a:r>
            <a:br>
              <a:rPr lang="ru-RU" altLang="ru-RU" sz="2900" cap="none" dirty="0">
                <a:latin typeface="Arial"/>
                <a:ea typeface="+mj-ea"/>
                <a:cs typeface="+mj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5816526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185</TotalTime>
  <Words>396</Words>
  <Application>Microsoft Office PowerPoint</Application>
  <PresentationFormat>Широкоэкранный</PresentationFormat>
  <Paragraphs>133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Arial Black</vt:lpstr>
      <vt:lpstr>Times New Roman</vt:lpstr>
      <vt:lpstr>Tw Cen MT</vt:lpstr>
      <vt:lpstr>Капля</vt:lpstr>
      <vt:lpstr>Бюджет  и бюджетная политика</vt:lpstr>
      <vt:lpstr>Выработка бюджета есть искусство равномерного распределения разочарований </vt:lpstr>
      <vt:lpstr>Давайте вспомним, что называют бюджетом?   Бюджет – это…  </vt:lpstr>
      <vt:lpstr>Государственный бюджет</vt:lpstr>
      <vt:lpstr>Структура госбюджета</vt:lpstr>
      <vt:lpstr>Доходы государственного бюджета</vt:lpstr>
      <vt:lpstr>Расходы государственного бюджета </vt:lpstr>
      <vt:lpstr>Задание №1. Задание на анализ источника </vt:lpstr>
      <vt:lpstr>Задание №2. Методы, применимые для преодоления дефицита государственного бюджета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Методы преодоления бюджетного дефицита </vt:lpstr>
      <vt:lpstr>Задание №3</vt:lpstr>
      <vt:lpstr> Изменились ли статьи доходов и расходов? • Каково может быть соотношение доходов и расходов в государственном бюджете?  • Какими причинами могут быть вызваны такие ситуации?  </vt:lpstr>
      <vt:lpstr>Презентация PowerPoint</vt:lpstr>
      <vt:lpstr>Задание №6. Самостоятельная работа (тесты) </vt:lpstr>
      <vt:lpstr>Давайте проверим вместе!</vt:lpstr>
      <vt:lpstr>Презентация PowerPoint</vt:lpstr>
      <vt:lpstr>Синквейн</vt:lpstr>
      <vt:lpstr>СПАСИБО ЗА УРОК!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 и бюджетная политика</dc:title>
  <dc:creator>Tatyana</dc:creator>
  <cp:lastModifiedBy>Tatyana</cp:lastModifiedBy>
  <cp:revision>19</cp:revision>
  <dcterms:created xsi:type="dcterms:W3CDTF">2024-04-02T20:24:07Z</dcterms:created>
  <dcterms:modified xsi:type="dcterms:W3CDTF">2024-04-03T21:04:13Z</dcterms:modified>
</cp:coreProperties>
</file>