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259" r:id="rId5"/>
    <p:sldId id="317" r:id="rId6"/>
    <p:sldId id="301" r:id="rId7"/>
    <p:sldId id="318" r:id="rId8"/>
    <p:sldId id="302" r:id="rId9"/>
    <p:sldId id="260" r:id="rId10"/>
    <p:sldId id="293" r:id="rId11"/>
    <p:sldId id="294" r:id="rId12"/>
    <p:sldId id="295" r:id="rId13"/>
    <p:sldId id="261" r:id="rId14"/>
    <p:sldId id="308" r:id="rId15"/>
    <p:sldId id="309" r:id="rId16"/>
    <p:sldId id="313" r:id="rId17"/>
    <p:sldId id="296" r:id="rId18"/>
    <p:sldId id="311" r:id="rId19"/>
    <p:sldId id="298" r:id="rId20"/>
    <p:sldId id="304" r:id="rId21"/>
    <p:sldId id="316" r:id="rId22"/>
    <p:sldId id="303" r:id="rId23"/>
    <p:sldId id="314" r:id="rId24"/>
    <p:sldId id="305" r:id="rId25"/>
    <p:sldId id="262" r:id="rId26"/>
    <p:sldId id="306" r:id="rId27"/>
    <p:sldId id="263" r:id="rId28"/>
    <p:sldId id="299" r:id="rId29"/>
    <p:sldId id="315" r:id="rId30"/>
    <p:sldId id="276" r:id="rId31"/>
    <p:sldId id="291" r:id="rId32"/>
    <p:sldId id="285" r:id="rId33"/>
    <p:sldId id="292" r:id="rId34"/>
  </p:sldIdLst>
  <p:sldSz cx="12192000" cy="6858000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250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57FED-60FC-4C3B-9DF8-38D3BE69CA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C75357-7F3D-4188-AB66-A22A4447537C}">
      <dgm:prSet phldrT="[Текст]"/>
      <dgm:spPr/>
      <dgm:t>
        <a:bodyPr/>
        <a:lstStyle/>
        <a:p>
          <a:r>
            <a:rPr lang="ru-RU" b="1" dirty="0" smtClean="0"/>
            <a:t>Сильные стороны </a:t>
          </a:r>
          <a:endParaRPr lang="ru-RU" b="1" dirty="0"/>
        </a:p>
      </dgm:t>
    </dgm:pt>
    <dgm:pt modelId="{C8CE85A2-8445-48BA-8140-82D245AE16B8}" type="parTrans" cxnId="{2405C6B6-48FA-4F9C-AF4B-BC7936E2E252}">
      <dgm:prSet/>
      <dgm:spPr/>
      <dgm:t>
        <a:bodyPr/>
        <a:lstStyle/>
        <a:p>
          <a:endParaRPr lang="ru-RU"/>
        </a:p>
      </dgm:t>
    </dgm:pt>
    <dgm:pt modelId="{E63F4765-EDB1-4761-B938-F58303EE6168}" type="sibTrans" cxnId="{2405C6B6-48FA-4F9C-AF4B-BC7936E2E252}">
      <dgm:prSet/>
      <dgm:spPr/>
      <dgm:t>
        <a:bodyPr/>
        <a:lstStyle/>
        <a:p>
          <a:endParaRPr lang="ru-RU"/>
        </a:p>
      </dgm:t>
    </dgm:pt>
    <dgm:pt modelId="{609BDB8D-BAC3-40B6-9510-D0C0E55091B1}">
      <dgm:prSet phldrT="[Текст]"/>
      <dgm:spPr/>
      <dgm:t>
        <a:bodyPr/>
        <a:lstStyle/>
        <a:p>
          <a:r>
            <a:rPr lang="ru-RU" dirty="0" smtClean="0"/>
            <a:t>Какие преимущества у брачного договора </a:t>
          </a:r>
          <a:endParaRPr lang="ru-RU" dirty="0"/>
        </a:p>
      </dgm:t>
    </dgm:pt>
    <dgm:pt modelId="{1F7F0073-D6A7-4CAE-9B5F-4DB26DB5D700}" type="parTrans" cxnId="{0DA2C74F-76AF-401D-8825-830F542ACDEF}">
      <dgm:prSet/>
      <dgm:spPr/>
      <dgm:t>
        <a:bodyPr/>
        <a:lstStyle/>
        <a:p>
          <a:endParaRPr lang="ru-RU"/>
        </a:p>
      </dgm:t>
    </dgm:pt>
    <dgm:pt modelId="{32D20951-B6DE-4319-B823-C3039F3BF2EC}" type="sibTrans" cxnId="{0DA2C74F-76AF-401D-8825-830F542ACDEF}">
      <dgm:prSet/>
      <dgm:spPr/>
      <dgm:t>
        <a:bodyPr/>
        <a:lstStyle/>
        <a:p>
          <a:endParaRPr lang="ru-RU"/>
        </a:p>
      </dgm:t>
    </dgm:pt>
    <dgm:pt modelId="{8677C531-9560-437B-95A2-F66984715050}">
      <dgm:prSet phldrT="[Текст]"/>
      <dgm:spPr/>
      <dgm:t>
        <a:bodyPr/>
        <a:lstStyle/>
        <a:p>
          <a:r>
            <a:rPr lang="ru-RU" spc="-5" dirty="0" smtClean="0">
              <a:latin typeface="Times New Roman"/>
              <a:cs typeface="Times New Roman"/>
            </a:rPr>
            <a:t>Какие </a:t>
          </a:r>
          <a:r>
            <a:rPr lang="ru-RU" spc="-10" dirty="0" smtClean="0">
              <a:latin typeface="Times New Roman"/>
              <a:cs typeface="Times New Roman"/>
            </a:rPr>
            <a:t>стороны </a:t>
          </a:r>
          <a:r>
            <a:rPr lang="ru-RU" spc="-335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до</a:t>
          </a:r>
          <a:r>
            <a:rPr lang="ru-RU" spc="-40" dirty="0" smtClean="0">
              <a:latin typeface="Times New Roman"/>
              <a:cs typeface="Times New Roman"/>
            </a:rPr>
            <a:t>г</a:t>
          </a:r>
          <a:r>
            <a:rPr lang="ru-RU" dirty="0" smtClean="0">
              <a:latin typeface="Times New Roman"/>
              <a:cs typeface="Times New Roman"/>
            </a:rPr>
            <a:t>о</a:t>
          </a:r>
          <a:r>
            <a:rPr lang="ru-RU" spc="-15" dirty="0" smtClean="0">
              <a:latin typeface="Times New Roman"/>
              <a:cs typeface="Times New Roman"/>
            </a:rPr>
            <a:t>в</a:t>
          </a:r>
          <a:r>
            <a:rPr lang="ru-RU" dirty="0" smtClean="0">
              <a:latin typeface="Times New Roman"/>
              <a:cs typeface="Times New Roman"/>
            </a:rPr>
            <a:t>ор?</a:t>
          </a:r>
          <a:endParaRPr lang="ru-RU" dirty="0"/>
        </a:p>
      </dgm:t>
    </dgm:pt>
    <dgm:pt modelId="{D4F2F7EC-4DED-4192-890C-E038787C79B0}" type="parTrans" cxnId="{33165D5A-000B-4082-A733-FE95F7B2DD39}">
      <dgm:prSet/>
      <dgm:spPr/>
      <dgm:t>
        <a:bodyPr/>
        <a:lstStyle/>
        <a:p>
          <a:endParaRPr lang="ru-RU"/>
        </a:p>
      </dgm:t>
    </dgm:pt>
    <dgm:pt modelId="{9E0EAAA8-9A84-4E2B-BB3B-8EB0DC277B50}" type="sibTrans" cxnId="{33165D5A-000B-4082-A733-FE95F7B2DD39}">
      <dgm:prSet/>
      <dgm:spPr/>
      <dgm:t>
        <a:bodyPr/>
        <a:lstStyle/>
        <a:p>
          <a:endParaRPr lang="ru-RU"/>
        </a:p>
      </dgm:t>
    </dgm:pt>
    <dgm:pt modelId="{387CFAAB-4B3B-4786-9ABB-DE782F66A29E}">
      <dgm:prSet phldrT="[Текст]"/>
      <dgm:spPr/>
      <dgm:t>
        <a:bodyPr/>
        <a:lstStyle/>
        <a:p>
          <a:r>
            <a:rPr lang="ru-RU" b="1" dirty="0" smtClean="0"/>
            <a:t>Слабые </a:t>
          </a:r>
        </a:p>
        <a:p>
          <a:r>
            <a:rPr lang="ru-RU" b="1" dirty="0" smtClean="0"/>
            <a:t>стороны </a:t>
          </a:r>
          <a:endParaRPr lang="ru-RU" b="1" dirty="0"/>
        </a:p>
      </dgm:t>
    </dgm:pt>
    <dgm:pt modelId="{AAF77D34-98AD-4E27-9094-76C6BE25E3E5}" type="parTrans" cxnId="{85E9EC1E-D001-4434-AB94-29ED34C7C1E2}">
      <dgm:prSet/>
      <dgm:spPr/>
      <dgm:t>
        <a:bodyPr/>
        <a:lstStyle/>
        <a:p>
          <a:endParaRPr lang="ru-RU"/>
        </a:p>
      </dgm:t>
    </dgm:pt>
    <dgm:pt modelId="{7FE72A1D-4E84-4F12-A881-E98578F8A6C0}" type="sibTrans" cxnId="{85E9EC1E-D001-4434-AB94-29ED34C7C1E2}">
      <dgm:prSet/>
      <dgm:spPr/>
      <dgm:t>
        <a:bodyPr/>
        <a:lstStyle/>
        <a:p>
          <a:endParaRPr lang="ru-RU"/>
        </a:p>
      </dgm:t>
    </dgm:pt>
    <dgm:pt modelId="{5783B092-A58E-43D0-ACC5-D89CC562498E}">
      <dgm:prSet phldrT="[Текст]"/>
      <dgm:spPr/>
      <dgm:t>
        <a:bodyPr/>
        <a:lstStyle/>
        <a:p>
          <a:r>
            <a:rPr lang="ru-RU" spc="-10" dirty="0" smtClean="0">
              <a:latin typeface="Times New Roman"/>
              <a:cs typeface="Times New Roman"/>
            </a:rPr>
            <a:t>Как</a:t>
          </a:r>
          <a:r>
            <a:rPr lang="ru-RU" spc="-15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быстро</a:t>
          </a:r>
          <a:r>
            <a:rPr lang="ru-RU" spc="-40" dirty="0" smtClean="0">
              <a:latin typeface="Times New Roman"/>
              <a:cs typeface="Times New Roman"/>
            </a:rPr>
            <a:t> </a:t>
          </a:r>
          <a:r>
            <a:rPr lang="ru-RU" spc="-10" dirty="0" smtClean="0">
              <a:latin typeface="Times New Roman"/>
              <a:cs typeface="Times New Roman"/>
            </a:rPr>
            <a:t>может</a:t>
          </a:r>
          <a:r>
            <a:rPr lang="ru-RU" spc="-25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быть  </a:t>
          </a:r>
          <a:r>
            <a:rPr lang="ru-RU" spc="-5" dirty="0" smtClean="0">
              <a:latin typeface="Times New Roman"/>
              <a:cs typeface="Times New Roman"/>
            </a:rPr>
            <a:t>расторгнут</a:t>
          </a:r>
          <a:r>
            <a:rPr lang="ru-RU" spc="-25" dirty="0" smtClean="0">
              <a:latin typeface="Times New Roman"/>
              <a:cs typeface="Times New Roman"/>
            </a:rPr>
            <a:t> </a:t>
          </a:r>
          <a:r>
            <a:rPr lang="ru-RU" spc="-10" dirty="0" smtClean="0">
              <a:latin typeface="Times New Roman"/>
              <a:cs typeface="Times New Roman"/>
            </a:rPr>
            <a:t>брачный</a:t>
          </a:r>
          <a:r>
            <a:rPr lang="ru-RU" spc="-60" dirty="0" smtClean="0">
              <a:latin typeface="Times New Roman"/>
              <a:cs typeface="Times New Roman"/>
            </a:rPr>
            <a:t> </a:t>
          </a:r>
          <a:r>
            <a:rPr lang="ru-RU" spc="-5" dirty="0" smtClean="0">
              <a:latin typeface="Times New Roman"/>
              <a:cs typeface="Times New Roman"/>
            </a:rPr>
            <a:t>договор?</a:t>
          </a:r>
          <a:endParaRPr lang="ru-RU" dirty="0"/>
        </a:p>
      </dgm:t>
    </dgm:pt>
    <dgm:pt modelId="{5C2A9B1A-8F92-4BA3-BA7E-F8C83C74D6A8}" type="parTrans" cxnId="{9B69CDD8-FF5A-4F8B-B0A8-EAD6439AB635}">
      <dgm:prSet/>
      <dgm:spPr/>
      <dgm:t>
        <a:bodyPr/>
        <a:lstStyle/>
        <a:p>
          <a:endParaRPr lang="ru-RU"/>
        </a:p>
      </dgm:t>
    </dgm:pt>
    <dgm:pt modelId="{5B7E29C8-7D0D-4CC9-8D24-8694E9F47D6E}" type="sibTrans" cxnId="{9B69CDD8-FF5A-4F8B-B0A8-EAD6439AB635}">
      <dgm:prSet/>
      <dgm:spPr/>
      <dgm:t>
        <a:bodyPr/>
        <a:lstStyle/>
        <a:p>
          <a:endParaRPr lang="ru-RU"/>
        </a:p>
      </dgm:t>
    </dgm:pt>
    <dgm:pt modelId="{F4E78F71-5147-4F95-BE33-7C884712B48A}">
      <dgm:prSet phldrT="[Текст]"/>
      <dgm:spPr/>
      <dgm:t>
        <a:bodyPr/>
        <a:lstStyle/>
        <a:p>
          <a:r>
            <a:rPr lang="ru-RU" spc="-10" dirty="0" smtClean="0">
              <a:latin typeface="Times New Roman"/>
              <a:cs typeface="Times New Roman"/>
            </a:rPr>
            <a:t>Какая категория </a:t>
          </a:r>
          <a:r>
            <a:rPr lang="ru-RU" dirty="0" smtClean="0">
              <a:latin typeface="Times New Roman"/>
              <a:cs typeface="Times New Roman"/>
            </a:rPr>
            <a:t>населения чаще </a:t>
          </a:r>
          <a:r>
            <a:rPr lang="ru-RU" spc="-335" dirty="0" smtClean="0">
              <a:latin typeface="Times New Roman"/>
              <a:cs typeface="Times New Roman"/>
            </a:rPr>
            <a:t> </a:t>
          </a:r>
          <a:r>
            <a:rPr lang="ru-RU" spc="-10" dirty="0" smtClean="0">
              <a:latin typeface="Times New Roman"/>
              <a:cs typeface="Times New Roman"/>
            </a:rPr>
            <a:t>всего</a:t>
          </a:r>
          <a:r>
            <a:rPr lang="ru-RU" spc="5" dirty="0" smtClean="0">
              <a:latin typeface="Times New Roman"/>
              <a:cs typeface="Times New Roman"/>
            </a:rPr>
            <a:t> </a:t>
          </a:r>
          <a:r>
            <a:rPr lang="ru-RU" spc="-5" dirty="0" smtClean="0">
              <a:latin typeface="Times New Roman"/>
              <a:cs typeface="Times New Roman"/>
            </a:rPr>
            <a:t>заключает</a:t>
          </a:r>
          <a:r>
            <a:rPr lang="ru-RU" spc="-20" dirty="0" smtClean="0">
              <a:latin typeface="Times New Roman"/>
              <a:cs typeface="Times New Roman"/>
            </a:rPr>
            <a:t> </a:t>
          </a:r>
          <a:r>
            <a:rPr lang="ru-RU" spc="-10" dirty="0" smtClean="0">
              <a:latin typeface="Times New Roman"/>
              <a:cs typeface="Times New Roman"/>
            </a:rPr>
            <a:t>брачный </a:t>
          </a:r>
          <a:r>
            <a:rPr lang="ru-RU" spc="-5" dirty="0" smtClean="0">
              <a:latin typeface="Times New Roman"/>
              <a:cs typeface="Times New Roman"/>
            </a:rPr>
            <a:t> договор?</a:t>
          </a:r>
          <a:endParaRPr lang="ru-RU" dirty="0"/>
        </a:p>
      </dgm:t>
    </dgm:pt>
    <dgm:pt modelId="{485B10D1-37DB-43C1-9829-3993C096974B}" type="parTrans" cxnId="{0518DB87-EBDC-47BD-B22E-32B6FFEF92CF}">
      <dgm:prSet/>
      <dgm:spPr/>
      <dgm:t>
        <a:bodyPr/>
        <a:lstStyle/>
        <a:p>
          <a:endParaRPr lang="ru-RU"/>
        </a:p>
      </dgm:t>
    </dgm:pt>
    <dgm:pt modelId="{26DC7C29-2A51-4533-863D-36DBF86F086D}" type="sibTrans" cxnId="{0518DB87-EBDC-47BD-B22E-32B6FFEF92CF}">
      <dgm:prSet/>
      <dgm:spPr/>
      <dgm:t>
        <a:bodyPr/>
        <a:lstStyle/>
        <a:p>
          <a:endParaRPr lang="ru-RU"/>
        </a:p>
      </dgm:t>
    </dgm:pt>
    <dgm:pt modelId="{0CE3C771-92FF-4606-8728-7A379AB224EF}">
      <dgm:prSet phldrT="[Текст]"/>
      <dgm:spPr/>
      <dgm:t>
        <a:bodyPr/>
        <a:lstStyle/>
        <a:p>
          <a:r>
            <a:rPr lang="ru-RU" b="1" dirty="0" smtClean="0"/>
            <a:t>Возможности</a:t>
          </a:r>
          <a:r>
            <a:rPr lang="ru-RU" dirty="0" smtClean="0"/>
            <a:t> </a:t>
          </a:r>
          <a:endParaRPr lang="ru-RU" dirty="0"/>
        </a:p>
      </dgm:t>
    </dgm:pt>
    <dgm:pt modelId="{0D17DFA2-2DB2-4702-897F-348B97517DA7}" type="parTrans" cxnId="{E85C43BA-2FE0-467E-9BD6-4DFDBC81E0D6}">
      <dgm:prSet/>
      <dgm:spPr/>
      <dgm:t>
        <a:bodyPr/>
        <a:lstStyle/>
        <a:p>
          <a:endParaRPr lang="ru-RU"/>
        </a:p>
      </dgm:t>
    </dgm:pt>
    <dgm:pt modelId="{8B17B72C-3A07-4255-AF97-60DCE933C51E}" type="sibTrans" cxnId="{E85C43BA-2FE0-467E-9BD6-4DFDBC81E0D6}">
      <dgm:prSet/>
      <dgm:spPr/>
      <dgm:t>
        <a:bodyPr/>
        <a:lstStyle/>
        <a:p>
          <a:endParaRPr lang="ru-RU"/>
        </a:p>
      </dgm:t>
    </dgm:pt>
    <dgm:pt modelId="{A20FCF75-5B4D-4799-9BF5-0E095AC0D306}">
      <dgm:prSet phldrT="[Текст]"/>
      <dgm:spPr/>
      <dgm:t>
        <a:bodyPr/>
        <a:lstStyle/>
        <a:p>
          <a:r>
            <a:rPr lang="ru-RU" sz="2200" dirty="0" smtClean="0"/>
            <a:t>Почему люди заключают брачный договор?</a:t>
          </a:r>
          <a:endParaRPr lang="ru-RU" sz="2200" dirty="0"/>
        </a:p>
      </dgm:t>
    </dgm:pt>
    <dgm:pt modelId="{ADC78A93-E7E7-42FE-ACB0-48761FB90315}" type="parTrans" cxnId="{EE8A894C-B824-407B-90D0-B997D012F83B}">
      <dgm:prSet/>
      <dgm:spPr/>
      <dgm:t>
        <a:bodyPr/>
        <a:lstStyle/>
        <a:p>
          <a:endParaRPr lang="ru-RU"/>
        </a:p>
      </dgm:t>
    </dgm:pt>
    <dgm:pt modelId="{967B4D96-0810-44A5-B757-9C02C09C9CA4}" type="sibTrans" cxnId="{EE8A894C-B824-407B-90D0-B997D012F83B}">
      <dgm:prSet/>
      <dgm:spPr/>
      <dgm:t>
        <a:bodyPr/>
        <a:lstStyle/>
        <a:p>
          <a:endParaRPr lang="ru-RU"/>
        </a:p>
      </dgm:t>
    </dgm:pt>
    <dgm:pt modelId="{26FDE26A-DE40-44CE-9908-943D3E175527}">
      <dgm:prSet phldrT="[Текст]" custT="1"/>
      <dgm:spPr/>
      <dgm:t>
        <a:bodyPr/>
        <a:lstStyle/>
        <a:p>
          <a:r>
            <a:rPr lang="ru-RU" sz="2000" spc="-30" dirty="0" smtClean="0">
              <a:latin typeface="Times New Roman"/>
              <a:cs typeface="Times New Roman"/>
            </a:rPr>
            <a:t>Будет</a:t>
          </a:r>
          <a:r>
            <a:rPr lang="ru-RU" sz="2000" spc="-10" dirty="0" smtClean="0">
              <a:latin typeface="Times New Roman"/>
              <a:cs typeface="Times New Roman"/>
            </a:rPr>
            <a:t> </a:t>
          </a:r>
          <a:r>
            <a:rPr lang="ru-RU" sz="2000" spc="-5" dirty="0" smtClean="0">
              <a:latin typeface="Times New Roman"/>
              <a:cs typeface="Times New Roman"/>
            </a:rPr>
            <a:t>ли </a:t>
          </a:r>
          <a:r>
            <a:rPr lang="ru-RU" sz="2000" spc="-10" dirty="0" smtClean="0">
              <a:latin typeface="Times New Roman"/>
              <a:cs typeface="Times New Roman"/>
            </a:rPr>
            <a:t>спокоен</a:t>
          </a:r>
          <a:r>
            <a:rPr lang="ru-RU" sz="2000" spc="-30" dirty="0" smtClean="0">
              <a:latin typeface="Times New Roman"/>
              <a:cs typeface="Times New Roman"/>
            </a:rPr>
            <a:t> </a:t>
          </a:r>
          <a:r>
            <a:rPr lang="ru-RU" sz="2000" spc="-5" dirty="0" smtClean="0">
              <a:latin typeface="Times New Roman"/>
              <a:cs typeface="Times New Roman"/>
            </a:rPr>
            <a:t>человек</a:t>
          </a:r>
          <a:r>
            <a:rPr lang="ru-RU" sz="2000" spc="-25" dirty="0" smtClean="0">
              <a:latin typeface="Times New Roman"/>
              <a:cs typeface="Times New Roman"/>
            </a:rPr>
            <a:t> </a:t>
          </a:r>
          <a:r>
            <a:rPr lang="ru-RU" sz="2000" dirty="0" smtClean="0">
              <a:latin typeface="Times New Roman"/>
              <a:cs typeface="Times New Roman"/>
            </a:rPr>
            <a:t>по</a:t>
          </a:r>
          <a:r>
            <a:rPr lang="ru-RU" sz="2000" spc="-20" dirty="0" smtClean="0">
              <a:latin typeface="Times New Roman"/>
              <a:cs typeface="Times New Roman"/>
            </a:rPr>
            <a:t> </a:t>
          </a:r>
          <a:r>
            <a:rPr lang="ru-RU" sz="2000" spc="-10" dirty="0" smtClean="0">
              <a:latin typeface="Times New Roman"/>
              <a:cs typeface="Times New Roman"/>
            </a:rPr>
            <a:t>поводу</a:t>
          </a:r>
          <a:r>
            <a:rPr lang="ru-RU" sz="2000" spc="-40" dirty="0" smtClean="0">
              <a:latin typeface="Times New Roman"/>
              <a:cs typeface="Times New Roman"/>
            </a:rPr>
            <a:t> </a:t>
          </a:r>
          <a:r>
            <a:rPr lang="ru-RU" sz="2000" spc="-5" dirty="0" smtClean="0">
              <a:latin typeface="Times New Roman"/>
              <a:cs typeface="Times New Roman"/>
            </a:rPr>
            <a:t>своего  имущества </a:t>
          </a:r>
          <a:r>
            <a:rPr lang="ru-RU" sz="2000" dirty="0" smtClean="0">
              <a:latin typeface="Times New Roman"/>
              <a:cs typeface="Times New Roman"/>
            </a:rPr>
            <a:t>в</a:t>
          </a:r>
          <a:r>
            <a:rPr lang="ru-RU" sz="2000" spc="-10" dirty="0" smtClean="0">
              <a:latin typeface="Times New Roman"/>
              <a:cs typeface="Times New Roman"/>
            </a:rPr>
            <a:t> </a:t>
          </a:r>
          <a:r>
            <a:rPr lang="ru-RU" sz="2000" spc="-5" dirty="0" smtClean="0">
              <a:latin typeface="Times New Roman"/>
              <a:cs typeface="Times New Roman"/>
            </a:rPr>
            <a:t>случае</a:t>
          </a:r>
          <a:r>
            <a:rPr lang="ru-RU" sz="2000" dirty="0" smtClean="0">
              <a:latin typeface="Times New Roman"/>
              <a:cs typeface="Times New Roman"/>
            </a:rPr>
            <a:t> </a:t>
          </a:r>
          <a:r>
            <a:rPr lang="ru-RU" sz="2000" spc="-5" dirty="0" smtClean="0">
              <a:latin typeface="Times New Roman"/>
              <a:cs typeface="Times New Roman"/>
            </a:rPr>
            <a:t>развода</a:t>
          </a:r>
          <a:r>
            <a:rPr lang="ru-RU" sz="2200" spc="-5" dirty="0" smtClean="0">
              <a:latin typeface="Times New Roman"/>
              <a:cs typeface="Times New Roman"/>
            </a:rPr>
            <a:t>?</a:t>
          </a:r>
          <a:endParaRPr lang="ru-RU" sz="2200" dirty="0"/>
        </a:p>
      </dgm:t>
    </dgm:pt>
    <dgm:pt modelId="{B8D4E8E4-F8ED-49FC-AA76-6FDE139CE48A}" type="parTrans" cxnId="{35F10996-B408-4A8A-B99A-40E7482467E7}">
      <dgm:prSet/>
      <dgm:spPr/>
      <dgm:t>
        <a:bodyPr/>
        <a:lstStyle/>
        <a:p>
          <a:endParaRPr lang="ru-RU"/>
        </a:p>
      </dgm:t>
    </dgm:pt>
    <dgm:pt modelId="{34410638-4E63-48A4-A811-C419571C9A6C}" type="sibTrans" cxnId="{35F10996-B408-4A8A-B99A-40E7482467E7}">
      <dgm:prSet/>
      <dgm:spPr/>
      <dgm:t>
        <a:bodyPr/>
        <a:lstStyle/>
        <a:p>
          <a:endParaRPr lang="ru-RU"/>
        </a:p>
      </dgm:t>
    </dgm:pt>
    <dgm:pt modelId="{84CA9CD8-E54A-47AD-AFCC-0A7E6DCD529D}">
      <dgm:prSet/>
      <dgm:spPr/>
      <dgm:t>
        <a:bodyPr/>
        <a:lstStyle/>
        <a:p>
          <a:r>
            <a:rPr lang="ru-RU" b="1" dirty="0" smtClean="0"/>
            <a:t>Угрозы</a:t>
          </a:r>
          <a:r>
            <a:rPr lang="ru-RU" dirty="0" smtClean="0"/>
            <a:t> </a:t>
          </a:r>
          <a:endParaRPr lang="ru-RU" dirty="0"/>
        </a:p>
      </dgm:t>
    </dgm:pt>
    <dgm:pt modelId="{5A47D231-476B-4BC7-9400-6375E503E891}" type="parTrans" cxnId="{2FC27184-F1A7-46A0-B1DC-B1557D34AB58}">
      <dgm:prSet/>
      <dgm:spPr/>
      <dgm:t>
        <a:bodyPr/>
        <a:lstStyle/>
        <a:p>
          <a:endParaRPr lang="ru-RU"/>
        </a:p>
      </dgm:t>
    </dgm:pt>
    <dgm:pt modelId="{59191C31-39FD-4086-99EB-1FE4594ABD50}" type="sibTrans" cxnId="{2FC27184-F1A7-46A0-B1DC-B1557D34AB58}">
      <dgm:prSet/>
      <dgm:spPr/>
      <dgm:t>
        <a:bodyPr/>
        <a:lstStyle/>
        <a:p>
          <a:endParaRPr lang="ru-RU"/>
        </a:p>
      </dgm:t>
    </dgm:pt>
    <dgm:pt modelId="{4E8C7ECE-4A10-48A2-B925-D724411B6A68}">
      <dgm:prSet/>
      <dgm:spPr/>
      <dgm:t>
        <a:bodyPr/>
        <a:lstStyle/>
        <a:p>
          <a:r>
            <a:rPr lang="ru-RU" spc="-25" dirty="0" smtClean="0">
              <a:latin typeface="Times New Roman"/>
              <a:cs typeface="Times New Roman"/>
            </a:rPr>
            <a:t>К</a:t>
          </a:r>
          <a:r>
            <a:rPr lang="ru-RU" dirty="0" smtClean="0">
              <a:latin typeface="Times New Roman"/>
              <a:cs typeface="Times New Roman"/>
            </a:rPr>
            <a:t>а</a:t>
          </a:r>
          <a:r>
            <a:rPr lang="ru-RU" spc="-70" dirty="0" smtClean="0">
              <a:latin typeface="Times New Roman"/>
              <a:cs typeface="Times New Roman"/>
            </a:rPr>
            <a:t>к</a:t>
          </a:r>
          <a:r>
            <a:rPr lang="ru-RU" dirty="0" smtClean="0">
              <a:latin typeface="Times New Roman"/>
              <a:cs typeface="Times New Roman"/>
            </a:rPr>
            <a:t>ой	п</a:t>
          </a:r>
          <a:r>
            <a:rPr lang="ru-RU" spc="-20" dirty="0" smtClean="0">
              <a:latin typeface="Times New Roman"/>
              <a:cs typeface="Times New Roman"/>
            </a:rPr>
            <a:t>у</a:t>
          </a:r>
          <a:r>
            <a:rPr lang="ru-RU" dirty="0" smtClean="0">
              <a:latin typeface="Times New Roman"/>
              <a:cs typeface="Times New Roman"/>
            </a:rPr>
            <a:t>н</a:t>
          </a:r>
          <a:r>
            <a:rPr lang="ru-RU" spc="-25" dirty="0" smtClean="0">
              <a:latin typeface="Times New Roman"/>
              <a:cs typeface="Times New Roman"/>
            </a:rPr>
            <a:t>кт  </a:t>
          </a:r>
          <a:r>
            <a:rPr lang="ru-RU" dirty="0" smtClean="0">
              <a:latin typeface="Times New Roman"/>
              <a:cs typeface="Times New Roman"/>
            </a:rPr>
            <a:t>до</a:t>
          </a:r>
          <a:r>
            <a:rPr lang="ru-RU" spc="-50" dirty="0" smtClean="0">
              <a:latin typeface="Times New Roman"/>
              <a:cs typeface="Times New Roman"/>
            </a:rPr>
            <a:t>г</a:t>
          </a:r>
          <a:r>
            <a:rPr lang="ru-RU" dirty="0" smtClean="0">
              <a:latin typeface="Times New Roman"/>
              <a:cs typeface="Times New Roman"/>
            </a:rPr>
            <a:t>о</a:t>
          </a:r>
          <a:r>
            <a:rPr lang="ru-RU" spc="-15" dirty="0" smtClean="0">
              <a:latin typeface="Times New Roman"/>
              <a:cs typeface="Times New Roman"/>
            </a:rPr>
            <a:t>в</a:t>
          </a:r>
          <a:r>
            <a:rPr lang="ru-RU" spc="-10" dirty="0" smtClean="0">
              <a:latin typeface="Times New Roman"/>
              <a:cs typeface="Times New Roman"/>
            </a:rPr>
            <a:t>о</a:t>
          </a:r>
          <a:r>
            <a:rPr lang="ru-RU" dirty="0" smtClean="0">
              <a:latin typeface="Times New Roman"/>
              <a:cs typeface="Times New Roman"/>
            </a:rPr>
            <a:t>ра  </a:t>
          </a:r>
          <a:r>
            <a:rPr lang="ru-RU" spc="-5" dirty="0" smtClean="0">
              <a:latin typeface="Times New Roman"/>
              <a:cs typeface="Times New Roman"/>
            </a:rPr>
            <a:t>считаем</a:t>
          </a:r>
          <a:r>
            <a:rPr lang="ru-RU" spc="-15" dirty="0" smtClean="0">
              <a:latin typeface="Times New Roman"/>
              <a:cs typeface="Times New Roman"/>
            </a:rPr>
            <a:t> </a:t>
          </a:r>
          <a:r>
            <a:rPr lang="ru-RU" spc="-5" dirty="0" smtClean="0">
              <a:latin typeface="Times New Roman"/>
              <a:cs typeface="Times New Roman"/>
            </a:rPr>
            <a:t>важным?</a:t>
          </a:r>
          <a:endParaRPr lang="ru-RU" dirty="0">
            <a:latin typeface="Times New Roman"/>
            <a:cs typeface="Times New Roman"/>
          </a:endParaRPr>
        </a:p>
      </dgm:t>
    </dgm:pt>
    <dgm:pt modelId="{03D0A352-AA8F-4BDB-AFF0-BF0E8ADB39E5}" type="parTrans" cxnId="{C785EA01-9B0C-4BC8-A252-C78A52ACD329}">
      <dgm:prSet/>
      <dgm:spPr/>
      <dgm:t>
        <a:bodyPr/>
        <a:lstStyle/>
        <a:p>
          <a:endParaRPr lang="ru-RU"/>
        </a:p>
      </dgm:t>
    </dgm:pt>
    <dgm:pt modelId="{7BD6BF33-20AE-4566-ACAA-3F59444EA0B7}" type="sibTrans" cxnId="{C785EA01-9B0C-4BC8-A252-C78A52ACD329}">
      <dgm:prSet/>
      <dgm:spPr/>
      <dgm:t>
        <a:bodyPr/>
        <a:lstStyle/>
        <a:p>
          <a:endParaRPr lang="ru-RU"/>
        </a:p>
      </dgm:t>
    </dgm:pt>
    <dgm:pt modelId="{6227E40C-4D38-4B82-ABDA-4BC679AF2A44}">
      <dgm:prSet/>
      <dgm:spPr/>
      <dgm:t>
        <a:bodyPr/>
        <a:lstStyle/>
        <a:p>
          <a:r>
            <a:rPr lang="ru-RU" dirty="0" smtClean="0"/>
            <a:t>Кому выгоден брачный договор?</a:t>
          </a:r>
          <a:endParaRPr lang="ru-RU" dirty="0"/>
        </a:p>
      </dgm:t>
    </dgm:pt>
    <dgm:pt modelId="{27BFEBAF-966F-425D-927D-6727960B27A8}" type="parTrans" cxnId="{E5B90119-0D07-4202-AFF6-CC208764C43F}">
      <dgm:prSet/>
      <dgm:spPr/>
    </dgm:pt>
    <dgm:pt modelId="{5B06A576-B0D0-4931-A65E-943DA80D1E64}" type="sibTrans" cxnId="{E5B90119-0D07-4202-AFF6-CC208764C43F}">
      <dgm:prSet/>
      <dgm:spPr/>
    </dgm:pt>
    <dgm:pt modelId="{0EEF3630-589E-4C46-AB1F-BBDADBF0E268}">
      <dgm:prSet/>
      <dgm:spPr/>
      <dgm:t>
        <a:bodyPr/>
        <a:lstStyle/>
        <a:p>
          <a:r>
            <a:rPr lang="ru-RU" dirty="0" smtClean="0"/>
            <a:t>Кто составляет брачный договор ?</a:t>
          </a:r>
          <a:endParaRPr lang="ru-RU" dirty="0"/>
        </a:p>
      </dgm:t>
    </dgm:pt>
    <dgm:pt modelId="{4879E89E-AEBC-454B-8918-F3FDD2431C8E}" type="parTrans" cxnId="{99AE708C-1410-45BD-83A5-29F771CC669D}">
      <dgm:prSet/>
      <dgm:spPr/>
    </dgm:pt>
    <dgm:pt modelId="{12634955-919D-462F-A3D1-664B6207F2F1}" type="sibTrans" cxnId="{99AE708C-1410-45BD-83A5-29F771CC669D}">
      <dgm:prSet/>
      <dgm:spPr/>
    </dgm:pt>
    <dgm:pt modelId="{D4C9AC91-C59B-429B-9474-259D6D03C2A4}" type="pres">
      <dgm:prSet presAssocID="{E1657FED-60FC-4C3B-9DF8-38D3BE69CA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DD99E-4657-4904-8C69-97A7421969EC}" type="pres">
      <dgm:prSet presAssocID="{FDC75357-7F3D-4188-AB66-A22A4447537C}" presName="composite" presStyleCnt="0"/>
      <dgm:spPr/>
    </dgm:pt>
    <dgm:pt modelId="{4AB361CC-82FF-4DA2-A348-50D71D245FB3}" type="pres">
      <dgm:prSet presAssocID="{FDC75357-7F3D-4188-AB66-A22A4447537C}" presName="parTx" presStyleLbl="alignNode1" presStyleIdx="0" presStyleCnt="4" custLinFactNeighborX="7282" custLinFactNeighborY="-41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8F1C-F04D-48A0-A1DF-D7EFC18CB8A0}" type="pres">
      <dgm:prSet presAssocID="{FDC75357-7F3D-4188-AB66-A22A4447537C}" presName="desTx" presStyleLbl="alignAccFollowNode1" presStyleIdx="0" presStyleCnt="4" custLinFactNeighborX="8442" custLinFactNeighborY="-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4D8F3-283F-44EF-A151-2A0FBC9832AC}" type="pres">
      <dgm:prSet presAssocID="{E63F4765-EDB1-4761-B938-F58303EE6168}" presName="space" presStyleCnt="0"/>
      <dgm:spPr/>
    </dgm:pt>
    <dgm:pt modelId="{14CB7921-9570-4F88-B875-EE3AB288FD07}" type="pres">
      <dgm:prSet presAssocID="{387CFAAB-4B3B-4786-9ABB-DE782F66A29E}" presName="composite" presStyleCnt="0"/>
      <dgm:spPr/>
    </dgm:pt>
    <dgm:pt modelId="{DAD9A078-ECB0-4D2E-86C9-3EF17AB20636}" type="pres">
      <dgm:prSet presAssocID="{387CFAAB-4B3B-4786-9ABB-DE782F66A29E}" presName="parTx" presStyleLbl="alignNode1" presStyleIdx="1" presStyleCnt="4" custLinFactNeighborX="3439" custLinFactNeighborY="-75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F821F-FBBE-4DAF-A87D-8309C47E741D}" type="pres">
      <dgm:prSet presAssocID="{387CFAAB-4B3B-4786-9ABB-DE782F66A29E}" presName="desTx" presStyleLbl="alignAccFollowNode1" presStyleIdx="1" presStyleCnt="4" custLinFactNeighborX="6952" custLinFactNeighborY="1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140C-0E45-4990-B953-B8A558652FFD}" type="pres">
      <dgm:prSet presAssocID="{7FE72A1D-4E84-4F12-A881-E98578F8A6C0}" presName="space" presStyleCnt="0"/>
      <dgm:spPr/>
    </dgm:pt>
    <dgm:pt modelId="{C63DE322-E9AE-483D-901E-380DCDA71EAF}" type="pres">
      <dgm:prSet presAssocID="{0CE3C771-92FF-4606-8728-7A379AB224EF}" presName="composite" presStyleCnt="0"/>
      <dgm:spPr/>
    </dgm:pt>
    <dgm:pt modelId="{61E37499-5B94-47FE-979B-696D81A8B497}" type="pres">
      <dgm:prSet presAssocID="{0CE3C771-92FF-4606-8728-7A379AB224EF}" presName="parTx" presStyleLbl="alignNode1" presStyleIdx="2" presStyleCnt="4" custLinFactNeighborX="1361" custLinFactNeighborY="-74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E0A4D-BD60-47EF-8B8B-FEA05E395C19}" type="pres">
      <dgm:prSet presAssocID="{0CE3C771-92FF-4606-8728-7A379AB224EF}" presName="desTx" presStyleLbl="alignAccFollowNode1" presStyleIdx="2" presStyleCnt="4" custLinFactNeighborX="4212" custLinFactNeighborY="2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E362B-062E-4A38-B9B7-2DE2288FB607}" type="pres">
      <dgm:prSet presAssocID="{8B17B72C-3A07-4255-AF97-60DCE933C51E}" presName="space" presStyleCnt="0"/>
      <dgm:spPr/>
    </dgm:pt>
    <dgm:pt modelId="{06DC9DCD-A333-48A8-95E3-1FEB7342D0A2}" type="pres">
      <dgm:prSet presAssocID="{84CA9CD8-E54A-47AD-AFCC-0A7E6DCD529D}" presName="composite" presStyleCnt="0"/>
      <dgm:spPr/>
    </dgm:pt>
    <dgm:pt modelId="{1515F89E-FD7C-49CC-B47E-109A2D38A652}" type="pres">
      <dgm:prSet presAssocID="{84CA9CD8-E54A-47AD-AFCC-0A7E6DCD529D}" presName="parTx" presStyleLbl="alignNode1" presStyleIdx="3" presStyleCnt="4" custScaleX="93381" custLinFactNeighborX="-7945" custLinFactNeighborY="-75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A2F11-AA19-499A-AF05-1B4168420FF1}" type="pres">
      <dgm:prSet presAssocID="{84CA9CD8-E54A-47AD-AFCC-0A7E6DCD529D}" presName="desTx" presStyleLbl="alignAccFollowNode1" presStyleIdx="3" presStyleCnt="4" custLinFactNeighborX="-5367" custLinFactNeighborY="2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AA2ED-49A3-4920-9461-B02127BD3409}" type="presOf" srcId="{609BDB8D-BAC3-40B6-9510-D0C0E55091B1}" destId="{981D8F1C-F04D-48A0-A1DF-D7EFC18CB8A0}" srcOrd="0" destOrd="0" presId="urn:microsoft.com/office/officeart/2005/8/layout/hList1"/>
    <dgm:cxn modelId="{3196CB17-363D-4759-941A-F2F2E2511501}" type="presOf" srcId="{F4E78F71-5147-4F95-BE33-7C884712B48A}" destId="{C81F821F-FBBE-4DAF-A87D-8309C47E741D}" srcOrd="0" destOrd="1" presId="urn:microsoft.com/office/officeart/2005/8/layout/hList1"/>
    <dgm:cxn modelId="{307F17CE-029A-44FA-96F5-0970B99E0CB3}" type="presOf" srcId="{5783B092-A58E-43D0-ACC5-D89CC562498E}" destId="{C81F821F-FBBE-4DAF-A87D-8309C47E741D}" srcOrd="0" destOrd="0" presId="urn:microsoft.com/office/officeart/2005/8/layout/hList1"/>
    <dgm:cxn modelId="{C785EA01-9B0C-4BC8-A252-C78A52ACD329}" srcId="{FDC75357-7F3D-4188-AB66-A22A4447537C}" destId="{4E8C7ECE-4A10-48A2-B925-D724411B6A68}" srcOrd="2" destOrd="0" parTransId="{03D0A352-AA8F-4BDB-AFF0-BF0E8ADB39E5}" sibTransId="{7BD6BF33-20AE-4566-ACAA-3F59444EA0B7}"/>
    <dgm:cxn modelId="{0518DB87-EBDC-47BD-B22E-32B6FFEF92CF}" srcId="{387CFAAB-4B3B-4786-9ABB-DE782F66A29E}" destId="{F4E78F71-5147-4F95-BE33-7C884712B48A}" srcOrd="1" destOrd="0" parTransId="{485B10D1-37DB-43C1-9829-3993C096974B}" sibTransId="{26DC7C29-2A51-4533-863D-36DBF86F086D}"/>
    <dgm:cxn modelId="{09AB5A6E-8E79-4F7F-BD7C-21DB897D6291}" type="presOf" srcId="{0CE3C771-92FF-4606-8728-7A379AB224EF}" destId="{61E37499-5B94-47FE-979B-696D81A8B497}" srcOrd="0" destOrd="0" presId="urn:microsoft.com/office/officeart/2005/8/layout/hList1"/>
    <dgm:cxn modelId="{48C813E9-DAE8-4A68-9A87-781A6D0640F6}" type="presOf" srcId="{387CFAAB-4B3B-4786-9ABB-DE782F66A29E}" destId="{DAD9A078-ECB0-4D2E-86C9-3EF17AB20636}" srcOrd="0" destOrd="0" presId="urn:microsoft.com/office/officeart/2005/8/layout/hList1"/>
    <dgm:cxn modelId="{2FC27184-F1A7-46A0-B1DC-B1557D34AB58}" srcId="{E1657FED-60FC-4C3B-9DF8-38D3BE69CA08}" destId="{84CA9CD8-E54A-47AD-AFCC-0A7E6DCD529D}" srcOrd="3" destOrd="0" parTransId="{5A47D231-476B-4BC7-9400-6375E503E891}" sibTransId="{59191C31-39FD-4086-99EB-1FE4594ABD50}"/>
    <dgm:cxn modelId="{A8BC10B1-63AC-4827-A7B3-8743C740A456}" type="presOf" srcId="{8677C531-9560-437B-95A2-F66984715050}" destId="{981D8F1C-F04D-48A0-A1DF-D7EFC18CB8A0}" srcOrd="0" destOrd="1" presId="urn:microsoft.com/office/officeart/2005/8/layout/hList1"/>
    <dgm:cxn modelId="{35F10996-B408-4A8A-B99A-40E7482467E7}" srcId="{0CE3C771-92FF-4606-8728-7A379AB224EF}" destId="{26FDE26A-DE40-44CE-9908-943D3E175527}" srcOrd="1" destOrd="0" parTransId="{B8D4E8E4-F8ED-49FC-AA76-6FDE139CE48A}" sibTransId="{34410638-4E63-48A4-A811-C419571C9A6C}"/>
    <dgm:cxn modelId="{FE742E04-3F0C-4527-92A9-71F31A06040B}" type="presOf" srcId="{84CA9CD8-E54A-47AD-AFCC-0A7E6DCD529D}" destId="{1515F89E-FD7C-49CC-B47E-109A2D38A652}" srcOrd="0" destOrd="0" presId="urn:microsoft.com/office/officeart/2005/8/layout/hList1"/>
    <dgm:cxn modelId="{EF5B71E5-1015-4D6D-8DE3-4C231080A5C9}" type="presOf" srcId="{4E8C7ECE-4A10-48A2-B925-D724411B6A68}" destId="{981D8F1C-F04D-48A0-A1DF-D7EFC18CB8A0}" srcOrd="0" destOrd="2" presId="urn:microsoft.com/office/officeart/2005/8/layout/hList1"/>
    <dgm:cxn modelId="{E91985D0-F1F7-4117-B36C-12DB87D03C2C}" type="presOf" srcId="{E1657FED-60FC-4C3B-9DF8-38D3BE69CA08}" destId="{D4C9AC91-C59B-429B-9474-259D6D03C2A4}" srcOrd="0" destOrd="0" presId="urn:microsoft.com/office/officeart/2005/8/layout/hList1"/>
    <dgm:cxn modelId="{D2B95E0D-476F-4903-B46B-6CB33B0140B8}" type="presOf" srcId="{FDC75357-7F3D-4188-AB66-A22A4447537C}" destId="{4AB361CC-82FF-4DA2-A348-50D71D245FB3}" srcOrd="0" destOrd="0" presId="urn:microsoft.com/office/officeart/2005/8/layout/hList1"/>
    <dgm:cxn modelId="{E5B90119-0D07-4202-AFF6-CC208764C43F}" srcId="{84CA9CD8-E54A-47AD-AFCC-0A7E6DCD529D}" destId="{6227E40C-4D38-4B82-ABDA-4BC679AF2A44}" srcOrd="0" destOrd="0" parTransId="{27BFEBAF-966F-425D-927D-6727960B27A8}" sibTransId="{5B06A576-B0D0-4931-A65E-943DA80D1E64}"/>
    <dgm:cxn modelId="{33165D5A-000B-4082-A733-FE95F7B2DD39}" srcId="{FDC75357-7F3D-4188-AB66-A22A4447537C}" destId="{8677C531-9560-437B-95A2-F66984715050}" srcOrd="1" destOrd="0" parTransId="{D4F2F7EC-4DED-4192-890C-E038787C79B0}" sibTransId="{9E0EAAA8-9A84-4E2B-BB3B-8EB0DC277B50}"/>
    <dgm:cxn modelId="{0B2B577E-D3F5-401E-9B1C-6F18EE0C338A}" type="presOf" srcId="{0EEF3630-589E-4C46-AB1F-BBDADBF0E268}" destId="{419A2F11-AA19-499A-AF05-1B4168420FF1}" srcOrd="0" destOrd="1" presId="urn:microsoft.com/office/officeart/2005/8/layout/hList1"/>
    <dgm:cxn modelId="{85E9EC1E-D001-4434-AB94-29ED34C7C1E2}" srcId="{E1657FED-60FC-4C3B-9DF8-38D3BE69CA08}" destId="{387CFAAB-4B3B-4786-9ABB-DE782F66A29E}" srcOrd="1" destOrd="0" parTransId="{AAF77D34-98AD-4E27-9094-76C6BE25E3E5}" sibTransId="{7FE72A1D-4E84-4F12-A881-E98578F8A6C0}"/>
    <dgm:cxn modelId="{0DA2C74F-76AF-401D-8825-830F542ACDEF}" srcId="{FDC75357-7F3D-4188-AB66-A22A4447537C}" destId="{609BDB8D-BAC3-40B6-9510-D0C0E55091B1}" srcOrd="0" destOrd="0" parTransId="{1F7F0073-D6A7-4CAE-9B5F-4DB26DB5D700}" sibTransId="{32D20951-B6DE-4319-B823-C3039F3BF2EC}"/>
    <dgm:cxn modelId="{7C203092-319E-466B-B199-96E467924303}" type="presOf" srcId="{26FDE26A-DE40-44CE-9908-943D3E175527}" destId="{BBDE0A4D-BD60-47EF-8B8B-FEA05E395C19}" srcOrd="0" destOrd="1" presId="urn:microsoft.com/office/officeart/2005/8/layout/hList1"/>
    <dgm:cxn modelId="{EE8A894C-B824-407B-90D0-B997D012F83B}" srcId="{0CE3C771-92FF-4606-8728-7A379AB224EF}" destId="{A20FCF75-5B4D-4799-9BF5-0E095AC0D306}" srcOrd="0" destOrd="0" parTransId="{ADC78A93-E7E7-42FE-ACB0-48761FB90315}" sibTransId="{967B4D96-0810-44A5-B757-9C02C09C9CA4}"/>
    <dgm:cxn modelId="{E85C43BA-2FE0-467E-9BD6-4DFDBC81E0D6}" srcId="{E1657FED-60FC-4C3B-9DF8-38D3BE69CA08}" destId="{0CE3C771-92FF-4606-8728-7A379AB224EF}" srcOrd="2" destOrd="0" parTransId="{0D17DFA2-2DB2-4702-897F-348B97517DA7}" sibTransId="{8B17B72C-3A07-4255-AF97-60DCE933C51E}"/>
    <dgm:cxn modelId="{99AE708C-1410-45BD-83A5-29F771CC669D}" srcId="{84CA9CD8-E54A-47AD-AFCC-0A7E6DCD529D}" destId="{0EEF3630-589E-4C46-AB1F-BBDADBF0E268}" srcOrd="1" destOrd="0" parTransId="{4879E89E-AEBC-454B-8918-F3FDD2431C8E}" sibTransId="{12634955-919D-462F-A3D1-664B6207F2F1}"/>
    <dgm:cxn modelId="{9B69CDD8-FF5A-4F8B-B0A8-EAD6439AB635}" srcId="{387CFAAB-4B3B-4786-9ABB-DE782F66A29E}" destId="{5783B092-A58E-43D0-ACC5-D89CC562498E}" srcOrd="0" destOrd="0" parTransId="{5C2A9B1A-8F92-4BA3-BA7E-F8C83C74D6A8}" sibTransId="{5B7E29C8-7D0D-4CC9-8D24-8694E9F47D6E}"/>
    <dgm:cxn modelId="{DDB6D854-FBDC-4D06-8235-C9626A2690C8}" type="presOf" srcId="{6227E40C-4D38-4B82-ABDA-4BC679AF2A44}" destId="{419A2F11-AA19-499A-AF05-1B4168420FF1}" srcOrd="0" destOrd="0" presId="urn:microsoft.com/office/officeart/2005/8/layout/hList1"/>
    <dgm:cxn modelId="{2405C6B6-48FA-4F9C-AF4B-BC7936E2E252}" srcId="{E1657FED-60FC-4C3B-9DF8-38D3BE69CA08}" destId="{FDC75357-7F3D-4188-AB66-A22A4447537C}" srcOrd="0" destOrd="0" parTransId="{C8CE85A2-8445-48BA-8140-82D245AE16B8}" sibTransId="{E63F4765-EDB1-4761-B938-F58303EE6168}"/>
    <dgm:cxn modelId="{65CE63A3-2C80-471F-802D-71DBA2A3006B}" type="presOf" srcId="{A20FCF75-5B4D-4799-9BF5-0E095AC0D306}" destId="{BBDE0A4D-BD60-47EF-8B8B-FEA05E395C19}" srcOrd="0" destOrd="0" presId="urn:microsoft.com/office/officeart/2005/8/layout/hList1"/>
    <dgm:cxn modelId="{B9C14BF4-92F8-4F5F-9170-026D0DBE0E5C}" type="presParOf" srcId="{D4C9AC91-C59B-429B-9474-259D6D03C2A4}" destId="{0AADD99E-4657-4904-8C69-97A7421969EC}" srcOrd="0" destOrd="0" presId="urn:microsoft.com/office/officeart/2005/8/layout/hList1"/>
    <dgm:cxn modelId="{AB300578-269C-4127-B89A-EF1DDB77072C}" type="presParOf" srcId="{0AADD99E-4657-4904-8C69-97A7421969EC}" destId="{4AB361CC-82FF-4DA2-A348-50D71D245FB3}" srcOrd="0" destOrd="0" presId="urn:microsoft.com/office/officeart/2005/8/layout/hList1"/>
    <dgm:cxn modelId="{B0A5EC55-CD3E-4784-9E2B-2DFD4A1BEC4F}" type="presParOf" srcId="{0AADD99E-4657-4904-8C69-97A7421969EC}" destId="{981D8F1C-F04D-48A0-A1DF-D7EFC18CB8A0}" srcOrd="1" destOrd="0" presId="urn:microsoft.com/office/officeart/2005/8/layout/hList1"/>
    <dgm:cxn modelId="{04C3D59E-B66F-4B21-82C4-4C4A96C62518}" type="presParOf" srcId="{D4C9AC91-C59B-429B-9474-259D6D03C2A4}" destId="{7D44D8F3-283F-44EF-A151-2A0FBC9832AC}" srcOrd="1" destOrd="0" presId="urn:microsoft.com/office/officeart/2005/8/layout/hList1"/>
    <dgm:cxn modelId="{9BE5231F-49A5-463D-A261-CE1A8EB7EC33}" type="presParOf" srcId="{D4C9AC91-C59B-429B-9474-259D6D03C2A4}" destId="{14CB7921-9570-4F88-B875-EE3AB288FD07}" srcOrd="2" destOrd="0" presId="urn:microsoft.com/office/officeart/2005/8/layout/hList1"/>
    <dgm:cxn modelId="{2E084C6A-F56C-4AA9-97AD-84974C62E2EB}" type="presParOf" srcId="{14CB7921-9570-4F88-B875-EE3AB288FD07}" destId="{DAD9A078-ECB0-4D2E-86C9-3EF17AB20636}" srcOrd="0" destOrd="0" presId="urn:microsoft.com/office/officeart/2005/8/layout/hList1"/>
    <dgm:cxn modelId="{2A984B35-6178-4F80-90BA-E67341A8F877}" type="presParOf" srcId="{14CB7921-9570-4F88-B875-EE3AB288FD07}" destId="{C81F821F-FBBE-4DAF-A87D-8309C47E741D}" srcOrd="1" destOrd="0" presId="urn:microsoft.com/office/officeart/2005/8/layout/hList1"/>
    <dgm:cxn modelId="{4DFE9C75-786C-4ABE-9A25-0673408ADB26}" type="presParOf" srcId="{D4C9AC91-C59B-429B-9474-259D6D03C2A4}" destId="{41C1140C-0E45-4990-B953-B8A558652FFD}" srcOrd="3" destOrd="0" presId="urn:microsoft.com/office/officeart/2005/8/layout/hList1"/>
    <dgm:cxn modelId="{9D507CB1-AF9A-45A1-92F8-BD4D8E367874}" type="presParOf" srcId="{D4C9AC91-C59B-429B-9474-259D6D03C2A4}" destId="{C63DE322-E9AE-483D-901E-380DCDA71EAF}" srcOrd="4" destOrd="0" presId="urn:microsoft.com/office/officeart/2005/8/layout/hList1"/>
    <dgm:cxn modelId="{22666B64-A67F-41D6-8DC7-ED092204EA57}" type="presParOf" srcId="{C63DE322-E9AE-483D-901E-380DCDA71EAF}" destId="{61E37499-5B94-47FE-979B-696D81A8B497}" srcOrd="0" destOrd="0" presId="urn:microsoft.com/office/officeart/2005/8/layout/hList1"/>
    <dgm:cxn modelId="{7E55E33D-9039-458B-B01D-A0D6B2594212}" type="presParOf" srcId="{C63DE322-E9AE-483D-901E-380DCDA71EAF}" destId="{BBDE0A4D-BD60-47EF-8B8B-FEA05E395C19}" srcOrd="1" destOrd="0" presId="urn:microsoft.com/office/officeart/2005/8/layout/hList1"/>
    <dgm:cxn modelId="{C41A9968-A887-459F-9462-374AB5BDAF25}" type="presParOf" srcId="{D4C9AC91-C59B-429B-9474-259D6D03C2A4}" destId="{338E362B-062E-4A38-B9B7-2DE2288FB607}" srcOrd="5" destOrd="0" presId="urn:microsoft.com/office/officeart/2005/8/layout/hList1"/>
    <dgm:cxn modelId="{BAE54583-94E9-4395-83DB-D2EF50DCC71C}" type="presParOf" srcId="{D4C9AC91-C59B-429B-9474-259D6D03C2A4}" destId="{06DC9DCD-A333-48A8-95E3-1FEB7342D0A2}" srcOrd="6" destOrd="0" presId="urn:microsoft.com/office/officeart/2005/8/layout/hList1"/>
    <dgm:cxn modelId="{483CC7B7-BB4C-4BC2-83BD-E125BBE96F88}" type="presParOf" srcId="{06DC9DCD-A333-48A8-95E3-1FEB7342D0A2}" destId="{1515F89E-FD7C-49CC-B47E-109A2D38A652}" srcOrd="0" destOrd="0" presId="urn:microsoft.com/office/officeart/2005/8/layout/hList1"/>
    <dgm:cxn modelId="{3B18E86D-5AA1-437E-8195-04E864034B60}" type="presParOf" srcId="{06DC9DCD-A333-48A8-95E3-1FEB7342D0A2}" destId="{419A2F11-AA19-499A-AF05-1B4168420FF1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8BBE-A95E-4865-AECF-57F4AB3B227F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D1ACE-7BF4-4549-A585-D70C10E7EE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737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86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175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8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971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4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85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1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290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05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54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7158-22CC-428E-BCEF-25DAC7D0C579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07CC-1CD6-471C-B2E0-F693B3FCF0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22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35539" y="3112862"/>
            <a:ext cx="8720920" cy="1307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592" y="3149055"/>
            <a:ext cx="8718115" cy="2009633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«Формирование функциональной грамотности на уроках истории и обществознания»</a:t>
            </a:r>
            <a:endParaRPr lang="ru-RU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211" y="619732"/>
            <a:ext cx="7717997" cy="15683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10938" y="770045"/>
            <a:ext cx="747779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Методическая мастерская 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9171" y="5195323"/>
            <a:ext cx="43114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3951" y="4572000"/>
            <a:ext cx="3800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 </a:t>
            </a:r>
            <a:r>
              <a:rPr lang="ru-RU" b="1" dirty="0" err="1" smtClean="0"/>
              <a:t>Зарипова</a:t>
            </a:r>
            <a:r>
              <a:rPr lang="ru-RU" b="1" dirty="0" smtClean="0"/>
              <a:t> Л.Ф., </a:t>
            </a:r>
          </a:p>
          <a:p>
            <a:r>
              <a:rPr lang="ru-RU" b="1" dirty="0" smtClean="0"/>
              <a:t>учитель истории и обществознания </a:t>
            </a:r>
          </a:p>
          <a:p>
            <a:r>
              <a:rPr lang="ru-RU" b="1" dirty="0" smtClean="0"/>
              <a:t>МАОУ СОШ №7 р.п. Приютово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95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10" y="324181"/>
            <a:ext cx="378043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Приёмы: 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3169" y="2459688"/>
            <a:ext cx="4681182" cy="16095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8221" y="2190129"/>
            <a:ext cx="440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/>
          </a:p>
          <a:p>
            <a:pPr algn="ctr"/>
            <a:r>
              <a:rPr lang="ru-RU" sz="2400" i="1" dirty="0"/>
              <a:t> </a:t>
            </a:r>
          </a:p>
          <a:p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8221" y="4462818"/>
            <a:ext cx="4681182" cy="1562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379" y="3573276"/>
            <a:ext cx="3322291" cy="21679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688899" y="2617940"/>
            <a:ext cx="44968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«От первого лица»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после прочтения текста например, составить рассказ от имени древнегреческого купца и или строителя египетских пирамид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2522" y="644467"/>
            <a:ext cx="4681182" cy="14896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0840" y="1611059"/>
            <a:ext cx="4681182" cy="14896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526060" y="926926"/>
            <a:ext cx="4584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Развернутый план текста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(составить план, содержащий не менее 3 пунктов с подпунктами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739002" y="4496844"/>
            <a:ext cx="45469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составить на основе текста схему, например «Сословный строй в России в XV- XVI вв.» или схему генеалогического дерева Романовых периода дворцовых переворотов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39660" y="1703540"/>
            <a:ext cx="46972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«Мозаика»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приём работы, основанный на разделении текста для чтения. После ознакомления с определённой частью информации учащиеся обмениваются ею и восстанавливают общее содержание текста.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2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675947" y="2236946"/>
            <a:ext cx="3200842" cy="24280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</a:rPr>
              <a:t>Проработать текст, используя определенные условные значки. Ученики читают текст, одновременно, делая пометки на полях.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33" y="223114"/>
            <a:ext cx="60002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Прием «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Инсерт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или условные знаки»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635" y="1782021"/>
            <a:ext cx="369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ln w="0"/>
              </a:rPr>
              <a:t>Цель: активный поиск информации</a:t>
            </a:r>
            <a:endParaRPr lang="ru-RU" sz="2800" i="1" u="sng" dirty="0">
              <a:ln w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042" y="372902"/>
            <a:ext cx="3961359" cy="238152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31241" y="4751513"/>
            <a:ext cx="2807762" cy="1718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“V”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– уже знал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“+”</a:t>
            </a:r>
            <a:r>
              <a:rPr lang="en-US" sz="2000" i="1" dirty="0" smtClean="0">
                <a:solidFill>
                  <a:schemeClr val="tx1"/>
                </a:solidFill>
              </a:rPr>
              <a:t> – </a:t>
            </a:r>
            <a:r>
              <a:rPr lang="ru-RU" sz="2000" i="1" dirty="0" smtClean="0">
                <a:solidFill>
                  <a:schemeClr val="tx1"/>
                </a:solidFill>
              </a:rPr>
              <a:t>новое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“-”</a:t>
            </a:r>
            <a:r>
              <a:rPr lang="en-US" sz="2000" i="1" dirty="0" smtClean="0">
                <a:solidFill>
                  <a:schemeClr val="tx1"/>
                </a:solidFill>
              </a:rPr>
              <a:t> – </a:t>
            </a:r>
            <a:r>
              <a:rPr lang="ru-RU" sz="2000" i="1" dirty="0" smtClean="0">
                <a:solidFill>
                  <a:schemeClr val="tx1"/>
                </a:solidFill>
              </a:rPr>
              <a:t>думал иначе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“</a:t>
            </a:r>
            <a:r>
              <a:rPr lang="ru-RU" sz="2400" i="1" dirty="0" smtClean="0">
                <a:solidFill>
                  <a:schemeClr val="tx1"/>
                </a:solidFill>
              </a:rPr>
              <a:t>?</a:t>
            </a:r>
            <a:r>
              <a:rPr lang="en-US" sz="2400" i="1" dirty="0" smtClean="0">
                <a:solidFill>
                  <a:schemeClr val="tx1"/>
                </a:solidFill>
              </a:rPr>
              <a:t>”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– не понял, есть вопросы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74660" y="3048039"/>
            <a:ext cx="3905137" cy="27894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</a:rPr>
              <a:t>После прочтения текста, заполняют таблицу «</a:t>
            </a:r>
            <a:r>
              <a:rPr lang="ru-RU" sz="2000" b="1" i="1" dirty="0" err="1" smtClean="0">
                <a:solidFill>
                  <a:schemeClr val="tx1"/>
                </a:solidFill>
              </a:rPr>
              <a:t>Инсерт</a:t>
            </a:r>
            <a:r>
              <a:rPr lang="ru-RU" sz="2000" b="1" i="1" dirty="0" smtClean="0">
                <a:solidFill>
                  <a:schemeClr val="tx1"/>
                </a:solidFill>
              </a:rPr>
              <a:t>», где значки станут заголовками граф таблицы. В таблицу кратко заносят сведения из текста. Этот прием работает на стадии осмысления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041" y="3158914"/>
            <a:ext cx="265551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Анализ исторического текста.</a:t>
            </a:r>
            <a:endParaRPr lang="ru-RU" sz="2800" b="1" i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834983" y="3430514"/>
            <a:ext cx="860111" cy="86237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198978" y="3484080"/>
            <a:ext cx="541915" cy="6641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9426" y="291321"/>
            <a:ext cx="681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Работа с источниками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0063" y="1430255"/>
            <a:ext cx="3671248" cy="18028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Ученики получают карточки с письменными источниками по истории Древнего Крита – поэтические и прозаические, художественные и документальные.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18821" y="1381181"/>
            <a:ext cx="4214360" cy="1851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Цель: </a:t>
            </a:r>
            <a:r>
              <a:rPr lang="ru-RU" b="1" dirty="0">
                <a:solidFill>
                  <a:schemeClr val="tx1"/>
                </a:solidFill>
              </a:rPr>
              <a:t>формирование навыков смыслового чтения. Их задача – выделить информацию, необходимую для заполнения пропущенных граф в таблице-шаблоне; подобрать подходящее содержанию таблицы заглавие.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7048354"/>
              </p:ext>
            </p:extLst>
          </p:nvPr>
        </p:nvGraphicFramePr>
        <p:xfrm>
          <a:off x="1201003" y="3411942"/>
          <a:ext cx="9676264" cy="30222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838132"/>
                <a:gridCol w="4838132"/>
              </a:tblGrid>
              <a:tr h="48285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Географическое положение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05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Столица царства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768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наиболее известного правителя; сведения о нем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057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могущества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0578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Ремесла Крита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463872" y="1808981"/>
            <a:ext cx="682388" cy="99628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1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284" y="524597"/>
            <a:ext cx="378043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Приёмы 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663" y="600502"/>
            <a:ext cx="55682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3200" b="1" i="1" dirty="0" smtClean="0">
              <a:ln w="9525">
                <a:solidFill>
                  <a:srgbClr val="00206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342900" indent="-342900">
              <a:buAutoNum type="arabicPeriod" startAt="2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425" y="2167003"/>
            <a:ext cx="4187851" cy="36601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139810" y="367841"/>
            <a:ext cx="4681182" cy="16095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8012" y="0"/>
            <a:ext cx="4404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/>
          </a:p>
          <a:p>
            <a:pPr algn="ctr"/>
            <a:r>
              <a:rPr lang="ru-RU" sz="2400" i="1" dirty="0"/>
              <a:t> </a:t>
            </a:r>
            <a:r>
              <a:rPr lang="ru-RU" sz="2400" dirty="0" smtClean="0"/>
              <a:t> «</a:t>
            </a:r>
            <a:r>
              <a:rPr lang="ru-RU" sz="2400" b="1" i="1" dirty="0" smtClean="0"/>
              <a:t>Корзина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 (обучающиеся записывают все понятия, идеи, имена по данной теме).</a:t>
            </a:r>
          </a:p>
          <a:p>
            <a:pPr algn="ctr"/>
            <a:endParaRPr lang="ru-RU" sz="2400" i="1" dirty="0"/>
          </a:p>
          <a:p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7961" y="2141952"/>
            <a:ext cx="4933759" cy="3807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08589" y="2208133"/>
            <a:ext cx="4744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«До-после»</a:t>
            </a:r>
          </a:p>
          <a:p>
            <a:pPr algn="ctr"/>
            <a:r>
              <a:rPr lang="ru-RU" sz="2400" dirty="0" smtClean="0"/>
              <a:t>Тема «Крестовые походы»:</a:t>
            </a:r>
          </a:p>
          <a:p>
            <a:pPr algn="just"/>
            <a:r>
              <a:rPr lang="ru-RU" sz="2400" dirty="0" smtClean="0"/>
              <a:t>В первом столбце «До» обучающийся описывает причины крестовых походов (Я думаю, что причины крестовых походов заключаются...), а во втором столбце «После»  перечисляет все причины и делает вывод.</a:t>
            </a:r>
          </a:p>
          <a:p>
            <a:pPr algn="ctr"/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80622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4958" y="456148"/>
            <a:ext cx="620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Прием «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Синквейн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»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1937983" y="1916879"/>
            <a:ext cx="4138684" cy="2156347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6095999" y="1916878"/>
            <a:ext cx="4119350" cy="2156348"/>
          </a:xfrm>
          <a:prstGeom prst="flowChartPreparati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917865" y="4073226"/>
            <a:ext cx="4233082" cy="227235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37983" y="2092056"/>
            <a:ext cx="4096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 Гомер </a:t>
            </a:r>
            <a:endParaRPr lang="ru-RU" sz="2000" b="1" i="1" dirty="0"/>
          </a:p>
          <a:p>
            <a:pPr algn="ctr"/>
            <a:r>
              <a:rPr lang="ru-RU" sz="2000" b="1" i="1" dirty="0"/>
              <a:t>Выдающийся, легендарный, </a:t>
            </a:r>
          </a:p>
          <a:p>
            <a:pPr algn="ctr"/>
            <a:r>
              <a:rPr lang="ru-RU" sz="2000" b="1" i="1" dirty="0"/>
              <a:t>Писал, слагал, сочинял. </a:t>
            </a:r>
          </a:p>
          <a:p>
            <a:pPr algn="ctr"/>
            <a:r>
              <a:rPr lang="ru-RU" sz="2000" b="1" i="1" dirty="0"/>
              <a:t>Создал «Илиаду» и «Одиссею». </a:t>
            </a:r>
          </a:p>
          <a:p>
            <a:pPr algn="ctr"/>
            <a:r>
              <a:rPr lang="ru-RU" sz="2000" b="1" i="1" dirty="0"/>
              <a:t>Древнегреческий поэт.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6882" y="1850625"/>
            <a:ext cx="3578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Жанна </a:t>
            </a:r>
            <a:r>
              <a:rPr lang="ru-RU" b="1" i="1" dirty="0" err="1" smtClean="0"/>
              <a:t>дАрк</a:t>
            </a:r>
            <a:endParaRPr lang="ru-RU" b="1" i="1" dirty="0" smtClean="0"/>
          </a:p>
          <a:p>
            <a:pPr algn="ctr"/>
            <a:r>
              <a:rPr lang="ru-RU" b="1" i="1" dirty="0" smtClean="0"/>
              <a:t> Отважная неординарная;</a:t>
            </a:r>
          </a:p>
          <a:p>
            <a:pPr algn="ctr"/>
            <a:r>
              <a:rPr lang="ru-RU" b="1" i="1" dirty="0" smtClean="0"/>
              <a:t>Воевала , победила сожгли, </a:t>
            </a:r>
          </a:p>
          <a:p>
            <a:pPr algn="ctr"/>
            <a:r>
              <a:rPr lang="ru-RU" b="1" i="1" dirty="0" err="1" smtClean="0"/>
              <a:t>Главнокомандующая</a:t>
            </a:r>
            <a:r>
              <a:rPr lang="ru-RU" b="1" i="1" dirty="0" smtClean="0"/>
              <a:t> французскими войсками в Столетней войне;</a:t>
            </a:r>
          </a:p>
          <a:p>
            <a:pPr algn="ctr"/>
            <a:r>
              <a:rPr lang="ru-RU" b="1" i="1" dirty="0" smtClean="0"/>
              <a:t>Орлеанская дева.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87002" y="4127299"/>
            <a:ext cx="4094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Потребности</a:t>
            </a:r>
          </a:p>
          <a:p>
            <a:pPr algn="ctr"/>
            <a:r>
              <a:rPr lang="ru-RU" sz="2000" b="1" i="1" dirty="0" smtClean="0"/>
              <a:t>биологические, социальные;</a:t>
            </a:r>
          </a:p>
          <a:p>
            <a:pPr algn="ctr"/>
            <a:r>
              <a:rPr lang="ru-RU" sz="2000" b="1" i="1" dirty="0" smtClean="0"/>
              <a:t>появляются, возникают, проявляются;</a:t>
            </a:r>
          </a:p>
          <a:p>
            <a:pPr algn="ctr"/>
            <a:r>
              <a:rPr lang="ru-RU" sz="2000" b="1" i="1" dirty="0" smtClean="0"/>
              <a:t>Побуждают человека к деятельности;</a:t>
            </a:r>
          </a:p>
          <a:p>
            <a:pPr algn="ctr"/>
            <a:r>
              <a:rPr lang="ru-RU" sz="2000" b="1" i="1" dirty="0" smtClean="0"/>
              <a:t>Нужда</a:t>
            </a:r>
            <a:endParaRPr lang="ru-RU" sz="20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6884" y="3429000"/>
            <a:ext cx="3733020" cy="27866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36" y="3429000"/>
            <a:ext cx="3431068" cy="34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789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9369" y="4985358"/>
            <a:ext cx="5248405" cy="13786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Составление по тексту учебника кроссворда, ребуса, теста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5907" y="0"/>
            <a:ext cx="7465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«Тонкие и толстые вопросы»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465436" y="1741865"/>
            <a:ext cx="6006323" cy="283013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34629" y="1853851"/>
            <a:ext cx="592481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 «Церковный раскол».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Тонкий вопрос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был автором церковной реформы? Кто такие раскольники?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Толстый вопрос: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причины церковного раскола можете назвать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400" y="688931"/>
            <a:ext cx="3122877" cy="2267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Кластер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выделение </a:t>
            </a:r>
            <a:r>
              <a:rPr lang="ru-RU" dirty="0" smtClean="0">
                <a:solidFill>
                  <a:schemeClr val="tx1"/>
                </a:solidFill>
              </a:rPr>
              <a:t>смысловых единиц текста и графическое их оформление в определенном порядке в виде грозди винограда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70" y="3306871"/>
            <a:ext cx="3699596" cy="27746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5256" y="1320434"/>
            <a:ext cx="916267" cy="207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" y="-4975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531" y="194767"/>
            <a:ext cx="113549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Прием «Верные и неверные утверждения»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3" y="1436382"/>
            <a:ext cx="320722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/>
              <a:t>Приложение:  </a:t>
            </a:r>
            <a:r>
              <a:rPr lang="ru-RU" sz="2000" i="1" dirty="0"/>
              <a:t>Лист с сеткой для игры в «X» и «О» и список верных и неверных </a:t>
            </a:r>
            <a:r>
              <a:rPr lang="ru-RU" sz="2000" i="1" dirty="0" smtClean="0"/>
              <a:t>утверждений. 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01104" y="3379249"/>
            <a:ext cx="3521123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1. Значительную часть Греции покрывают </a:t>
            </a:r>
            <a:r>
              <a:rPr lang="ru-RU" dirty="0" smtClean="0"/>
              <a:t>равнины. </a:t>
            </a:r>
            <a:endParaRPr lang="ru-RU" dirty="0"/>
          </a:p>
          <a:p>
            <a:r>
              <a:rPr lang="ru-RU" dirty="0"/>
              <a:t>2. Греция расположена на Балканском полуострове. </a:t>
            </a:r>
          </a:p>
          <a:p>
            <a:r>
              <a:rPr lang="ru-RU" dirty="0"/>
              <a:t>3. Тёплый климат. </a:t>
            </a:r>
          </a:p>
          <a:p>
            <a:r>
              <a:rPr lang="ru-RU" dirty="0"/>
              <a:t>4. Основная масса населения занимается земледелием. </a:t>
            </a:r>
          </a:p>
          <a:p>
            <a:r>
              <a:rPr lang="ru-RU" dirty="0"/>
              <a:t>5. Мелкие пересыхающие речки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6</a:t>
            </a:r>
            <a:r>
              <a:rPr lang="ru-RU" dirty="0"/>
              <a:t>. Нет городов. </a:t>
            </a:r>
          </a:p>
          <a:p>
            <a:r>
              <a:rPr lang="ru-RU" dirty="0" smtClean="0"/>
              <a:t> и далее.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050" y="2408102"/>
            <a:ext cx="2758585" cy="3613746"/>
          </a:xfrm>
          <a:prstGeom prst="rect">
            <a:avLst/>
          </a:prstGeom>
        </p:spPr>
      </p:pic>
      <p:sp>
        <p:nvSpPr>
          <p:cNvPr id="11" name="Загнутый угол 10"/>
          <p:cNvSpPr/>
          <p:nvPr/>
        </p:nvSpPr>
        <p:spPr>
          <a:xfrm>
            <a:off x="8211402" y="2343049"/>
            <a:ext cx="3320955" cy="3743852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2225" y="2322149"/>
            <a:ext cx="2606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После выполнения работы выясняют, у кого какие значки в клетках стоят. Не по всем утверждениям мнения </a:t>
            </a:r>
            <a:r>
              <a:rPr lang="ru-RU" sz="2000" i="1" dirty="0" smtClean="0"/>
              <a:t>совпадут…</a:t>
            </a:r>
          </a:p>
          <a:p>
            <a:pPr algn="ctr"/>
            <a:r>
              <a:rPr lang="ru-RU" sz="2000" i="1" dirty="0" smtClean="0"/>
              <a:t>На </a:t>
            </a:r>
            <a:r>
              <a:rPr lang="ru-RU" sz="2000" i="1" dirty="0"/>
              <a:t>стадии рефлексии возвращаемся к утверждениям</a:t>
            </a:r>
            <a:r>
              <a:rPr lang="ru-RU" sz="2000" i="1" dirty="0" smtClean="0"/>
              <a:t>, вносим </a:t>
            </a:r>
            <a:r>
              <a:rPr lang="ru-RU" sz="2000" i="1" dirty="0"/>
              <a:t>изменения в сетку ответов.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067724" y="2890614"/>
            <a:ext cx="955871" cy="36848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573" y="2117827"/>
            <a:ext cx="2743200" cy="422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9993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7186" y="501134"/>
            <a:ext cx="3476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SWOT-</a:t>
            </a:r>
            <a:r>
              <a:rPr lang="ru-RU" sz="4000" b="1" dirty="0" smtClean="0"/>
              <a:t>АНАЛИЗ</a:t>
            </a:r>
            <a:endParaRPr lang="ru-RU" sz="40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91091" y="1327759"/>
          <a:ext cx="10644339" cy="513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523979" y="5123145"/>
            <a:ext cx="6023522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Выбираем</a:t>
            </a:r>
            <a:r>
              <a:rPr lang="ru-RU" sz="14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их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готового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списка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наиболее</a:t>
            </a:r>
            <a:r>
              <a:rPr lang="ru-RU" sz="14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важные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факторы:</a:t>
            </a:r>
            <a:endParaRPr lang="ru-RU" sz="1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Невозможность</a:t>
            </a:r>
            <a:r>
              <a:rPr lang="ru-RU" sz="1400" b="1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предугадать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всевозможные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случаи.</a:t>
            </a:r>
            <a:endParaRPr lang="ru-RU" sz="1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  <a:tab pos="2542540" algn="l"/>
              </a:tabLst>
            </a:pP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</a:t>
            </a:r>
            <a:r>
              <a:rPr lang="ru-RU" sz="1400" b="1" spc="37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переживать</a:t>
            </a:r>
            <a:r>
              <a:rPr lang="ru-RU" sz="1400" b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поводу	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раздела</a:t>
            </a:r>
            <a:r>
              <a:rPr lang="ru-RU" sz="1400" b="1" spc="3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имущества</a:t>
            </a:r>
            <a:r>
              <a:rPr lang="ru-RU" sz="1400" b="1" spc="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при</a:t>
            </a:r>
            <a:r>
              <a:rPr lang="ru-RU" sz="1400" b="1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разводе.</a:t>
            </a:r>
            <a:endParaRPr lang="ru-RU" sz="1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Заранее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определены</a:t>
            </a:r>
            <a:r>
              <a:rPr lang="ru-RU" sz="14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условия</a:t>
            </a:r>
            <a:r>
              <a:rPr lang="ru-RU" sz="1400" b="1" spc="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раздела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имущества</a:t>
            </a:r>
            <a:r>
              <a:rPr lang="ru-RU" sz="1400" b="1" spc="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случае</a:t>
            </a:r>
            <a:endParaRPr lang="ru-RU" sz="14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34975">
              <a:lnSpc>
                <a:spcPct val="100000"/>
              </a:lnSpc>
            </a:pP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развода.</a:t>
            </a:r>
            <a:endParaRPr lang="ru-RU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2811" y="1025088"/>
            <a:ext cx="9056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Математическая грамотность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предполагает способность использовать математику, чтобы помочь решить реальные проблемы, включает также способность понимать «язык» математики.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879" y="3530252"/>
            <a:ext cx="2590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10" y="324181"/>
            <a:ext cx="378043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Приёмы: 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1633" y="1294767"/>
            <a:ext cx="6924837" cy="1410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Тема «Внешняя политика России в XVII веке»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Распределить числа/даты событий по двум группам – отношения России с Польшей и с Турцией: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1632–1634,1676–1681, 1654–1667, 1686, 1687, 1689.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8221" y="2190129"/>
            <a:ext cx="4404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/>
          </a:p>
          <a:p>
            <a:r>
              <a:rPr lang="ru-RU" sz="2400" i="1" dirty="0"/>
              <a:t> </a:t>
            </a:r>
            <a:endParaRPr lang="ru-RU" sz="2400" dirty="0" smtClean="0"/>
          </a:p>
          <a:p>
            <a:endParaRPr lang="ru-RU" sz="2400" i="1" dirty="0"/>
          </a:p>
          <a:p>
            <a:endParaRPr lang="ru-RU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0122" y="4384110"/>
            <a:ext cx="4681182" cy="20192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Сколько лет назад проводились первые Олимпийские игры?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каком году греки могли праздновать дату: 2500 лет, прошедших со дня победы при Марафоне(490 год до н.э.). VII.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Что было раньше и на сколько: </a:t>
            </a:r>
            <a:r>
              <a:rPr lang="ru-RU" b="1" dirty="0" err="1" smtClean="0">
                <a:solidFill>
                  <a:schemeClr val="tx1"/>
                </a:solidFill>
              </a:rPr>
              <a:t>Саламинская</a:t>
            </a:r>
            <a:r>
              <a:rPr lang="ru-RU" b="1" dirty="0" smtClean="0">
                <a:solidFill>
                  <a:schemeClr val="tx1"/>
                </a:solidFill>
              </a:rPr>
              <a:t> или Марафонская битва?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1219" y="5039015"/>
            <a:ext cx="474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63857" y="7878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 «Заблудившаяся дата»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985" y="2756482"/>
            <a:ext cx="6457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2) «Решение исторических задач»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553" y="359572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3) «Историческая хронология»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72" y="3501025"/>
            <a:ext cx="5043844" cy="305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3775" y="3569918"/>
            <a:ext cx="48350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Тема Крестьянская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реформа»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«Рассчитайте выкупную сумму, которую должен заплатить крестьянин Кузнецов, если сумма оброка в год составляет 8 рублей. Определите 20% суммы, которую Кузнецов должен самостоятельно выплатить помещику единовременно. Определите 80% выкупной суммы, которую предоставляло крестьянину государство на 49 лет под 6% годовых. Какую сумму должен был выплатить крестьянин Кузнецов государству в течение 49 лет?»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2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620" y="462062"/>
            <a:ext cx="7198313" cy="2381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00" y="2769935"/>
            <a:ext cx="3302758" cy="36693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43014" y="1597631"/>
            <a:ext cx="600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stA="52000" endPos="28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8805" y="59991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 smtClean="0"/>
              <a:t>Функциональная грамотность </a:t>
            </a:r>
            <a:r>
              <a:rPr lang="ru-RU" sz="2800" b="1" dirty="0" smtClean="0"/>
              <a:t>– это способность применять приобретённые знания, умения и навыки для решения жизненных задач в различных сферах.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10" y="279123"/>
            <a:ext cx="11073702" cy="62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9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440" y="950482"/>
            <a:ext cx="378043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Приёмы: 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27310" y="1294767"/>
            <a:ext cx="4409160" cy="40287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«Екатерина I правила Российским государством с 1725 по 1727 года. Анна Иоанновна правила в 5 раз дольше, чем Екатерина Алексеевна. А Петр II правивший сразу после Екатерины I на 7 лет меньше, чем Анна Иоанновна. Между началом правления Анны Иоанновны и воцарением Екатерины II прошло 32 года.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каком году к власти пришла Екатерина II?»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8221" y="2190129"/>
            <a:ext cx="4404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/>
          </a:p>
          <a:p>
            <a:r>
              <a:rPr lang="ru-RU" sz="2400" i="1" dirty="0"/>
              <a:t> </a:t>
            </a:r>
            <a:endParaRPr lang="ru-RU" sz="2400" dirty="0" smtClean="0"/>
          </a:p>
          <a:p>
            <a:endParaRPr lang="ru-RU" sz="2400" i="1" dirty="0"/>
          </a:p>
          <a:p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71219" y="5039015"/>
            <a:ext cx="474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985" y="2756482"/>
            <a:ext cx="6457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«Решение исторических задач»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246" y="5644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«Историческая хронология»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72" y="3501025"/>
            <a:ext cx="5043844" cy="3056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3775" y="3569918"/>
            <a:ext cx="483504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/>
              <a:t>«1613 году в России был избран первый царь из Династии Романовых. Спустя 380 лет в Российской Федерации будет принята Конституция.</a:t>
            </a:r>
          </a:p>
          <a:p>
            <a:pPr algn="just"/>
            <a:r>
              <a:rPr lang="ru-RU" sz="2000" b="1" dirty="0" smtClean="0"/>
              <a:t> За 5 лет до этого в стране праздновали юбилей: 1000 с момента принятия христианства на Руси».</a:t>
            </a:r>
            <a:br>
              <a:rPr lang="ru-RU" sz="2000" b="1" dirty="0" smtClean="0"/>
            </a:br>
            <a:r>
              <a:rPr lang="ru-RU" sz="2000" b="1" dirty="0" smtClean="0"/>
              <a:t>Когда случилось принятие Христианства?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062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2811" y="1025088"/>
            <a:ext cx="905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Естественнонаучная грамотность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6899" y="1837853"/>
            <a:ext cx="7665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способность использовать естественнонаучные знания для выделения в реальных ситуациях проблем, которые могут быть исследованы и решены с помощью научных методов, для получения выводов, основанных на наблюдениях и экспериментах.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297" y="4183693"/>
            <a:ext cx="3225110" cy="19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1118" y="336156"/>
            <a:ext cx="905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Естественнонаучная грамотность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900igr.net/up/datas/238049/006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9036" y="989556"/>
            <a:ext cx="3945698" cy="3632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39036" y="4559474"/>
            <a:ext cx="3832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Ч. Дарвин в своих исследованиях обратил внимание на довольно странный факт.</a:t>
            </a:r>
          </a:p>
          <a:p>
            <a:r>
              <a:rPr lang="ru-RU" b="1" dirty="0" smtClean="0"/>
              <a:t>Оказалось, что древние каменные наконечники стрел, привезенные из самых разных мест, почти тождественны между собой</a:t>
            </a:r>
            <a:endParaRPr lang="ru-RU" b="1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2625" y="1490597"/>
            <a:ext cx="56617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В чем состоит главная идея представленной информации?</a:t>
            </a:r>
          </a:p>
          <a:p>
            <a:r>
              <a:rPr lang="ru-RU" sz="2000" b="1" dirty="0" smtClean="0"/>
              <a:t>2. У современного человека было два ближайших предка. Назвать их.</a:t>
            </a:r>
          </a:p>
          <a:p>
            <a:r>
              <a:rPr lang="ru-RU" sz="2000" b="1" dirty="0" smtClean="0"/>
              <a:t>Дать объяснение данному факту.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54008" y="3457184"/>
            <a:ext cx="4818376" cy="2749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8575" lvl="0" fontAlgn="base">
              <a:spcBef>
                <a:spcPct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Географическое положение </a:t>
            </a:r>
          </a:p>
          <a:p>
            <a:pPr marR="28575" lvl="0" fontAlgn="base">
              <a:spcBef>
                <a:spcPct val="0"/>
              </a:spcBef>
              <a:buFontTx/>
              <a:buChar char="-"/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природа- занятия. </a:t>
            </a:r>
          </a:p>
          <a:p>
            <a:pPr marR="28575" lvl="0" fontAlgn="base">
              <a:spcBef>
                <a:spcPct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      Работа с картой</a:t>
            </a:r>
          </a:p>
          <a:p>
            <a:pPr marR="28575" lvl="0" fontAlgn="base">
              <a:spcBef>
                <a:spcPct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Плавание вокруг Африки.</a:t>
            </a:r>
          </a:p>
          <a:p>
            <a:pPr marR="28575" lvl="0" fontAlgn="base">
              <a:spcBef>
                <a:spcPct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Финикийские колонии.</a:t>
            </a:r>
            <a:endParaRPr lang="ru-RU" alt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5" descr="map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062" y="3970750"/>
            <a:ext cx="1516526" cy="179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312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1118" y="336156"/>
            <a:ext cx="905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Естественнонаучная грамотность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036" y="4559474"/>
            <a:ext cx="38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b="1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57.jpeg" descr="https://i1.wp.com/fox-calculator.ru/wp-content/uploads/2018/12/rasselenie-vostochnyih-slavyan-kart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352" y="924838"/>
            <a:ext cx="4083485" cy="54133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19" y="1075661"/>
            <a:ext cx="6588692" cy="372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5" y="4864320"/>
            <a:ext cx="665132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05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2748" y="919072"/>
            <a:ext cx="2284036" cy="2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2811" y="1025088"/>
            <a:ext cx="905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Финансовая  грамотность 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878904" y="1628384"/>
            <a:ext cx="73778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совокупность знаний, навыков, умений и установок в финансовой сфере, а также личностных социально-педагогических характеристик,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сформированность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которых определяет способность и готовность человека продуктивно выполнять различные социально-экономические роли: домохозяина, инвестора, заемщика, налогоплательщика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8681" y="3306871"/>
            <a:ext cx="2193232" cy="28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659584" y="334138"/>
            <a:ext cx="4764186" cy="32984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8308" y="3807912"/>
            <a:ext cx="4667883" cy="2278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4658" y="363823"/>
            <a:ext cx="44811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 семье Антоновых совокупный доход составляет 38 тыс. р. Расходы на самое необходимое — 20 тыс. р. Максим Антонов тратит на машину, спорт, одежду и обувь ежемесячно 7,5 тыс. р., а его жена Мария тратит на косметику, спорт, одежду, обувь, театр и др. — 8 тыс. р. На их маленького сына Витю, который ходит в детский сад, уходит 4 тыс. р. </a:t>
            </a:r>
          </a:p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242" y="4037505"/>
            <a:ext cx="4121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1. Что образуется в результате такого ведения хозяйства? </a:t>
            </a:r>
          </a:p>
          <a:p>
            <a:pPr algn="just"/>
            <a:r>
              <a:rPr lang="ru-RU" sz="2000" b="1" dirty="0" smtClean="0"/>
              <a:t>2. Живёт ли семья по средствам? </a:t>
            </a:r>
          </a:p>
          <a:p>
            <a:pPr algn="just"/>
            <a:r>
              <a:rPr lang="ru-RU" sz="2000" b="1" dirty="0" smtClean="0"/>
              <a:t>3. Каковы последствия такого планирования своих финансов</a:t>
            </a:r>
            <a:r>
              <a:rPr lang="ru-RU" sz="2000" dirty="0" smtClean="0"/>
              <a:t>? 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802" y="1146178"/>
            <a:ext cx="5051945" cy="37021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17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2811" y="1025088"/>
            <a:ext cx="90563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Глобальная грамотность </a:t>
            </a:r>
          </a:p>
          <a:p>
            <a:pPr algn="just"/>
            <a:r>
              <a:rPr lang="ru-RU" sz="3600" dirty="0" smtClean="0"/>
              <a:t>-</a:t>
            </a:r>
            <a:r>
              <a:rPr lang="ru-RU" sz="2400" dirty="0" smtClean="0"/>
              <a:t>это способность критически рассматривать с различных точек зрения проблемы глобального характера и межкультурного взаимодействия; осознавать, как культурные, религиозные, политические, расовые и иные различия могут оказывать влияние на восприятие, суждения и взгляды людей; вступать в открытое, уважительное и эффективное взаимодействие с другими людьми на основе разделяемого всеми уважения к человеческому достоинству.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5922" y="4379672"/>
            <a:ext cx="3302450" cy="20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959921" y="789140"/>
            <a:ext cx="5691400" cy="55490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61154" y="903201"/>
            <a:ext cx="4473623" cy="22032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27551" y="977029"/>
            <a:ext cx="521082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Правовое обсуждение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Андрей: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опираться на экономические факторы, то смертная казнь более выгодна для государства чем пожизненное заключение.. Ведь содержать преступника нужно содержать около 20 лет. Да и среди налогоплательщиков есть родственники жертвы преступления. И высшая мера наказания показывает потенциальным преступникам уровень реальной ответственности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считаю, что смертная казнь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дикость. Мы живем в XXI веке! В век высоких технологий! Я не могу понять как убийство еще одного человека может воскресить другого? Данный вопрос обсуждается в Венской конвенции и волнует умы людей не одно десятилетие. Да и судьи могут ошибиться, а человека не вернешь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027101" y="1014608"/>
            <a:ext cx="41461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Используйте письма для ответов на вопросы, предлагаемые ниже.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выразить свою точку зрения о возможности применения смертной казни как высшей меры наказания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продемонстрировать свой социальный опыт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8122" y="3571702"/>
            <a:ext cx="4203511" cy="25479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7982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2811" y="1025088"/>
            <a:ext cx="905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мышление </a:t>
            </a:r>
            <a:endParaRPr lang="ru-RU" sz="36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5297" y="4183693"/>
            <a:ext cx="3225110" cy="1985375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91638" y="1753644"/>
            <a:ext cx="72776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542545"/>
            <a:ext cx="10603173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мышление </a:t>
            </a:r>
            <a:endParaRPr lang="ru-RU" sz="5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638" y="1757508"/>
            <a:ext cx="10283175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i="1" dirty="0" smtClean="0">
                <a:cs typeface="Times New Roman" panose="02020603050405020304" pitchFamily="18" charset="0"/>
              </a:rPr>
              <a:t>Написание рассказа « Один день   из жизни неприкасаемого». 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cs typeface="Times New Roman" panose="02020603050405020304" pitchFamily="18" charset="0"/>
              </a:rPr>
              <a:t>Написание эссе для сильных учеников  на тему «Познакомившись с законами Хаммурапи, я …»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cs typeface="Times New Roman" panose="02020603050405020304" pitchFamily="18" charset="0"/>
              </a:rPr>
              <a:t>Написание сочинения об Олимпийских играх « Пять незабываемых дней».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cs typeface="Times New Roman" panose="02020603050405020304" pitchFamily="18" charset="0"/>
              </a:rPr>
              <a:t>Составление рассказа «Наставления опытного легионера  римской армии новобранцу «Пусть век солдата быстротечен, но вечен Рим, но вечен Рим…»</a:t>
            </a:r>
          </a:p>
          <a:p>
            <a:pPr marL="457200" indent="-457200">
              <a:buAutoNum type="arabicPeriod"/>
            </a:pPr>
            <a:r>
              <a:rPr lang="ru-RU" sz="2400" b="1" i="1" dirty="0" smtClean="0">
                <a:cs typeface="Times New Roman" panose="02020603050405020304" pitchFamily="18" charset="0"/>
              </a:rPr>
              <a:t>Составление рассказа « Один день из жизни римского сенатора».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4628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solidFill>
            <a:schemeClr val="bg1"/>
          </a:solidFill>
        </p:spPr>
      </p:pic>
      <p:sp>
        <p:nvSpPr>
          <p:cNvPr id="7" name="Скругленный прямоугольник 6"/>
          <p:cNvSpPr/>
          <p:nvPr/>
        </p:nvSpPr>
        <p:spPr>
          <a:xfrm>
            <a:off x="936087" y="1960558"/>
            <a:ext cx="3452883" cy="1037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Математическая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грамотность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9755" y="341309"/>
            <a:ext cx="64773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Основные направления формирования 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функциональной грамотности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28283" y="1242617"/>
            <a:ext cx="1350024" cy="21607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71088" y="1091821"/>
            <a:ext cx="1427468" cy="77792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5330" y="2007021"/>
            <a:ext cx="345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7926" y="3327437"/>
            <a:ext cx="3370997" cy="1078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16073" y="3403337"/>
            <a:ext cx="31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b="1" dirty="0" smtClean="0"/>
              <a:t>Читательская</a:t>
            </a:r>
          </a:p>
          <a:p>
            <a:pPr algn="ctr"/>
            <a:r>
              <a:rPr lang="ru-RU" b="1" dirty="0" smtClean="0"/>
              <a:t> грамотность</a:t>
            </a:r>
            <a:r>
              <a:rPr lang="ru-RU" i="1" dirty="0" smtClean="0"/>
              <a:t> 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6716" y="2675341"/>
            <a:ext cx="2823818" cy="750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Финансовая грамотность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4956" y="2884731"/>
            <a:ext cx="26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96000" y="1239587"/>
            <a:ext cx="0" cy="143575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078980" y="1586797"/>
            <a:ext cx="2989189" cy="1037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Креативное</a:t>
            </a:r>
            <a:r>
              <a:rPr lang="ru-RU" b="1" dirty="0" smtClean="0">
                <a:solidFill>
                  <a:schemeClr val="tx1"/>
                </a:solidFill>
              </a:rPr>
              <a:t> мышление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8327" y="1527842"/>
            <a:ext cx="27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942997" y="1239587"/>
            <a:ext cx="561915" cy="3162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8002330" y="3085760"/>
            <a:ext cx="3220990" cy="1022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Глобальные компетенции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34426" y="3029218"/>
            <a:ext cx="334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b="1" i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21783" y="3802370"/>
            <a:ext cx="3166281" cy="1125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Естественнонаучная грамотность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0147" y="3838795"/>
            <a:ext cx="331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933939" y="1225234"/>
            <a:ext cx="1342354" cy="1875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15323" y="1276326"/>
            <a:ext cx="131054" cy="139901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6559138" y="3425589"/>
            <a:ext cx="55082" cy="43293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6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00" y="4597496"/>
            <a:ext cx="2579757" cy="1673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584" y="4258848"/>
            <a:ext cx="2304725" cy="22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7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6210"/>
            <a:ext cx="12192000" cy="685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63218" y="1931957"/>
            <a:ext cx="3084393" cy="280933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96284" y="2413294"/>
            <a:ext cx="2906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Технологии формирования функциональной грамотности </a:t>
            </a:r>
            <a:endParaRPr lang="ru-RU" sz="2400" b="1" i="1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5216855" y="3336624"/>
            <a:ext cx="2078442" cy="1208081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3991968" y="3336624"/>
            <a:ext cx="2449775" cy="2355531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6240437" y="3336624"/>
            <a:ext cx="2197290" cy="443806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3965236" y="615443"/>
            <a:ext cx="2476507" cy="2312801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flipV="1">
            <a:off x="5216855" y="1576443"/>
            <a:ext cx="1813729" cy="1351802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flipV="1">
            <a:off x="6125708" y="2413294"/>
            <a:ext cx="1809751" cy="516320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6459368" y="220077"/>
            <a:ext cx="2402006" cy="839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Проблемное обучение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044231" y="1079080"/>
            <a:ext cx="2575758" cy="9086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Педагогика сотрудничества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935459" y="1966388"/>
            <a:ext cx="2144131" cy="8456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Проектное обучение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437727" y="3278562"/>
            <a:ext cx="2973484" cy="9130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Информационно – коммуникативные 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308945" y="4061284"/>
            <a:ext cx="2183642" cy="10249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Игровые технологии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459368" y="5222627"/>
            <a:ext cx="3991968" cy="8792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Технология развития критического мышления технологии РКМЧП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393" y="4279211"/>
            <a:ext cx="2578789" cy="2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3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1876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6147" y="237519"/>
            <a:ext cx="6329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Прием «Минимакс»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147" y="2815628"/>
            <a:ext cx="2719075" cy="3523573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738262" y="1157610"/>
            <a:ext cx="4039737" cy="1569492"/>
          </a:xfrm>
          <a:prstGeom prst="wedgeRectCallout">
            <a:avLst>
              <a:gd name="adj1" fmla="val -14414"/>
              <a:gd name="adj2" fmla="val 9728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Не все, что есть в учебнике, нужно запоминать и выполнять!</a:t>
            </a:r>
            <a:endParaRPr lang="ru-RU" sz="2400" i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862" y="1277989"/>
            <a:ext cx="321971" cy="939522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03210" y="1561675"/>
            <a:ext cx="2920621" cy="110546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Порядок действий при подготовке к уроку</a:t>
            </a:r>
            <a:endParaRPr lang="ru-RU" sz="20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8841" y="2883471"/>
            <a:ext cx="2529358" cy="966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Определить минимум ближайшего урока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981034" y="5158853"/>
            <a:ext cx="10128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919929" y="4378126"/>
            <a:ext cx="3061105" cy="14151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Выделить в параграфе минимум и спланировать работу  прежде всего с этим минимальным содержанием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363520" y="2679247"/>
            <a:ext cx="0" cy="2109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8966578" y="3776698"/>
            <a:ext cx="2374711" cy="2618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Распорядиться максимумом: если успеем – хорошо, если нет – ничего страшного!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645" y="483937"/>
            <a:ext cx="3384644" cy="267425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47255" y="740255"/>
            <a:ext cx="292516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Убрав максимум с урока, получаем </a:t>
            </a:r>
          </a:p>
          <a:p>
            <a:pPr algn="ctr"/>
            <a:r>
              <a:rPr lang="ru-RU" sz="2400" i="1" dirty="0" smtClean="0"/>
              <a:t>5-15 мин для развития умений – действий.</a:t>
            </a:r>
            <a:endParaRPr lang="ru-RU" sz="2400" i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6363520" y="3849847"/>
            <a:ext cx="0" cy="528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604" y="663880"/>
            <a:ext cx="6832933" cy="3607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5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7619" y="3222487"/>
            <a:ext cx="3923451" cy="3780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07507" y="97498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Учебные предметы </a:t>
            </a:r>
          </a:p>
          <a:p>
            <a:pPr algn="ctr"/>
            <a:r>
              <a:rPr lang="ru-RU" sz="2800" b="1" dirty="0" smtClean="0"/>
              <a:t>«История» и «Обществознание» обладают широчайшими возможностями для использования их в целях формирования функциональной грамотности учащихся.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876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6161" y="1547968"/>
            <a:ext cx="1072533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</a:t>
            </a:r>
            <a:r>
              <a:rPr lang="ru-RU" sz="8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ru-RU" sz="8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916" y="3111690"/>
            <a:ext cx="5718411" cy="308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44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Овал 9"/>
          <p:cNvSpPr/>
          <p:nvPr/>
        </p:nvSpPr>
        <p:spPr>
          <a:xfrm>
            <a:off x="7055627" y="1758883"/>
            <a:ext cx="3226798" cy="122948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55628" y="4223786"/>
            <a:ext cx="3226798" cy="11402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55627" y="3062481"/>
            <a:ext cx="3226798" cy="12223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55627" y="415226"/>
            <a:ext cx="3226798" cy="1273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52778" y="2112014"/>
            <a:ext cx="281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Коммуникативная</a:t>
            </a:r>
            <a:r>
              <a:rPr lang="ru-RU" sz="2000" b="1" i="1" dirty="0" smtClean="0"/>
              <a:t>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76423" y="4383795"/>
            <a:ext cx="25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Социальная  (бытовая) грамотность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07609" y="3419622"/>
            <a:ext cx="302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Информационная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168935" y="745570"/>
            <a:ext cx="352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Общая грамотность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7450" y="899584"/>
            <a:ext cx="3400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Функции уроков истории и обществознания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 для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успешного формирования функциональной грамотности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5866384" y="2533738"/>
            <a:ext cx="101240" cy="21786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691990" y="904325"/>
            <a:ext cx="2307790" cy="1046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866526" y="3707424"/>
            <a:ext cx="115786" cy="22065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198" y="4219049"/>
            <a:ext cx="2908545" cy="18980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 rot="16200000">
            <a:off x="2101269" y="3579340"/>
            <a:ext cx="5343317" cy="1492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821135" y="2316879"/>
            <a:ext cx="2178645" cy="1185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893665" y="5187583"/>
            <a:ext cx="115786" cy="22065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145398" y="5465950"/>
            <a:ext cx="3414044" cy="11402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Общественно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политическая грамотность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2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720" y="986008"/>
            <a:ext cx="802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Содержимое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51146" y="313150"/>
            <a:ext cx="11085533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Компьютерная грамотность: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Грамотность при решении бытовых проблем: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использовать различные технические бытовые устройства, пользуясь инструкциями; ориентироваться в незнакомом городе, пользуясь справочником, картой, выбирать продукты, товары и услуги (в магазинах, в разных сервисных службах); планировать денежные расходы, исходя из бюджета семьи (для развития такой компетенции у нас сейчас есть замечательный курс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ФИНАНСОВАЯ ГРАМОТНОСТЬ).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Правовая и общественно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политическая грамотность: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отстаивать свои права и интересы; объяснять различия в функциях и полномочиях Президента и Правительства; объяснять различия между уголовным, административным и дисциплинарным нарушением; анализировать и сравнивать предвыборные программы разных кандидатов и партий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9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solidFill>
            <a:schemeClr val="bg1"/>
          </a:solidFill>
        </p:spPr>
      </p:pic>
      <p:sp>
        <p:nvSpPr>
          <p:cNvPr id="7" name="Скругленный прямоугольник 6"/>
          <p:cNvSpPr/>
          <p:nvPr/>
        </p:nvSpPr>
        <p:spPr>
          <a:xfrm>
            <a:off x="936087" y="1960558"/>
            <a:ext cx="3452883" cy="1037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Функциональное чтение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9755" y="341309"/>
            <a:ext cx="60365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Средства формирования ФГ </a:t>
            </a: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</a:rPr>
              <a:t>на уроках истории и обществознания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28283" y="1242617"/>
            <a:ext cx="1350024" cy="21607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671088" y="1091821"/>
            <a:ext cx="1427468" cy="77792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5330" y="2007021"/>
            <a:ext cx="345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7926" y="3327437"/>
            <a:ext cx="3370997" cy="10781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16073" y="3403337"/>
            <a:ext cx="31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b="1" dirty="0" smtClean="0"/>
              <a:t>пересказы (мифов, рассказов, биографий и т.п.)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6715" y="2675340"/>
            <a:ext cx="2826583" cy="9446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познавательные игры, викторины, уроки-дебаты</a:t>
            </a:r>
            <a:r>
              <a:rPr lang="ru-RU" dirty="0" smtClean="0"/>
              <a:t>,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4956" y="2884731"/>
            <a:ext cx="26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96000" y="1239587"/>
            <a:ext cx="0" cy="143575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078980" y="1586797"/>
            <a:ext cx="2989189" cy="1037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исторические и обществоведческие диктанты и эссе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8327" y="1527842"/>
            <a:ext cx="27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942997" y="1239587"/>
            <a:ext cx="561915" cy="3162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8002330" y="3085760"/>
            <a:ext cx="3220990" cy="1022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изучение исторических и правовых документов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34426" y="3029218"/>
            <a:ext cx="334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70147" y="3838795"/>
            <a:ext cx="331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933939" y="1225234"/>
            <a:ext cx="1342354" cy="1875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63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6293" y="4622547"/>
            <a:ext cx="2579757" cy="16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7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720" y="986008"/>
            <a:ext cx="802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Содержимое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13566" y="302359"/>
            <a:ext cx="1114816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пересказы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(мифов, биографий, рассказов и т.д.) - предоставление учащемуся возможности, монологически грамотно изъясняя свои мысли, «примерить на себя» те или иные исторические сюжеты и образы, что позволяет «очеловечить» события, расширить их воспитательный диапазон, создавая тем самым соответствующую эмоциональную среду для усвоения базовых ценностей;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познавательные игры, викторины, уроки-дебаты,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развивают навыки сотрудничества, индивидуальной работы и умение выступать с собственной точкой зрения в дискуссиях;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исторические диктанты и эссе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их последующей коррекцией со стороны учителя, что формирует письменную грамотность учащихся;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исторических и правовых документов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их подробный анализ, что позволяет учащимся высказать своё собственное мнение по проблеме, опираясь на этические ценности, которые выработало человечество за всю свою историю;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вариативных источников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позволяет учащимся отказаться от однозначных и прямолинейных суждений, пристально присматриваться к текстам и авторским позициям. Таким образом, учащиеся делают этический выбор, с одной стороны примеряя на себя исторические роли, а с другой - входя в круг тех, кто эти роли оценивает.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функциональное чтение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это чтение с целью поиска информации для решения конкретной задачи или выполнения определенного задания. При функциональном чтении применяются приемы просмотрового чтения (сканирования) и аналитического чтения (выделение ключевых слов, подбор цитат, составление схем, графиков, таблиц)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9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720" y="986008"/>
            <a:ext cx="802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Содержимое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Комплекс учебных заданий по истории и обществознанию по формированию функциональной грамотности обучающихся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5159" y="2974423"/>
            <a:ext cx="499033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9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142" y="647805"/>
            <a:ext cx="802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Читательская грамотность</a:t>
            </a:r>
          </a:p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9973" y="1411968"/>
            <a:ext cx="86680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способность человека понимать и использовать тексты, размышлять о них и заниматься чтением для того, чтобы достигать своих целей. Ученик должен научиться находить, извлекать нужную информацию, интерпретировать и интегрировать ее, осмысливать и оценивать содержание текста, использовать полученную информацию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0225" y="4292024"/>
            <a:ext cx="3037050" cy="20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9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XGy_xGzU2zNNEjR6ZBN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2216</Words>
  <Application>Microsoft Office PowerPoint</Application>
  <PresentationFormat>Произвольный</PresentationFormat>
  <Paragraphs>244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Приёмы: </vt:lpstr>
      <vt:lpstr>Слайд 11</vt:lpstr>
      <vt:lpstr>Слайд 12</vt:lpstr>
      <vt:lpstr>Приёмы </vt:lpstr>
      <vt:lpstr>Слайд 14</vt:lpstr>
      <vt:lpstr>Слайд 15</vt:lpstr>
      <vt:lpstr>Слайд 16</vt:lpstr>
      <vt:lpstr>Слайд 17</vt:lpstr>
      <vt:lpstr>Слайд 18</vt:lpstr>
      <vt:lpstr>Приёмы: </vt:lpstr>
      <vt:lpstr>Приёмы: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Креативное мышление 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Зарипова Л.Ф</dc:creator>
  <cp:lastModifiedBy>User</cp:lastModifiedBy>
  <cp:revision>125</cp:revision>
  <dcterms:created xsi:type="dcterms:W3CDTF">2016-01-30T19:48:21Z</dcterms:created>
  <dcterms:modified xsi:type="dcterms:W3CDTF">2024-03-28T12:28:00Z</dcterms:modified>
</cp:coreProperties>
</file>