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handoutMasterIdLst>
    <p:handoutMasterId r:id="rId24"/>
  </p:handoutMasterIdLst>
  <p:sldIdLst>
    <p:sldId id="292" r:id="rId4"/>
    <p:sldId id="293" r:id="rId5"/>
    <p:sldId id="295" r:id="rId6"/>
    <p:sldId id="265" r:id="rId7"/>
    <p:sldId id="264" r:id="rId8"/>
    <p:sldId id="274" r:id="rId9"/>
    <p:sldId id="275" r:id="rId10"/>
    <p:sldId id="277" r:id="rId11"/>
    <p:sldId id="296" r:id="rId12"/>
    <p:sldId id="267" r:id="rId13"/>
    <p:sldId id="268" r:id="rId14"/>
    <p:sldId id="297" r:id="rId15"/>
    <p:sldId id="303" r:id="rId16"/>
    <p:sldId id="304" r:id="rId17"/>
    <p:sldId id="305" r:id="rId18"/>
    <p:sldId id="306" r:id="rId19"/>
    <p:sldId id="307" r:id="rId20"/>
    <p:sldId id="299" r:id="rId21"/>
    <p:sldId id="300" r:id="rId22"/>
    <p:sldId id="30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74"/>
    <a:srgbClr val="3A5896"/>
    <a:srgbClr val="385592"/>
    <a:srgbClr val="FFFFFF"/>
    <a:srgbClr val="173A8D"/>
    <a:srgbClr val="D6DEEA"/>
    <a:srgbClr val="9F9289"/>
    <a:srgbClr val="E2DEDB"/>
    <a:srgbClr val="F1F1F1"/>
    <a:srgbClr val="1D3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1406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40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13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5264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63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2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2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94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6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2507556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46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56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0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7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05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1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0362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77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9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49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97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73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378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2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75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46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2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7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50631" r="7437" b="16225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54" b="16225"/>
          <a:stretch/>
        </p:blipFill>
        <p:spPr>
          <a:xfrm flipH="1">
            <a:off x="7334573" y="0"/>
            <a:ext cx="1809433" cy="1473200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54" b="16225"/>
          <a:stretch/>
        </p:blipFill>
        <p:spPr>
          <a:xfrm>
            <a:off x="2" y="0"/>
            <a:ext cx="1809433" cy="1473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2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8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41DDD51-0154-416F-B5F9-EBE0C4F83B3F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6278A-A84E-4AC7-AE00-438366394D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5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kern="1800" dirty="0">
                <a:solidFill>
                  <a:srgbClr val="000000"/>
                </a:solidFill>
                <a:latin typeface="Times New Roman"/>
                <a:ea typeface="Times New Roman"/>
              </a:rPr>
              <a:t>Бинарный урок: </a:t>
            </a:r>
            <a:r>
              <a:rPr lang="ru-RU" b="1" kern="1800" dirty="0" err="1">
                <a:solidFill>
                  <a:srgbClr val="000000"/>
                </a:solidFill>
                <a:latin typeface="Times New Roman"/>
                <a:ea typeface="Times New Roman"/>
              </a:rPr>
              <a:t>информатика+биология</a:t>
            </a:r>
            <a:r>
              <a:rPr lang="ru-RU" b="1" kern="1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b="1" kern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9 </a:t>
            </a:r>
            <a:r>
              <a:rPr lang="ru-RU" b="1" kern="1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кл</a:t>
            </a:r>
            <a:r>
              <a:rPr lang="ru-RU" b="1" kern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kern="1800" dirty="0">
                <a:solidFill>
                  <a:srgbClr val="000000"/>
                </a:solidFill>
                <a:latin typeface="Times New Roman"/>
                <a:ea typeface="Times New Roman"/>
              </a:rPr>
              <a:t>«Заболевания сердечно-сосудистой системы, их предупреждение. Первая помощь при кровотечениях</a:t>
            </a:r>
            <a:r>
              <a:rPr lang="ru-RU" b="1" kern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</a:p>
          <a:p>
            <a:r>
              <a:rPr lang="ru-RU" kern="1800" dirty="0" err="1" smtClean="0">
                <a:solidFill>
                  <a:srgbClr val="000000"/>
                </a:solidFill>
                <a:latin typeface="Times New Roman"/>
              </a:rPr>
              <a:t>Уч.биологии</a:t>
            </a:r>
            <a:r>
              <a:rPr lang="ru-RU" kern="1800" dirty="0" smtClean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 marL="0" indent="0">
              <a:buNone/>
            </a:pPr>
            <a:r>
              <a:rPr lang="ru-RU" kern="1800" dirty="0" smtClean="0">
                <a:solidFill>
                  <a:srgbClr val="000000"/>
                </a:solidFill>
                <a:latin typeface="Times New Roman"/>
              </a:rPr>
              <a:t>Тропина Т.И.</a:t>
            </a:r>
          </a:p>
          <a:p>
            <a:r>
              <a:rPr lang="ru-RU" dirty="0" smtClean="0"/>
              <a:t>Уч. Информатики Порошин А.В.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Учебник: 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Биология 9 класс: учеб. Для общеобразовательных организаций /В.В. Пасечник, А.А. Каменский, Г.Г. Швецов; под ред. В.В. Пасечника. – М.: Просвещение, 2023г.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846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491" y="4408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Факторы развития </a:t>
            </a:r>
            <a:r>
              <a:rPr lang="ru-RU" b="1" dirty="0" err="1"/>
              <a:t>сердечно-сосудистых</a:t>
            </a:r>
            <a:r>
              <a:rPr lang="ru-RU" b="1" dirty="0"/>
              <a:t> заболеваний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0624" y="1319791"/>
            <a:ext cx="8229600" cy="4525963"/>
          </a:xfrm>
        </p:spPr>
        <p:txBody>
          <a:bodyPr/>
          <a:lstStyle/>
          <a:p>
            <a:r>
              <a:rPr lang="ru-RU" sz="2400" dirty="0"/>
              <a:t>Основными факторами риска болезней сердца и инсульта являются неправильное питание, физическая инертность, употребление табака и </a:t>
            </a:r>
            <a:r>
              <a:rPr lang="ru-RU" sz="2400" dirty="0" smtClean="0"/>
              <a:t>употребление </a:t>
            </a:r>
            <a:r>
              <a:rPr lang="ru-RU" sz="2400" dirty="0"/>
              <a:t>алкоголя.</a:t>
            </a:r>
          </a:p>
          <a:p>
            <a:endParaRPr lang="ru-RU" dirty="0"/>
          </a:p>
        </p:txBody>
      </p:sp>
      <p:pic>
        <p:nvPicPr>
          <p:cNvPr id="8194" name="Picture 2" descr="https://im0-tub-ru.yandex.net/i?id=414811698e4da7bea28b9bac0040b600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2833" y="2828544"/>
            <a:ext cx="3076918" cy="3688080"/>
          </a:xfrm>
          <a:prstGeom prst="rect">
            <a:avLst/>
          </a:prstGeom>
          <a:noFill/>
        </p:spPr>
      </p:pic>
      <p:pic>
        <p:nvPicPr>
          <p:cNvPr id="8196" name="Picture 4" descr="https://im0-tub-ru.yandex.net/i?id=f55d018bc25b856b13a246bd73b718b8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3169" y="2901696"/>
            <a:ext cx="3566160" cy="3566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. Профилактика </a:t>
            </a:r>
            <a:r>
              <a:rPr lang="ru-RU" b="1" dirty="0" err="1"/>
              <a:t>сердечно-сосудистых</a:t>
            </a:r>
            <a:r>
              <a:rPr lang="ru-RU" b="1" dirty="0"/>
              <a:t> заболеваний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5673436"/>
          </a:xfrm>
        </p:spPr>
        <p:txBody>
          <a:bodyPr/>
          <a:lstStyle/>
          <a:p>
            <a:r>
              <a:rPr lang="ru-RU" sz="2400" dirty="0" smtClean="0"/>
              <a:t>Доказано, что снижают риск развития </a:t>
            </a:r>
            <a:r>
              <a:rPr lang="ru-RU" sz="2400" dirty="0" err="1" smtClean="0"/>
              <a:t>сердечно-сосудистых</a:t>
            </a:r>
            <a:r>
              <a:rPr lang="ru-RU" sz="2400" dirty="0" smtClean="0"/>
              <a:t> заболеваний:</a:t>
            </a:r>
          </a:p>
          <a:p>
            <a:r>
              <a:rPr lang="ru-RU" sz="2400" dirty="0" smtClean="0"/>
              <a:t>прекращение употребления табака, </a:t>
            </a:r>
          </a:p>
          <a:p>
            <a:r>
              <a:rPr lang="ru-RU" sz="2400" dirty="0" smtClean="0"/>
              <a:t>уменьшение потребления соли, </a:t>
            </a:r>
          </a:p>
          <a:p>
            <a:r>
              <a:rPr lang="ru-RU" sz="2400" dirty="0" smtClean="0"/>
              <a:t>потребление фруктов и овощей, </a:t>
            </a:r>
          </a:p>
          <a:p>
            <a:r>
              <a:rPr lang="ru-RU" sz="2400" dirty="0" smtClean="0"/>
              <a:t>регулярная физическая активность,</a:t>
            </a:r>
          </a:p>
          <a:p>
            <a:r>
              <a:rPr lang="ru-RU" sz="2400" dirty="0" smtClean="0"/>
              <a:t> предотвращение вредного употребления алкоголя.</a:t>
            </a:r>
          </a:p>
          <a:p>
            <a:endParaRPr lang="ru-RU" dirty="0"/>
          </a:p>
        </p:txBody>
      </p:sp>
      <p:pic>
        <p:nvPicPr>
          <p:cNvPr id="7170" name="Picture 2" descr="https://im0-tub-ru.yandex.net/i?id=70314b6db8bc67bd77149de7af870925-l&amp;n=13"/>
          <p:cNvPicPr>
            <a:picLocks noChangeAspect="1" noChangeArrowheads="1"/>
          </p:cNvPicPr>
          <p:nvPr/>
        </p:nvPicPr>
        <p:blipFill>
          <a:blip r:embed="rId2"/>
          <a:srcRect l="29550" t="37296" r="28025" b="6138"/>
          <a:stretch>
            <a:fillRect/>
          </a:stretch>
        </p:blipFill>
        <p:spPr bwMode="auto">
          <a:xfrm>
            <a:off x="4696690" y="2097025"/>
            <a:ext cx="4092564" cy="3816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D:\2023 -2024 %D0%B3\%D0%A1%D0%B5%D1%80%D0%B4%D1%86%D0%B5\slide-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63" y="1600204"/>
            <a:ext cx="6042485" cy="4525963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446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532B94-58F7-40F9-B53D-ECEDA973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Анатомическое приложение Sharecare YOU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3AC2DDA6-A48B-458A-AE6B-51CD4ED53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60" y="1792610"/>
            <a:ext cx="7367679" cy="4141143"/>
          </a:xfrm>
        </p:spPr>
      </p:pic>
    </p:spTree>
    <p:extLst>
      <p:ext uri="{BB962C8B-B14F-4D97-AF65-F5344CB8AC3E}">
        <p14:creationId xmlns:p14="http://schemas.microsoft.com/office/powerpoint/2010/main" val="660070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F951E3-B02A-41F8-A334-E327A4C2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91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5400" b="1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Sharecare YOU</a:t>
            </a:r>
            <a:endParaRPr lang="ru-RU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D901748-31DF-473A-9A78-F66304461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48965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программе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</a:t>
            </a:r>
            <a:r>
              <a:rPr lang="ru-RU" sz="32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одержится </a:t>
            </a:r>
            <a:r>
              <a:rPr lang="ru-RU" sz="3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набор трехмерных человеческих органов, функционирующих в реальном времени, которые можно изучать. </a:t>
            </a:r>
          </a:p>
          <a:p>
            <a:pPr marL="0" indent="0" algn="just">
              <a:buNone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ru-RU" sz="32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Также </a:t>
            </a:r>
            <a:r>
              <a:rPr lang="ru-RU" sz="3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реализована возможность делать срезы,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заглядывать внутрь и рассматривать органы при различных заболеваниях</a:t>
            </a:r>
            <a:r>
              <a:rPr lang="ru-RU" sz="32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 данном уроке мы подробно рассмотрим раздел с сердцем.</a:t>
            </a:r>
            <a:endParaRPr lang="ru-RU" sz="32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980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D68B692-FE70-4747-915C-AF9CDAD64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9" r="6309" b="12828"/>
          <a:stretch/>
        </p:blipFill>
        <p:spPr>
          <a:xfrm>
            <a:off x="4524866" y="3533119"/>
            <a:ext cx="4619134" cy="33248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405"/>
          <a:stretch/>
        </p:blipFill>
        <p:spPr>
          <a:xfrm>
            <a:off x="3893270" y="1"/>
            <a:ext cx="5250729" cy="3533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/>
          <a:stretch/>
        </p:blipFill>
        <p:spPr>
          <a:xfrm>
            <a:off x="0" y="0"/>
            <a:ext cx="4729828" cy="3151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4" r="20000" b="27975"/>
          <a:stretch/>
        </p:blipFill>
        <p:spPr>
          <a:xfrm>
            <a:off x="0" y="3151044"/>
            <a:ext cx="4729828" cy="370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03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downloader.vevioz.com] Sharecare YOU VR">
            <a:hlinkClick r:id="" action="ppaction://media"/>
            <a:extLst>
              <a:ext uri="{FF2B5EF4-FFF2-40B4-BE49-F238E27FC236}">
                <a16:creationId xmlns="" xmlns:a16="http://schemas.microsoft.com/office/drawing/2014/main" id="{0E8EA743-6E6D-4A76-965A-930F1E75A9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24744"/>
            <a:ext cx="9036496" cy="5001419"/>
          </a:xfr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68A5BB75-2783-409D-8E3E-06362DEE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sz="5400" b="1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Sharecare YOU</a:t>
            </a:r>
            <a:endParaRPr lang="ru-RU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517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576064"/>
          </a:xfrm>
        </p:spPr>
        <p:txBody>
          <a:bodyPr>
            <a:normAutofit fontScale="90000"/>
          </a:bodyPr>
          <a:lstStyle/>
          <a:p>
            <a:r>
              <a:rPr lang="ru-RU" sz="3600" b="1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Шлем виртуальной </a:t>
            </a:r>
            <a:r>
              <a:rPr lang="ru-RU" sz="36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реальности</a:t>
            </a:r>
            <a:br>
              <a:rPr lang="ru-RU" sz="36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уроках биологии</a:t>
            </a:r>
            <a:endParaRPr lang="ru-RU" sz="36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5923416" y="4840115"/>
            <a:ext cx="2952328" cy="191430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Наглядность</a:t>
            </a:r>
          </a:p>
          <a:p>
            <a:r>
              <a:rPr lang="ru-RU" sz="2000" dirty="0">
                <a:solidFill>
                  <a:schemeClr val="tx1"/>
                </a:solidFill>
              </a:rPr>
              <a:t>Безопасность</a:t>
            </a:r>
          </a:p>
          <a:p>
            <a:r>
              <a:rPr lang="ru-RU" sz="2000" dirty="0">
                <a:solidFill>
                  <a:schemeClr val="tx1"/>
                </a:solidFill>
              </a:rPr>
              <a:t>Вовлеченность</a:t>
            </a:r>
          </a:p>
          <a:p>
            <a:r>
              <a:rPr lang="ru-RU" sz="2000" dirty="0">
                <a:solidFill>
                  <a:schemeClr val="tx1"/>
                </a:solidFill>
              </a:rPr>
              <a:t>Фокусировка внимания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8" y="1211643"/>
            <a:ext cx="5198966" cy="542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74" y="1213784"/>
            <a:ext cx="3270012" cy="36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085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94" y="0"/>
            <a:ext cx="4105006" cy="38780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95" y="271231"/>
            <a:ext cx="7886700" cy="1325562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 кровотечений :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094" y="1596793"/>
            <a:ext cx="8440910" cy="5294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/>
              <a:t>По виду кровоточащего сосуда.</a:t>
            </a:r>
            <a:endParaRPr lang="ru-RU" sz="4800" dirty="0"/>
          </a:p>
          <a:p>
            <a:pPr marL="0" indent="0">
              <a:buNone/>
            </a:pPr>
            <a:r>
              <a:rPr lang="ru-RU" sz="4800" dirty="0"/>
              <a:t>1. Артериальные.</a:t>
            </a:r>
          </a:p>
          <a:p>
            <a:pPr marL="0" indent="0">
              <a:buNone/>
            </a:pPr>
            <a:r>
              <a:rPr lang="ru-RU" sz="4800" dirty="0"/>
              <a:t>2</a:t>
            </a:r>
            <a:r>
              <a:rPr lang="ru-RU" sz="4800" dirty="0" smtClean="0"/>
              <a:t>. </a:t>
            </a:r>
            <a:r>
              <a:rPr lang="ru-RU" sz="4800" dirty="0"/>
              <a:t>Венозные</a:t>
            </a:r>
            <a:r>
              <a:rPr lang="ru-RU" sz="4800" dirty="0" smtClean="0"/>
              <a:t>.</a:t>
            </a:r>
            <a:endParaRPr lang="ru-RU" sz="4800" dirty="0"/>
          </a:p>
          <a:p>
            <a:pPr marL="0" indent="0">
              <a:buNone/>
            </a:pPr>
            <a:r>
              <a:rPr lang="ru-RU" sz="4800" dirty="0"/>
              <a:t>3</a:t>
            </a:r>
            <a:r>
              <a:rPr lang="ru-RU" sz="4800" dirty="0" smtClean="0"/>
              <a:t>. </a:t>
            </a:r>
            <a:r>
              <a:rPr lang="ru-RU" sz="4800" dirty="0"/>
              <a:t>Капиллярные.</a:t>
            </a:r>
          </a:p>
          <a:p>
            <a:pPr marL="0" indent="0">
              <a:buNone/>
            </a:pPr>
            <a:r>
              <a:rPr lang="ru-RU" sz="4800" dirty="0"/>
              <a:t>4</a:t>
            </a:r>
            <a:r>
              <a:rPr lang="ru-RU" sz="4800" dirty="0" smtClean="0"/>
              <a:t>. </a:t>
            </a:r>
            <a:r>
              <a:rPr lang="ru-RU" sz="4800" dirty="0"/>
              <a:t>Паренхиматозные.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69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Признаки кровотечений</a:t>
            </a:r>
            <a:endParaRPr lang="ru-RU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2911478"/>
            <a:ext cx="3886200" cy="2185987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645">
            <a:off x="4652596" y="1856400"/>
            <a:ext cx="3886200" cy="2185987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329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Цель, задачи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изучить заболевания сердечно-сосудистой системы и причины их возникновения; 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научиться оказывать первую помощь при кровотечениях. 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Образовательные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раскрыть причины сердечно - сосудистых заболеваний ; показать роль тренировки сердца и сосудов для сохранения здоровья и профилактики сердечно - сосудистых заболеваний; дать представления о различных видах кровотечений.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923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227" y="1043531"/>
            <a:ext cx="3741775" cy="4892574"/>
          </a:xfrm>
          <a:prstGeom prst="rect">
            <a:avLst/>
          </a:prstGeom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206" y="380750"/>
            <a:ext cx="6269126" cy="1325562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Капиллярное кровотечение :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846" y="1828802"/>
            <a:ext cx="5414686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 smtClean="0"/>
              <a:t>-возникает </a:t>
            </a:r>
            <a:r>
              <a:rPr lang="ru-RU" sz="4400" b="1" dirty="0"/>
              <a:t>при поверхностных </a:t>
            </a:r>
            <a:r>
              <a:rPr lang="ru-RU" sz="4400" b="1" dirty="0" smtClean="0"/>
              <a:t>ранах; </a:t>
            </a:r>
          </a:p>
          <a:p>
            <a:pPr marL="0" indent="0">
              <a:buNone/>
            </a:pPr>
            <a:r>
              <a:rPr lang="ru-RU" sz="4400" b="1" dirty="0" smtClean="0"/>
              <a:t>- кровь </a:t>
            </a:r>
            <a:r>
              <a:rPr lang="ru-RU" sz="4400" b="1" dirty="0"/>
              <a:t>из раны вытекает по каплям;</a:t>
            </a:r>
          </a:p>
        </p:txBody>
      </p:sp>
    </p:spTree>
    <p:extLst>
      <p:ext uri="{BB962C8B-B14F-4D97-AF65-F5344CB8AC3E}">
        <p14:creationId xmlns:p14="http://schemas.microsoft.com/office/powerpoint/2010/main" val="3941529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"У нас только одно сердце и </a:t>
            </a:r>
            <a:endParaRPr lang="ru-RU" sz="2400" dirty="0"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только одна жизнь </a:t>
            </a:r>
            <a:endParaRPr lang="ru-RU" sz="2400" dirty="0"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 необходимо заботится </a:t>
            </a:r>
            <a:endParaRPr lang="ru-RU" sz="2400" dirty="0"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 этих сокровищах. (</a:t>
            </a:r>
            <a:r>
              <a:rPr lang="ru-RU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Г.Бретт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804">
            <a:off x="4953446" y="1600204"/>
            <a:ext cx="3428109" cy="4525963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141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Самые распространённые приобретённые </a:t>
            </a:r>
            <a:r>
              <a:rPr lang="ru-RU" sz="2800" b="1" dirty="0" err="1" smtClean="0"/>
              <a:t>сердечно-сосудистые</a:t>
            </a:r>
            <a:r>
              <a:rPr lang="ru-RU" sz="2800" b="1" dirty="0" smtClean="0"/>
              <a:t> заболевания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3346" y="1115293"/>
            <a:ext cx="8229600" cy="4525963"/>
          </a:xfrm>
        </p:spPr>
        <p:txBody>
          <a:bodyPr>
            <a:normAutofit/>
          </a:bodyPr>
          <a:lstStyle/>
          <a:p>
            <a:pPr fontAlgn="t"/>
            <a:r>
              <a:rPr lang="ru-RU" sz="2400" b="1" i="1" dirty="0"/>
              <a:t>Инфаркт миокарда</a:t>
            </a:r>
            <a:endParaRPr lang="ru-RU" sz="2400" dirty="0"/>
          </a:p>
          <a:p>
            <a:pPr fontAlgn="t"/>
            <a:r>
              <a:rPr lang="ru-RU" sz="2400" dirty="0"/>
              <a:t>Инфаркт миокарда – это поражение сердечной мышцы, вызванное острым нарушением ее кровоснабжения из-за тромбоза (закупорки) одной из артерий ­сердца атеросклеротической бляшкой.</a:t>
            </a:r>
          </a:p>
          <a:p>
            <a:endParaRPr lang="ru-RU" sz="2400" dirty="0"/>
          </a:p>
        </p:txBody>
      </p:sp>
      <p:pic>
        <p:nvPicPr>
          <p:cNvPr id="4" name="Picture 2" descr="https://im0-tub-ru.yandex.net/i?id=79558c037bfc9b1d950207880b439b1f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133" y="3144979"/>
            <a:ext cx="7278625" cy="3616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4592" y="1097280"/>
            <a:ext cx="4443984" cy="5547360"/>
          </a:xfrm>
        </p:spPr>
        <p:txBody>
          <a:bodyPr>
            <a:normAutofit/>
          </a:bodyPr>
          <a:lstStyle/>
          <a:p>
            <a:pPr fontAlgn="t">
              <a:buNone/>
            </a:pPr>
            <a:r>
              <a:rPr lang="ru-RU" sz="2400" b="1" i="1" dirty="0"/>
              <a:t>Ишемическая болезнь сердца</a:t>
            </a:r>
            <a:endParaRPr lang="ru-RU" sz="2400" b="1" dirty="0"/>
          </a:p>
          <a:p>
            <a:pPr fontAlgn="t">
              <a:buNone/>
            </a:pPr>
            <a:r>
              <a:rPr lang="ru-RU" sz="2400" dirty="0" smtClean="0"/>
              <a:t>     Это </a:t>
            </a:r>
            <a:r>
              <a:rPr lang="ru-RU" sz="2400" dirty="0"/>
              <a:t>болезнь </a:t>
            </a:r>
            <a:r>
              <a:rPr lang="ru-RU" sz="2400" dirty="0" smtClean="0"/>
              <a:t>кровеносных сосудов</a:t>
            </a:r>
            <a:r>
              <a:rPr lang="ru-RU" sz="2400" dirty="0"/>
              <a:t>, снабжающих кровью сердечную мышцу, и самая распространённая из всех </a:t>
            </a:r>
            <a:r>
              <a:rPr lang="ru-RU" sz="2400" dirty="0" err="1"/>
              <a:t>сердечно-сосудистых</a:t>
            </a:r>
            <a:r>
              <a:rPr lang="ru-RU" sz="2400" dirty="0"/>
              <a:t> патологий. Главный симптом — приступ стенокардии, во время которого появляется резкая боль за грудиной. </a:t>
            </a:r>
            <a:endParaRPr lang="ru-RU" dirty="0"/>
          </a:p>
        </p:txBody>
      </p:sp>
      <p:pic>
        <p:nvPicPr>
          <p:cNvPr id="11266" name="Picture 2" descr="https://im0-tub-ru.yandex.net/i?id=f8ebd0331294047ce4dd49206300ea04-sr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8722" y="2889504"/>
            <a:ext cx="4705278" cy="37063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91483" y="-152405"/>
            <a:ext cx="78832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 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Самые распространённые приобретённые </a:t>
            </a:r>
            <a:r>
              <a:rPr lang="ru-RU" sz="2800" b="1" dirty="0" err="1" smtClean="0"/>
              <a:t>сердечно-сосудистые</a:t>
            </a:r>
            <a:r>
              <a:rPr lang="ru-RU" sz="2800" b="1" dirty="0" smtClean="0"/>
              <a:t> заболевания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Самые распространённые приобретённые </a:t>
            </a:r>
            <a:r>
              <a:rPr lang="ru-RU" sz="2800" b="1" dirty="0" err="1" smtClean="0"/>
              <a:t>сердечно-сосудистые</a:t>
            </a:r>
            <a:r>
              <a:rPr lang="ru-RU" sz="2800" b="1" dirty="0" smtClean="0"/>
              <a:t> заболевания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0624" y="1039371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b="1" i="1" dirty="0"/>
              <a:t>Инсульт</a:t>
            </a:r>
            <a:r>
              <a:rPr lang="ru-RU" sz="2400" b="1" dirty="0"/>
              <a:t> </a:t>
            </a:r>
            <a:r>
              <a:rPr lang="ru-RU" sz="2400" dirty="0"/>
              <a:t>— это внезапное нарушение кровообращения какого-либо участка головного мозга. В результате мозг перестаёт снабжаться кислородом и быстро погибает. Такое происходит чаще всего на фоне болезней </a:t>
            </a:r>
            <a:r>
              <a:rPr lang="ru-RU" sz="2400" dirty="0" err="1"/>
              <a:t>сердечно-сосудистой</a:t>
            </a:r>
            <a:r>
              <a:rPr lang="ru-RU" sz="2400" dirty="0"/>
              <a:t> системы: гипертонии, атеросклероза, сердечной недостаточности.</a:t>
            </a:r>
          </a:p>
        </p:txBody>
      </p:sp>
      <p:pic>
        <p:nvPicPr>
          <p:cNvPr id="79874" name="Picture 2" descr="https://im0-tub-ru.yandex.net/i?id=bc4a9e394f3da75394ad7dc1dfa23a69-l&amp;n=13"/>
          <p:cNvPicPr>
            <a:picLocks noChangeAspect="1" noChangeArrowheads="1"/>
          </p:cNvPicPr>
          <p:nvPr/>
        </p:nvPicPr>
        <p:blipFill>
          <a:blip r:embed="rId2"/>
          <a:srcRect l="2131" t="17235" r="59659" b="43939"/>
          <a:stretch>
            <a:fillRect/>
          </a:stretch>
        </p:blipFill>
        <p:spPr bwMode="auto">
          <a:xfrm>
            <a:off x="471056" y="3463637"/>
            <a:ext cx="3726873" cy="2840182"/>
          </a:xfrm>
          <a:prstGeom prst="rect">
            <a:avLst/>
          </a:prstGeom>
          <a:noFill/>
        </p:spPr>
      </p:pic>
      <p:pic>
        <p:nvPicPr>
          <p:cNvPr id="79876" name="Picture 4" descr="https://im0-tub-ru.yandex.net/i?id=bc4a9e394f3da75394ad7dc1dfa23a69-l&amp;n=13"/>
          <p:cNvPicPr>
            <a:picLocks noChangeAspect="1" noChangeArrowheads="1"/>
          </p:cNvPicPr>
          <p:nvPr/>
        </p:nvPicPr>
        <p:blipFill>
          <a:blip r:embed="rId2"/>
          <a:srcRect l="46733" t="17803" r="4261" b="43939"/>
          <a:stretch>
            <a:fillRect/>
          </a:stretch>
        </p:blipFill>
        <p:spPr bwMode="auto">
          <a:xfrm>
            <a:off x="4364183" y="3477491"/>
            <a:ext cx="4322619" cy="2798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Самые распространённые приобретённые </a:t>
            </a:r>
            <a:r>
              <a:rPr lang="ru-RU" sz="2800" b="1" dirty="0" err="1" smtClean="0"/>
              <a:t>сердечно-сосудистые</a:t>
            </a:r>
            <a:r>
              <a:rPr lang="ru-RU" sz="2800" b="1" dirty="0" smtClean="0"/>
              <a:t> заболевания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0352" y="1014984"/>
            <a:ext cx="8229600" cy="4525963"/>
          </a:xfrm>
        </p:spPr>
        <p:txBody>
          <a:bodyPr>
            <a:normAutofit/>
          </a:bodyPr>
          <a:lstStyle/>
          <a:p>
            <a:pPr fontAlgn="t"/>
            <a:r>
              <a:rPr lang="ru-RU" sz="2400" b="1" i="1" dirty="0"/>
              <a:t>Болезнь периферических артерий</a:t>
            </a:r>
            <a:endParaRPr lang="ru-RU" sz="2400" b="1" dirty="0"/>
          </a:p>
          <a:p>
            <a:r>
              <a:rPr lang="ru-RU" sz="2400" dirty="0"/>
              <a:t>Болезнь артерий ног — результат атеросклероза (закупорки сосудов холестериновыми отложениями), который, в свою очередь, приводит к недостаточности кровоснабжения нижних конечностей. </a:t>
            </a:r>
          </a:p>
        </p:txBody>
      </p:sp>
      <p:pic>
        <p:nvPicPr>
          <p:cNvPr id="78850" name="Picture 2" descr="https://im0-tub-ru.yandex.net/i?id=cd78ebead5ac49e76d22ae606b04b06e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133" y="3116723"/>
            <a:ext cx="7168897" cy="3635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Самые распространённые приобретённые </a:t>
            </a:r>
            <a:r>
              <a:rPr lang="ru-RU" sz="2800" b="1" dirty="0" err="1" smtClean="0"/>
              <a:t>сердечно-сосудистые</a:t>
            </a:r>
            <a:r>
              <a:rPr lang="ru-RU" sz="2800" b="1" dirty="0" smtClean="0"/>
              <a:t> заболевания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5008" y="1100332"/>
            <a:ext cx="8229600" cy="4525963"/>
          </a:xfrm>
        </p:spPr>
        <p:txBody>
          <a:bodyPr/>
          <a:lstStyle/>
          <a:p>
            <a:pPr fontAlgn="t"/>
            <a:r>
              <a:rPr lang="ru-RU" sz="2400" b="1" i="1" dirty="0"/>
              <a:t>Порок сердца</a:t>
            </a:r>
            <a:endParaRPr lang="ru-RU" sz="2400" b="1" dirty="0"/>
          </a:p>
          <a:p>
            <a:r>
              <a:rPr lang="ru-RU" sz="2400" dirty="0"/>
              <a:t>Пороки сердца могут быть врождёнными или приобретёнными. Пороки представляют собой дефекты клапанного аппарата сердца или нарушения целостности внутрисердечных перегородок.</a:t>
            </a:r>
          </a:p>
          <a:p>
            <a:endParaRPr lang="ru-RU" dirty="0"/>
          </a:p>
        </p:txBody>
      </p:sp>
      <p:pic>
        <p:nvPicPr>
          <p:cNvPr id="82946" name="Picture 2" descr="https://im0-tub-ru.yandex.net/i?id=1c847fe327132ea0eb982661ad622a25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324" y="3034147"/>
            <a:ext cx="5617337" cy="3823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303">
            <a:off x="1091555" y="1600204"/>
            <a:ext cx="2769889" cy="45259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231">
            <a:off x="4648200" y="2945324"/>
            <a:ext cx="4038600" cy="1835727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523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761</TotalTime>
  <Words>364</Words>
  <Application>Microsoft Office PowerPoint</Application>
  <PresentationFormat>Экран (4:3)</PresentationFormat>
  <Paragraphs>60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HDOfficeLightV0</vt:lpstr>
      <vt:lpstr>1_HDOfficeLightV0</vt:lpstr>
      <vt:lpstr>Бинарный урок: информатика+биология 9 кл.</vt:lpstr>
      <vt:lpstr>Цель, задачи </vt:lpstr>
      <vt:lpstr>Презентация PowerPoint</vt:lpstr>
      <vt:lpstr>Самые распространённые приобретённые сердечно-сосудистые заболевания</vt:lpstr>
      <vt:lpstr> </vt:lpstr>
      <vt:lpstr>Самые распространённые приобретённые сердечно-сосудистые заболевания</vt:lpstr>
      <vt:lpstr>Самые распространённые приобретённые сердечно-сосудистые заболевания</vt:lpstr>
      <vt:lpstr>Самые распространённые приобретённые сердечно-сосудистые заболевания</vt:lpstr>
      <vt:lpstr>Презентация PowerPoint</vt:lpstr>
      <vt:lpstr>Факторы развития сердечно-сосудистых заболеваний </vt:lpstr>
      <vt:lpstr>. Профилактика сердечно-сосудистых заболеваний</vt:lpstr>
      <vt:lpstr>Презентация PowerPoint</vt:lpstr>
      <vt:lpstr>Анатомическое приложение Sharecare YOU</vt:lpstr>
      <vt:lpstr>Sharecare YOU</vt:lpstr>
      <vt:lpstr>Презентация PowerPoint</vt:lpstr>
      <vt:lpstr>Sharecare YOU</vt:lpstr>
      <vt:lpstr>Шлем виртуальной реальности на уроках биологии</vt:lpstr>
      <vt:lpstr>Виды  кровотечений :</vt:lpstr>
      <vt:lpstr>Признаки кровотечений</vt:lpstr>
      <vt:lpstr>Капиллярное кровотечение :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140</cp:revision>
  <dcterms:created xsi:type="dcterms:W3CDTF">2016-11-18T14:12:19Z</dcterms:created>
  <dcterms:modified xsi:type="dcterms:W3CDTF">2024-04-24T07:07:11Z</dcterms:modified>
</cp:coreProperties>
</file>