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71" r:id="rId9"/>
    <p:sldId id="269" r:id="rId10"/>
    <p:sldId id="270" r:id="rId11"/>
    <p:sldId id="272" r:id="rId12"/>
    <p:sldId id="264" r:id="rId13"/>
    <p:sldId id="265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77;&#1088;&#1086;&#1087;&#1088;&#1080;&#1103;&#1090;&#1080;&#1077;\&#1042;&#1099;&#1073;&#1086;&#1088;%20&#1045;&#1043;&#106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77;&#1088;&#1086;&#1087;&#1088;&#1080;&#1103;&#1090;&#1080;&#1077;\&#1055;&#1086;&#1089;&#1090;&#1091;&#1087;&#1083;&#1077;&#1085;&#1080;&#1077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77;&#1088;&#1086;&#1087;&#1088;&#1080;&#1103;&#1090;&#1080;&#1077;\&#1042;&#1099;&#1073;&#1086;&#1088;%20&#1045;&#1043;&#106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77;&#1088;&#1086;&#1087;&#1088;&#1080;&#1103;&#1090;&#1080;&#1077;\&#1055;&#1086;&#1089;&#1090;&#1091;&#1087;&#1083;&#1077;&#1085;&#1080;&#1077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77;&#1088;&#1086;&#1087;&#1088;&#1080;&#1103;&#1090;&#1080;&#1077;\&#1042;&#1099;&#1073;&#1086;&#1088;%20&#1045;&#1043;&#106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77;&#1088;&#1086;&#1087;&#1088;&#1080;&#1103;&#1090;&#1080;&#1077;\&#1055;&#1086;&#1089;&#1090;&#1091;&#1087;&#1083;&#1077;&#1085;&#1080;&#107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гуманитарии!$A$10</c:f>
              <c:strCache>
                <c:ptCount val="1"/>
                <c:pt idx="0">
                  <c:v>2019-2020</c:v>
                </c:pt>
              </c:strCache>
            </c:strRef>
          </c:tx>
          <c:cat>
            <c:strRef>
              <c:f>гуманитарии!$B$9:$H$9</c:f>
              <c:strCache>
                <c:ptCount val="7"/>
                <c:pt idx="0">
                  <c:v>% сдающих МБ</c:v>
                </c:pt>
                <c:pt idx="1">
                  <c:v>% сдающих МП</c:v>
                </c:pt>
                <c:pt idx="2">
                  <c:v>% сдающих историю</c:v>
                </c:pt>
                <c:pt idx="3">
                  <c:v>% сдающих обществозн.</c:v>
                </c:pt>
                <c:pt idx="4">
                  <c:v>% сдающих инф.</c:v>
                </c:pt>
                <c:pt idx="5">
                  <c:v>% сдающих АЯ</c:v>
                </c:pt>
                <c:pt idx="6">
                  <c:v>% сдающих литер.</c:v>
                </c:pt>
              </c:strCache>
            </c:strRef>
          </c:cat>
          <c:val>
            <c:numRef>
              <c:f>гуманитарии!$B$10:$H$10</c:f>
              <c:numCache>
                <c:formatCode>0.00%</c:formatCode>
                <c:ptCount val="7"/>
                <c:pt idx="0">
                  <c:v>0.92857142857142905</c:v>
                </c:pt>
                <c:pt idx="1">
                  <c:v>7.1428571428571411E-2</c:v>
                </c:pt>
                <c:pt idx="2">
                  <c:v>0.78571428571428559</c:v>
                </c:pt>
                <c:pt idx="3">
                  <c:v>0.9285714285714286</c:v>
                </c:pt>
                <c:pt idx="4">
                  <c:v>0</c:v>
                </c:pt>
                <c:pt idx="5">
                  <c:v>7.1428571428571438E-2</c:v>
                </c:pt>
                <c:pt idx="6">
                  <c:v>0.21428571428571427</c:v>
                </c:pt>
              </c:numCache>
            </c:numRef>
          </c:val>
        </c:ser>
        <c:ser>
          <c:idx val="1"/>
          <c:order val="1"/>
          <c:tx>
            <c:strRef>
              <c:f>гуманитарии!$A$11</c:f>
              <c:strCache>
                <c:ptCount val="1"/>
                <c:pt idx="0">
                  <c:v>2020-2021</c:v>
                </c:pt>
              </c:strCache>
            </c:strRef>
          </c:tx>
          <c:cat>
            <c:strRef>
              <c:f>гуманитарии!$B$9:$H$9</c:f>
              <c:strCache>
                <c:ptCount val="7"/>
                <c:pt idx="0">
                  <c:v>% сдающих МБ</c:v>
                </c:pt>
                <c:pt idx="1">
                  <c:v>% сдающих МП</c:v>
                </c:pt>
                <c:pt idx="2">
                  <c:v>% сдающих историю</c:v>
                </c:pt>
                <c:pt idx="3">
                  <c:v>% сдающих обществозн.</c:v>
                </c:pt>
                <c:pt idx="4">
                  <c:v>% сдающих инф.</c:v>
                </c:pt>
                <c:pt idx="5">
                  <c:v>% сдающих АЯ</c:v>
                </c:pt>
                <c:pt idx="6">
                  <c:v>% сдающих литер.</c:v>
                </c:pt>
              </c:strCache>
            </c:strRef>
          </c:cat>
          <c:val>
            <c:numRef>
              <c:f>гуманитарии!$B$11:$H$11</c:f>
              <c:numCache>
                <c:formatCode>0.00%</c:formatCode>
                <c:ptCount val="7"/>
                <c:pt idx="0">
                  <c:v>0.76470588235294112</c:v>
                </c:pt>
                <c:pt idx="1">
                  <c:v>0.23529411764705885</c:v>
                </c:pt>
                <c:pt idx="2">
                  <c:v>0.58823529411764708</c:v>
                </c:pt>
                <c:pt idx="3">
                  <c:v>0.94117647058823539</c:v>
                </c:pt>
                <c:pt idx="4">
                  <c:v>0</c:v>
                </c:pt>
                <c:pt idx="5">
                  <c:v>0.17647058823529416</c:v>
                </c:pt>
                <c:pt idx="6">
                  <c:v>0.17647058823529416</c:v>
                </c:pt>
              </c:numCache>
            </c:numRef>
          </c:val>
        </c:ser>
        <c:ser>
          <c:idx val="2"/>
          <c:order val="2"/>
          <c:tx>
            <c:strRef>
              <c:f>гуманитарии!$A$12</c:f>
              <c:strCache>
                <c:ptCount val="1"/>
                <c:pt idx="0">
                  <c:v>2021-2022</c:v>
                </c:pt>
              </c:strCache>
            </c:strRef>
          </c:tx>
          <c:cat>
            <c:strRef>
              <c:f>гуманитарии!$B$9:$H$9</c:f>
              <c:strCache>
                <c:ptCount val="7"/>
                <c:pt idx="0">
                  <c:v>% сдающих МБ</c:v>
                </c:pt>
                <c:pt idx="1">
                  <c:v>% сдающих МП</c:v>
                </c:pt>
                <c:pt idx="2">
                  <c:v>% сдающих историю</c:v>
                </c:pt>
                <c:pt idx="3">
                  <c:v>% сдающих обществозн.</c:v>
                </c:pt>
                <c:pt idx="4">
                  <c:v>% сдающих инф.</c:v>
                </c:pt>
                <c:pt idx="5">
                  <c:v>% сдающих АЯ</c:v>
                </c:pt>
                <c:pt idx="6">
                  <c:v>% сдающих литер.</c:v>
                </c:pt>
              </c:strCache>
            </c:strRef>
          </c:cat>
          <c:val>
            <c:numRef>
              <c:f>гуманитарии!$B$12:$H$12</c:f>
              <c:numCache>
                <c:formatCode>0.00%</c:formatCode>
                <c:ptCount val="7"/>
                <c:pt idx="0">
                  <c:v>0.82352941176470584</c:v>
                </c:pt>
                <c:pt idx="1">
                  <c:v>0.17647058823529416</c:v>
                </c:pt>
                <c:pt idx="2">
                  <c:v>0.47058823529411775</c:v>
                </c:pt>
                <c:pt idx="3">
                  <c:v>0.88235294117647067</c:v>
                </c:pt>
                <c:pt idx="4">
                  <c:v>0</c:v>
                </c:pt>
                <c:pt idx="5">
                  <c:v>0.35294117647058826</c:v>
                </c:pt>
                <c:pt idx="6">
                  <c:v>0.29411764705882359</c:v>
                </c:pt>
              </c:numCache>
            </c:numRef>
          </c:val>
        </c:ser>
        <c:ser>
          <c:idx val="3"/>
          <c:order val="3"/>
          <c:tx>
            <c:strRef>
              <c:f>гуманитарии!$A$13</c:f>
              <c:strCache>
                <c:ptCount val="1"/>
                <c:pt idx="0">
                  <c:v>2022-2023</c:v>
                </c:pt>
              </c:strCache>
            </c:strRef>
          </c:tx>
          <c:cat>
            <c:strRef>
              <c:f>гуманитарии!$B$9:$H$9</c:f>
              <c:strCache>
                <c:ptCount val="7"/>
                <c:pt idx="0">
                  <c:v>% сдающих МБ</c:v>
                </c:pt>
                <c:pt idx="1">
                  <c:v>% сдающих МП</c:v>
                </c:pt>
                <c:pt idx="2">
                  <c:v>% сдающих историю</c:v>
                </c:pt>
                <c:pt idx="3">
                  <c:v>% сдающих обществозн.</c:v>
                </c:pt>
                <c:pt idx="4">
                  <c:v>% сдающих инф.</c:v>
                </c:pt>
                <c:pt idx="5">
                  <c:v>% сдающих АЯ</c:v>
                </c:pt>
                <c:pt idx="6">
                  <c:v>% сдающих литер.</c:v>
                </c:pt>
              </c:strCache>
            </c:strRef>
          </c:cat>
          <c:val>
            <c:numRef>
              <c:f>гуманитарии!$B$13:$H$13</c:f>
              <c:numCache>
                <c:formatCode>0.00%</c:formatCode>
                <c:ptCount val="7"/>
                <c:pt idx="0">
                  <c:v>0.75000000000000011</c:v>
                </c:pt>
                <c:pt idx="1">
                  <c:v>0.25</c:v>
                </c:pt>
                <c:pt idx="2">
                  <c:v>0.43750000000000006</c:v>
                </c:pt>
                <c:pt idx="3">
                  <c:v>0.9375</c:v>
                </c:pt>
                <c:pt idx="4">
                  <c:v>6.2500000000000014E-2</c:v>
                </c:pt>
                <c:pt idx="5">
                  <c:v>0.31250000000000006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гуманитарии!$A$14</c:f>
              <c:strCache>
                <c:ptCount val="1"/>
                <c:pt idx="0">
                  <c:v>2023-2024</c:v>
                </c:pt>
              </c:strCache>
            </c:strRef>
          </c:tx>
          <c:cat>
            <c:strRef>
              <c:f>гуманитарии!$B$9:$H$9</c:f>
              <c:strCache>
                <c:ptCount val="7"/>
                <c:pt idx="0">
                  <c:v>% сдающих МБ</c:v>
                </c:pt>
                <c:pt idx="1">
                  <c:v>% сдающих МП</c:v>
                </c:pt>
                <c:pt idx="2">
                  <c:v>% сдающих историю</c:v>
                </c:pt>
                <c:pt idx="3">
                  <c:v>% сдающих обществозн.</c:v>
                </c:pt>
                <c:pt idx="4">
                  <c:v>% сдающих инф.</c:v>
                </c:pt>
                <c:pt idx="5">
                  <c:v>% сдающих АЯ</c:v>
                </c:pt>
                <c:pt idx="6">
                  <c:v>% сдающих литер.</c:v>
                </c:pt>
              </c:strCache>
            </c:strRef>
          </c:cat>
          <c:val>
            <c:numRef>
              <c:f>гуманитарии!$B$14:$H$14</c:f>
              <c:numCache>
                <c:formatCode>0.00%</c:formatCode>
                <c:ptCount val="7"/>
                <c:pt idx="0">
                  <c:v>0.95238095238095233</c:v>
                </c:pt>
                <c:pt idx="1">
                  <c:v>4.761904761904763E-2</c:v>
                </c:pt>
                <c:pt idx="2">
                  <c:v>0.57142857142857162</c:v>
                </c:pt>
                <c:pt idx="3">
                  <c:v>0.85714285714285721</c:v>
                </c:pt>
                <c:pt idx="4">
                  <c:v>4.761904761904763E-2</c:v>
                </c:pt>
                <c:pt idx="5">
                  <c:v>4.761904761904763E-2</c:v>
                </c:pt>
                <c:pt idx="6">
                  <c:v>0</c:v>
                </c:pt>
              </c:numCache>
            </c:numRef>
          </c:val>
        </c:ser>
        <c:dLbls/>
        <c:shape val="cylinder"/>
        <c:axId val="110779392"/>
        <c:axId val="110789376"/>
        <c:axId val="0"/>
      </c:bar3DChart>
      <c:catAx>
        <c:axId val="110779392"/>
        <c:scaling>
          <c:orientation val="minMax"/>
        </c:scaling>
        <c:axPos val="b"/>
        <c:majorTickMark val="none"/>
        <c:tickLblPos val="nextTo"/>
        <c:crossAx val="110789376"/>
        <c:crosses val="autoZero"/>
        <c:auto val="1"/>
        <c:lblAlgn val="ctr"/>
        <c:lblOffset val="100"/>
      </c:catAx>
      <c:valAx>
        <c:axId val="110789376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11077939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Pos val="ctr"/>
            <c:showVal val="1"/>
            <c:showLeaderLines val="1"/>
          </c:dLbls>
          <c:cat>
            <c:strRef>
              <c:f>гум!$A$1:$A$8</c:f>
              <c:strCache>
                <c:ptCount val="8"/>
                <c:pt idx="0">
                  <c:v>Экономика</c:v>
                </c:pt>
                <c:pt idx="1">
                  <c:v>Менеджмент</c:v>
                </c:pt>
                <c:pt idx="2">
                  <c:v>Юриспруденция</c:v>
                </c:pt>
                <c:pt idx="3">
                  <c:v>Сфера обслуживания</c:v>
                </c:pt>
                <c:pt idx="4">
                  <c:v>Лингвистика</c:v>
                </c:pt>
                <c:pt idx="5">
                  <c:v>Связь с общественностью</c:v>
                </c:pt>
                <c:pt idx="6">
                  <c:v>Педагогика</c:v>
                </c:pt>
                <c:pt idx="7">
                  <c:v>Международные отношения</c:v>
                </c:pt>
              </c:strCache>
            </c:strRef>
          </c:cat>
          <c:val>
            <c:numRef>
              <c:f>гум!$B$1:$B$8</c:f>
              <c:numCache>
                <c:formatCode>0.00%</c:formatCode>
                <c:ptCount val="8"/>
                <c:pt idx="0">
                  <c:v>0.05</c:v>
                </c:pt>
                <c:pt idx="1">
                  <c:v>0.2</c:v>
                </c:pt>
                <c:pt idx="2">
                  <c:v>0.25</c:v>
                </c:pt>
                <c:pt idx="3">
                  <c:v>0.2</c:v>
                </c:pt>
                <c:pt idx="4">
                  <c:v>0.1</c:v>
                </c:pt>
                <c:pt idx="5">
                  <c:v>7.0000000000000021E-2</c:v>
                </c:pt>
                <c:pt idx="6">
                  <c:v>8.0000000000000016E-2</c:v>
                </c:pt>
                <c:pt idx="7">
                  <c:v>0.05</c:v>
                </c:pt>
              </c:numCache>
            </c:numRef>
          </c:val>
        </c:ser>
        <c:dLbls/>
      </c:pie3DChart>
    </c:plotArea>
    <c:legend>
      <c:legendPos val="r"/>
      <c:layout/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'фих-хим'!$A$9</c:f>
              <c:strCache>
                <c:ptCount val="1"/>
                <c:pt idx="0">
                  <c:v>2019-2020</c:v>
                </c:pt>
              </c:strCache>
            </c:strRef>
          </c:tx>
          <c:cat>
            <c:strRef>
              <c:f>'фих-хим'!$B$8:$L$8</c:f>
              <c:strCache>
                <c:ptCount val="11"/>
                <c:pt idx="0">
                  <c:v>% сдающих МБ</c:v>
                </c:pt>
                <c:pt idx="1">
                  <c:v>% сдающих МП</c:v>
                </c:pt>
                <c:pt idx="2">
                  <c:v>% сдающих физику</c:v>
                </c:pt>
                <c:pt idx="3">
                  <c:v>% сдающих химию</c:v>
                </c:pt>
                <c:pt idx="4">
                  <c:v>% сдающих биологию</c:v>
                </c:pt>
                <c:pt idx="5">
                  <c:v>% сдающих историю</c:v>
                </c:pt>
                <c:pt idx="6">
                  <c:v>% сдающих обществ.</c:v>
                </c:pt>
                <c:pt idx="7">
                  <c:v>% сдающих инф.</c:v>
                </c:pt>
                <c:pt idx="8">
                  <c:v>% сдающих геогр.</c:v>
                </c:pt>
                <c:pt idx="9">
                  <c:v>% сдающих АЯ</c:v>
                </c:pt>
                <c:pt idx="10">
                  <c:v>% сдающих литер.</c:v>
                </c:pt>
              </c:strCache>
            </c:strRef>
          </c:cat>
          <c:val>
            <c:numRef>
              <c:f>'фих-хим'!$B$9:$L$9</c:f>
              <c:numCache>
                <c:formatCode>0.00%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0.62500000000000011</c:v>
                </c:pt>
                <c:pt idx="3">
                  <c:v>0.16071428571428575</c:v>
                </c:pt>
                <c:pt idx="4">
                  <c:v>8.928571428571426E-2</c:v>
                </c:pt>
                <c:pt idx="5">
                  <c:v>3.5714285714285712E-2</c:v>
                </c:pt>
                <c:pt idx="6">
                  <c:v>0.125</c:v>
                </c:pt>
                <c:pt idx="7">
                  <c:v>0.37500000000000006</c:v>
                </c:pt>
                <c:pt idx="8">
                  <c:v>0</c:v>
                </c:pt>
                <c:pt idx="9">
                  <c:v>8.928571428571426E-2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'фих-хим'!$A$10</c:f>
              <c:strCache>
                <c:ptCount val="1"/>
                <c:pt idx="0">
                  <c:v>2020-2021</c:v>
                </c:pt>
              </c:strCache>
            </c:strRef>
          </c:tx>
          <c:cat>
            <c:strRef>
              <c:f>'фих-хим'!$B$8:$L$8</c:f>
              <c:strCache>
                <c:ptCount val="11"/>
                <c:pt idx="0">
                  <c:v>% сдающих МБ</c:v>
                </c:pt>
                <c:pt idx="1">
                  <c:v>% сдающих МП</c:v>
                </c:pt>
                <c:pt idx="2">
                  <c:v>% сдающих физику</c:v>
                </c:pt>
                <c:pt idx="3">
                  <c:v>% сдающих химию</c:v>
                </c:pt>
                <c:pt idx="4">
                  <c:v>% сдающих биологию</c:v>
                </c:pt>
                <c:pt idx="5">
                  <c:v>% сдающих историю</c:v>
                </c:pt>
                <c:pt idx="6">
                  <c:v>% сдающих обществ.</c:v>
                </c:pt>
                <c:pt idx="7">
                  <c:v>% сдающих инф.</c:v>
                </c:pt>
                <c:pt idx="8">
                  <c:v>% сдающих геогр.</c:v>
                </c:pt>
                <c:pt idx="9">
                  <c:v>% сдающих АЯ</c:v>
                </c:pt>
                <c:pt idx="10">
                  <c:v>% сдающих литер.</c:v>
                </c:pt>
              </c:strCache>
            </c:strRef>
          </c:cat>
          <c:val>
            <c:numRef>
              <c:f>'фих-хим'!$B$10:$L$10</c:f>
              <c:numCache>
                <c:formatCode>0.00%</c:formatCode>
                <c:ptCount val="11"/>
                <c:pt idx="0">
                  <c:v>1.8518518518518521E-2</c:v>
                </c:pt>
                <c:pt idx="1">
                  <c:v>0.98148148148148151</c:v>
                </c:pt>
                <c:pt idx="2">
                  <c:v>0.59259259259259267</c:v>
                </c:pt>
                <c:pt idx="3">
                  <c:v>0.22222222222222221</c:v>
                </c:pt>
                <c:pt idx="4">
                  <c:v>7.407407407407407E-2</c:v>
                </c:pt>
                <c:pt idx="5">
                  <c:v>3.7037037037037042E-2</c:v>
                </c:pt>
                <c:pt idx="6">
                  <c:v>7.407407407407407E-2</c:v>
                </c:pt>
                <c:pt idx="7">
                  <c:v>0.24074074074074076</c:v>
                </c:pt>
                <c:pt idx="8">
                  <c:v>0</c:v>
                </c:pt>
                <c:pt idx="9">
                  <c:v>7.407407407407407E-2</c:v>
                </c:pt>
                <c:pt idx="10">
                  <c:v>1.8518518518518521E-2</c:v>
                </c:pt>
              </c:numCache>
            </c:numRef>
          </c:val>
        </c:ser>
        <c:ser>
          <c:idx val="2"/>
          <c:order val="2"/>
          <c:tx>
            <c:strRef>
              <c:f>'фих-хим'!$A$11</c:f>
              <c:strCache>
                <c:ptCount val="1"/>
                <c:pt idx="0">
                  <c:v>2021-2022</c:v>
                </c:pt>
              </c:strCache>
            </c:strRef>
          </c:tx>
          <c:cat>
            <c:strRef>
              <c:f>'фих-хим'!$B$8:$L$8</c:f>
              <c:strCache>
                <c:ptCount val="11"/>
                <c:pt idx="0">
                  <c:v>% сдающих МБ</c:v>
                </c:pt>
                <c:pt idx="1">
                  <c:v>% сдающих МП</c:v>
                </c:pt>
                <c:pt idx="2">
                  <c:v>% сдающих физику</c:v>
                </c:pt>
                <c:pt idx="3">
                  <c:v>% сдающих химию</c:v>
                </c:pt>
                <c:pt idx="4">
                  <c:v>% сдающих биологию</c:v>
                </c:pt>
                <c:pt idx="5">
                  <c:v>% сдающих историю</c:v>
                </c:pt>
                <c:pt idx="6">
                  <c:v>% сдающих обществ.</c:v>
                </c:pt>
                <c:pt idx="7">
                  <c:v>% сдающих инф.</c:v>
                </c:pt>
                <c:pt idx="8">
                  <c:v>% сдающих геогр.</c:v>
                </c:pt>
                <c:pt idx="9">
                  <c:v>% сдающих АЯ</c:v>
                </c:pt>
                <c:pt idx="10">
                  <c:v>% сдающих литер.</c:v>
                </c:pt>
              </c:strCache>
            </c:strRef>
          </c:cat>
          <c:val>
            <c:numRef>
              <c:f>'фих-хим'!$B$11:$L$11</c:f>
              <c:numCache>
                <c:formatCode>0.00%</c:formatCode>
                <c:ptCount val="11"/>
                <c:pt idx="0">
                  <c:v>5.2631578947368425E-2</c:v>
                </c:pt>
                <c:pt idx="1">
                  <c:v>0.94736842105263142</c:v>
                </c:pt>
                <c:pt idx="2">
                  <c:v>0.60526315789473673</c:v>
                </c:pt>
                <c:pt idx="3">
                  <c:v>0.15789473684210531</c:v>
                </c:pt>
                <c:pt idx="4">
                  <c:v>2.6315789473684213E-2</c:v>
                </c:pt>
                <c:pt idx="5">
                  <c:v>0</c:v>
                </c:pt>
                <c:pt idx="6">
                  <c:v>7.8947368421052613E-2</c:v>
                </c:pt>
                <c:pt idx="7">
                  <c:v>0.28947368421052638</c:v>
                </c:pt>
                <c:pt idx="8">
                  <c:v>0</c:v>
                </c:pt>
                <c:pt idx="9">
                  <c:v>2.6315789473684213E-2</c:v>
                </c:pt>
                <c:pt idx="10">
                  <c:v>5.2631578947368425E-2</c:v>
                </c:pt>
              </c:numCache>
            </c:numRef>
          </c:val>
        </c:ser>
        <c:ser>
          <c:idx val="3"/>
          <c:order val="3"/>
          <c:tx>
            <c:strRef>
              <c:f>'фих-хим'!$A$12</c:f>
              <c:strCache>
                <c:ptCount val="1"/>
                <c:pt idx="0">
                  <c:v>2022-2023</c:v>
                </c:pt>
              </c:strCache>
            </c:strRef>
          </c:tx>
          <c:cat>
            <c:strRef>
              <c:f>'фих-хим'!$B$8:$L$8</c:f>
              <c:strCache>
                <c:ptCount val="11"/>
                <c:pt idx="0">
                  <c:v>% сдающих МБ</c:v>
                </c:pt>
                <c:pt idx="1">
                  <c:v>% сдающих МП</c:v>
                </c:pt>
                <c:pt idx="2">
                  <c:v>% сдающих физику</c:v>
                </c:pt>
                <c:pt idx="3">
                  <c:v>% сдающих химию</c:v>
                </c:pt>
                <c:pt idx="4">
                  <c:v>% сдающих биологию</c:v>
                </c:pt>
                <c:pt idx="5">
                  <c:v>% сдающих историю</c:v>
                </c:pt>
                <c:pt idx="6">
                  <c:v>% сдающих обществ.</c:v>
                </c:pt>
                <c:pt idx="7">
                  <c:v>% сдающих инф.</c:v>
                </c:pt>
                <c:pt idx="8">
                  <c:v>% сдающих геогр.</c:v>
                </c:pt>
                <c:pt idx="9">
                  <c:v>% сдающих АЯ</c:v>
                </c:pt>
                <c:pt idx="10">
                  <c:v>% сдающих литер.</c:v>
                </c:pt>
              </c:strCache>
            </c:strRef>
          </c:cat>
          <c:val>
            <c:numRef>
              <c:f>'фих-хим'!$B$12:$L$12</c:f>
              <c:numCache>
                <c:formatCode>0.00%</c:formatCode>
                <c:ptCount val="11"/>
                <c:pt idx="0">
                  <c:v>4.3478260869565223E-2</c:v>
                </c:pt>
                <c:pt idx="1">
                  <c:v>0.95652173913043481</c:v>
                </c:pt>
                <c:pt idx="2">
                  <c:v>0.56521739130434767</c:v>
                </c:pt>
                <c:pt idx="3">
                  <c:v>0.13043478260869568</c:v>
                </c:pt>
                <c:pt idx="4">
                  <c:v>0</c:v>
                </c:pt>
                <c:pt idx="5">
                  <c:v>4.3478260869565223E-2</c:v>
                </c:pt>
                <c:pt idx="6">
                  <c:v>0.34782608695652184</c:v>
                </c:pt>
                <c:pt idx="7">
                  <c:v>0.13043478260869568</c:v>
                </c:pt>
                <c:pt idx="8">
                  <c:v>0</c:v>
                </c:pt>
                <c:pt idx="9">
                  <c:v>4.3478260869565223E-2</c:v>
                </c:pt>
                <c:pt idx="10">
                  <c:v>0</c:v>
                </c:pt>
              </c:numCache>
            </c:numRef>
          </c:val>
        </c:ser>
        <c:ser>
          <c:idx val="4"/>
          <c:order val="4"/>
          <c:tx>
            <c:strRef>
              <c:f>'фих-хим'!$A$13</c:f>
              <c:strCache>
                <c:ptCount val="1"/>
                <c:pt idx="0">
                  <c:v>2023-2024</c:v>
                </c:pt>
              </c:strCache>
            </c:strRef>
          </c:tx>
          <c:cat>
            <c:strRef>
              <c:f>'фих-хим'!$B$8:$L$8</c:f>
              <c:strCache>
                <c:ptCount val="11"/>
                <c:pt idx="0">
                  <c:v>% сдающих МБ</c:v>
                </c:pt>
                <c:pt idx="1">
                  <c:v>% сдающих МП</c:v>
                </c:pt>
                <c:pt idx="2">
                  <c:v>% сдающих физику</c:v>
                </c:pt>
                <c:pt idx="3">
                  <c:v>% сдающих химию</c:v>
                </c:pt>
                <c:pt idx="4">
                  <c:v>% сдающих биологию</c:v>
                </c:pt>
                <c:pt idx="5">
                  <c:v>% сдающих историю</c:v>
                </c:pt>
                <c:pt idx="6">
                  <c:v>% сдающих обществ.</c:v>
                </c:pt>
                <c:pt idx="7">
                  <c:v>% сдающих инф.</c:v>
                </c:pt>
                <c:pt idx="8">
                  <c:v>% сдающих геогр.</c:v>
                </c:pt>
                <c:pt idx="9">
                  <c:v>% сдающих АЯ</c:v>
                </c:pt>
                <c:pt idx="10">
                  <c:v>% сдающих литер.</c:v>
                </c:pt>
              </c:strCache>
            </c:strRef>
          </c:cat>
          <c:val>
            <c:numRef>
              <c:f>'фих-хим'!$B$13:$L$13</c:f>
              <c:numCache>
                <c:formatCode>0.00%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0.74285714285714288</c:v>
                </c:pt>
                <c:pt idx="3">
                  <c:v>8.5714285714285715E-2</c:v>
                </c:pt>
                <c:pt idx="4">
                  <c:v>0</c:v>
                </c:pt>
                <c:pt idx="5">
                  <c:v>0</c:v>
                </c:pt>
                <c:pt idx="6">
                  <c:v>0.1142857142857143</c:v>
                </c:pt>
                <c:pt idx="7">
                  <c:v>0.1142857142857143</c:v>
                </c:pt>
                <c:pt idx="8">
                  <c:v>2.8571428571428574E-2</c:v>
                </c:pt>
                <c:pt idx="9">
                  <c:v>2.8571428571428574E-2</c:v>
                </c:pt>
                <c:pt idx="10">
                  <c:v>0</c:v>
                </c:pt>
              </c:numCache>
            </c:numRef>
          </c:val>
        </c:ser>
        <c:dLbls/>
        <c:shape val="cylinder"/>
        <c:axId val="111306624"/>
        <c:axId val="111308160"/>
        <c:axId val="0"/>
      </c:bar3DChart>
      <c:catAx>
        <c:axId val="111306624"/>
        <c:scaling>
          <c:orientation val="minMax"/>
        </c:scaling>
        <c:axPos val="b"/>
        <c:majorTickMark val="none"/>
        <c:tickLblPos val="nextTo"/>
        <c:crossAx val="111308160"/>
        <c:crosses val="autoZero"/>
        <c:auto val="1"/>
        <c:lblAlgn val="ctr"/>
        <c:lblOffset val="100"/>
      </c:catAx>
      <c:valAx>
        <c:axId val="111308160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11130662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Pos val="ctr"/>
            <c:showVal val="1"/>
            <c:showLeaderLines val="1"/>
          </c:dLbls>
          <c:cat>
            <c:strRef>
              <c:f>'физ-хим'!$A$1:$A$9</c:f>
              <c:strCache>
                <c:ptCount val="9"/>
                <c:pt idx="0">
                  <c:v>Экономика</c:v>
                </c:pt>
                <c:pt idx="1">
                  <c:v>Менеджмент</c:v>
                </c:pt>
                <c:pt idx="2">
                  <c:v>Сфера обслуживания</c:v>
                </c:pt>
                <c:pt idx="3">
                  <c:v>Связь с общественностью</c:v>
                </c:pt>
                <c:pt idx="4">
                  <c:v>Педагогика</c:v>
                </c:pt>
                <c:pt idx="5">
                  <c:v>Международные отношения</c:v>
                </c:pt>
                <c:pt idx="6">
                  <c:v>Информатика</c:v>
                </c:pt>
                <c:pt idx="7">
                  <c:v>Строительство</c:v>
                </c:pt>
                <c:pt idx="8">
                  <c:v>Инженеры различных направлений</c:v>
                </c:pt>
              </c:strCache>
            </c:strRef>
          </c:cat>
          <c:val>
            <c:numRef>
              <c:f>'физ-хим'!$B$1:$B$9</c:f>
              <c:numCache>
                <c:formatCode>0.00%</c:formatCode>
                <c:ptCount val="9"/>
                <c:pt idx="0">
                  <c:v>7.0000000000000021E-2</c:v>
                </c:pt>
                <c:pt idx="1">
                  <c:v>0.1</c:v>
                </c:pt>
                <c:pt idx="2">
                  <c:v>0.05</c:v>
                </c:pt>
                <c:pt idx="3">
                  <c:v>1.0000000000000002E-2</c:v>
                </c:pt>
                <c:pt idx="4">
                  <c:v>1.0000000000000002E-2</c:v>
                </c:pt>
                <c:pt idx="5">
                  <c:v>2.0000000000000004E-2</c:v>
                </c:pt>
                <c:pt idx="6">
                  <c:v>0.25</c:v>
                </c:pt>
                <c:pt idx="7">
                  <c:v>8.0000000000000016E-2</c:v>
                </c:pt>
                <c:pt idx="8">
                  <c:v>0.41000000000000003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'хим-био'!$A$10</c:f>
              <c:strCache>
                <c:ptCount val="1"/>
                <c:pt idx="0">
                  <c:v>2019-2020</c:v>
                </c:pt>
              </c:strCache>
            </c:strRef>
          </c:tx>
          <c:cat>
            <c:strRef>
              <c:f>'хим-био'!$B$9:$I$9</c:f>
              <c:strCache>
                <c:ptCount val="8"/>
                <c:pt idx="0">
                  <c:v>% сдающих МБ</c:v>
                </c:pt>
                <c:pt idx="1">
                  <c:v>% сдающих МП</c:v>
                </c:pt>
                <c:pt idx="2">
                  <c:v>% сдающих химию</c:v>
                </c:pt>
                <c:pt idx="3">
                  <c:v>% сдающих биол.</c:v>
                </c:pt>
                <c:pt idx="4">
                  <c:v>% сдающих историю</c:v>
                </c:pt>
                <c:pt idx="5">
                  <c:v>% сдающих общест.</c:v>
                </c:pt>
                <c:pt idx="6">
                  <c:v>% сдающих инф.</c:v>
                </c:pt>
                <c:pt idx="7">
                  <c:v>% сдающих литер.</c:v>
                </c:pt>
              </c:strCache>
            </c:strRef>
          </c:cat>
          <c:val>
            <c:numRef>
              <c:f>'хим-био'!$B$10:$I$10</c:f>
              <c:numCache>
                <c:formatCode>0.00%</c:formatCode>
                <c:ptCount val="8"/>
                <c:pt idx="0">
                  <c:v>0.35294117647058826</c:v>
                </c:pt>
                <c:pt idx="1">
                  <c:v>0.64705882352941202</c:v>
                </c:pt>
                <c:pt idx="2">
                  <c:v>0.88235294117647056</c:v>
                </c:pt>
                <c:pt idx="3">
                  <c:v>0.94117647058823539</c:v>
                </c:pt>
                <c:pt idx="4">
                  <c:v>0</c:v>
                </c:pt>
                <c:pt idx="5">
                  <c:v>0.17647058823529416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'хим-био'!$A$11</c:f>
              <c:strCache>
                <c:ptCount val="1"/>
                <c:pt idx="0">
                  <c:v>2020-2021</c:v>
                </c:pt>
              </c:strCache>
            </c:strRef>
          </c:tx>
          <c:cat>
            <c:strRef>
              <c:f>'хим-био'!$B$9:$I$9</c:f>
              <c:strCache>
                <c:ptCount val="8"/>
                <c:pt idx="0">
                  <c:v>% сдающих МБ</c:v>
                </c:pt>
                <c:pt idx="1">
                  <c:v>% сдающих МП</c:v>
                </c:pt>
                <c:pt idx="2">
                  <c:v>% сдающих химию</c:v>
                </c:pt>
                <c:pt idx="3">
                  <c:v>% сдающих биол.</c:v>
                </c:pt>
                <c:pt idx="4">
                  <c:v>% сдающих историю</c:v>
                </c:pt>
                <c:pt idx="5">
                  <c:v>% сдающих общест.</c:v>
                </c:pt>
                <c:pt idx="6">
                  <c:v>% сдающих инф.</c:v>
                </c:pt>
                <c:pt idx="7">
                  <c:v>% сдающих литер.</c:v>
                </c:pt>
              </c:strCache>
            </c:strRef>
          </c:cat>
          <c:val>
            <c:numRef>
              <c:f>'хим-био'!$B$11:$I$11</c:f>
              <c:numCache>
                <c:formatCode>0.00%</c:formatCode>
                <c:ptCount val="8"/>
                <c:pt idx="0">
                  <c:v>0.37037037037037046</c:v>
                </c:pt>
                <c:pt idx="1">
                  <c:v>0.62962962962962976</c:v>
                </c:pt>
                <c:pt idx="2">
                  <c:v>0.66666666666666663</c:v>
                </c:pt>
                <c:pt idx="3">
                  <c:v>0.5185185185185186</c:v>
                </c:pt>
                <c:pt idx="4">
                  <c:v>0</c:v>
                </c:pt>
                <c:pt idx="5">
                  <c:v>0.1111111111111111</c:v>
                </c:pt>
                <c:pt idx="6">
                  <c:v>0.18518518518518523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'хим-био'!$A$12</c:f>
              <c:strCache>
                <c:ptCount val="1"/>
                <c:pt idx="0">
                  <c:v>2021-2022</c:v>
                </c:pt>
              </c:strCache>
            </c:strRef>
          </c:tx>
          <c:cat>
            <c:strRef>
              <c:f>'хим-био'!$B$9:$I$9</c:f>
              <c:strCache>
                <c:ptCount val="8"/>
                <c:pt idx="0">
                  <c:v>% сдающих МБ</c:v>
                </c:pt>
                <c:pt idx="1">
                  <c:v>% сдающих МП</c:v>
                </c:pt>
                <c:pt idx="2">
                  <c:v>% сдающих химию</c:v>
                </c:pt>
                <c:pt idx="3">
                  <c:v>% сдающих биол.</c:v>
                </c:pt>
                <c:pt idx="4">
                  <c:v>% сдающих историю</c:v>
                </c:pt>
                <c:pt idx="5">
                  <c:v>% сдающих общест.</c:v>
                </c:pt>
                <c:pt idx="6">
                  <c:v>% сдающих инф.</c:v>
                </c:pt>
                <c:pt idx="7">
                  <c:v>% сдающих литер.</c:v>
                </c:pt>
              </c:strCache>
            </c:strRef>
          </c:cat>
          <c:val>
            <c:numRef>
              <c:f>'хим-био'!$B$12:$I$12</c:f>
              <c:numCache>
                <c:formatCode>0.00%</c:formatCode>
                <c:ptCount val="8"/>
                <c:pt idx="0">
                  <c:v>0.40909090909090917</c:v>
                </c:pt>
                <c:pt idx="1">
                  <c:v>0.59090909090909094</c:v>
                </c:pt>
                <c:pt idx="2">
                  <c:v>0.59090909090909094</c:v>
                </c:pt>
                <c:pt idx="3">
                  <c:v>0.59090909090909094</c:v>
                </c:pt>
                <c:pt idx="4">
                  <c:v>0.27272727272727276</c:v>
                </c:pt>
                <c:pt idx="5">
                  <c:v>9.0909090909090939E-2</c:v>
                </c:pt>
                <c:pt idx="6">
                  <c:v>0.27272727272727276</c:v>
                </c:pt>
                <c:pt idx="7">
                  <c:v>0</c:v>
                </c:pt>
              </c:numCache>
            </c:numRef>
          </c:val>
        </c:ser>
        <c:ser>
          <c:idx val="3"/>
          <c:order val="3"/>
          <c:tx>
            <c:strRef>
              <c:f>'хим-био'!$A$13</c:f>
              <c:strCache>
                <c:ptCount val="1"/>
                <c:pt idx="0">
                  <c:v>2022-2023</c:v>
                </c:pt>
              </c:strCache>
            </c:strRef>
          </c:tx>
          <c:cat>
            <c:strRef>
              <c:f>'хим-био'!$B$9:$I$9</c:f>
              <c:strCache>
                <c:ptCount val="8"/>
                <c:pt idx="0">
                  <c:v>% сдающих МБ</c:v>
                </c:pt>
                <c:pt idx="1">
                  <c:v>% сдающих МП</c:v>
                </c:pt>
                <c:pt idx="2">
                  <c:v>% сдающих химию</c:v>
                </c:pt>
                <c:pt idx="3">
                  <c:v>% сдающих биол.</c:v>
                </c:pt>
                <c:pt idx="4">
                  <c:v>% сдающих историю</c:v>
                </c:pt>
                <c:pt idx="5">
                  <c:v>% сдающих общест.</c:v>
                </c:pt>
                <c:pt idx="6">
                  <c:v>% сдающих инф.</c:v>
                </c:pt>
                <c:pt idx="7">
                  <c:v>% сдающих литер.</c:v>
                </c:pt>
              </c:strCache>
            </c:strRef>
          </c:cat>
          <c:val>
            <c:numRef>
              <c:f>'хим-био'!$B$13:$I$13</c:f>
              <c:numCache>
                <c:formatCode>0.00%</c:formatCode>
                <c:ptCount val="8"/>
                <c:pt idx="0">
                  <c:v>0.40909090909090917</c:v>
                </c:pt>
                <c:pt idx="1">
                  <c:v>0.59090909090909094</c:v>
                </c:pt>
                <c:pt idx="2">
                  <c:v>0.86363636363636354</c:v>
                </c:pt>
                <c:pt idx="3">
                  <c:v>0.72727272727272729</c:v>
                </c:pt>
                <c:pt idx="4">
                  <c:v>0</c:v>
                </c:pt>
                <c:pt idx="5">
                  <c:v>0</c:v>
                </c:pt>
                <c:pt idx="6">
                  <c:v>9.0909090909090939E-2</c:v>
                </c:pt>
                <c:pt idx="7">
                  <c:v>0</c:v>
                </c:pt>
              </c:numCache>
            </c:numRef>
          </c:val>
        </c:ser>
        <c:ser>
          <c:idx val="4"/>
          <c:order val="4"/>
          <c:tx>
            <c:strRef>
              <c:f>'хим-био'!$A$14</c:f>
              <c:strCache>
                <c:ptCount val="1"/>
                <c:pt idx="0">
                  <c:v>2023-2024</c:v>
                </c:pt>
              </c:strCache>
            </c:strRef>
          </c:tx>
          <c:cat>
            <c:strRef>
              <c:f>'хим-био'!$B$9:$I$9</c:f>
              <c:strCache>
                <c:ptCount val="8"/>
                <c:pt idx="0">
                  <c:v>% сдающих МБ</c:v>
                </c:pt>
                <c:pt idx="1">
                  <c:v>% сдающих МП</c:v>
                </c:pt>
                <c:pt idx="2">
                  <c:v>% сдающих химию</c:v>
                </c:pt>
                <c:pt idx="3">
                  <c:v>% сдающих биол.</c:v>
                </c:pt>
                <c:pt idx="4">
                  <c:v>% сдающих историю</c:v>
                </c:pt>
                <c:pt idx="5">
                  <c:v>% сдающих общест.</c:v>
                </c:pt>
                <c:pt idx="6">
                  <c:v>% сдающих инф.</c:v>
                </c:pt>
                <c:pt idx="7">
                  <c:v>% сдающих литер.</c:v>
                </c:pt>
              </c:strCache>
            </c:strRef>
          </c:cat>
          <c:val>
            <c:numRef>
              <c:f>'хим-био'!$B$14:$I$14</c:f>
              <c:numCache>
                <c:formatCode>0.00%</c:formatCode>
                <c:ptCount val="8"/>
                <c:pt idx="0">
                  <c:v>0.4</c:v>
                </c:pt>
                <c:pt idx="1">
                  <c:v>0.60000000000000009</c:v>
                </c:pt>
                <c:pt idx="2">
                  <c:v>0.60000000000000009</c:v>
                </c:pt>
                <c:pt idx="3">
                  <c:v>0.8</c:v>
                </c:pt>
                <c:pt idx="4">
                  <c:v>0</c:v>
                </c:pt>
                <c:pt idx="5">
                  <c:v>0.4</c:v>
                </c:pt>
                <c:pt idx="6">
                  <c:v>0</c:v>
                </c:pt>
                <c:pt idx="7">
                  <c:v>0.1</c:v>
                </c:pt>
              </c:numCache>
            </c:numRef>
          </c:val>
        </c:ser>
        <c:dLbls/>
        <c:shape val="cylinder"/>
        <c:axId val="111772416"/>
        <c:axId val="111773952"/>
        <c:axId val="0"/>
      </c:bar3DChart>
      <c:catAx>
        <c:axId val="111772416"/>
        <c:scaling>
          <c:orientation val="minMax"/>
        </c:scaling>
        <c:axPos val="b"/>
        <c:majorTickMark val="none"/>
        <c:tickLblPos val="nextTo"/>
        <c:crossAx val="111773952"/>
        <c:crosses val="autoZero"/>
        <c:auto val="1"/>
        <c:lblAlgn val="ctr"/>
        <c:lblOffset val="100"/>
      </c:catAx>
      <c:valAx>
        <c:axId val="111773952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11177241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Pos val="ctr"/>
            <c:showVal val="1"/>
            <c:showLeaderLines val="1"/>
          </c:dLbls>
          <c:cat>
            <c:strRef>
              <c:f>'хим-био'!$A$1:$A$9</c:f>
              <c:strCache>
                <c:ptCount val="9"/>
                <c:pt idx="0">
                  <c:v>Медицина</c:v>
                </c:pt>
                <c:pt idx="1">
                  <c:v>Менеджмент</c:v>
                </c:pt>
                <c:pt idx="2">
                  <c:v>Юриспруденция</c:v>
                </c:pt>
                <c:pt idx="3">
                  <c:v>Сфера обслуживания</c:v>
                </c:pt>
                <c:pt idx="4">
                  <c:v>Связь с общественностью</c:v>
                </c:pt>
                <c:pt idx="5">
                  <c:v>Педагогика</c:v>
                </c:pt>
                <c:pt idx="6">
                  <c:v>Психология</c:v>
                </c:pt>
                <c:pt idx="7">
                  <c:v>Инженеры различных направлений</c:v>
                </c:pt>
                <c:pt idx="8">
                  <c:v>Дизайн</c:v>
                </c:pt>
              </c:strCache>
            </c:strRef>
          </c:cat>
          <c:val>
            <c:numRef>
              <c:f>'хим-био'!$B$1:$B$9</c:f>
              <c:numCache>
                <c:formatCode>0.00%</c:formatCode>
                <c:ptCount val="9"/>
                <c:pt idx="0">
                  <c:v>0.62000000000000011</c:v>
                </c:pt>
                <c:pt idx="1">
                  <c:v>2.0000000000000004E-2</c:v>
                </c:pt>
                <c:pt idx="2">
                  <c:v>3.0000000000000002E-2</c:v>
                </c:pt>
                <c:pt idx="3">
                  <c:v>4.0000000000000008E-2</c:v>
                </c:pt>
                <c:pt idx="4">
                  <c:v>1.0000000000000002E-2</c:v>
                </c:pt>
                <c:pt idx="5">
                  <c:v>1.0000000000000002E-2</c:v>
                </c:pt>
                <c:pt idx="6">
                  <c:v>0.14000000000000001</c:v>
                </c:pt>
                <c:pt idx="7">
                  <c:v>0.12000000000000001</c:v>
                </c:pt>
                <c:pt idx="8">
                  <c:v>1.0000000000000002E-2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учебного плана СОО МОАУ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«Лицей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№1» в соответствии с требованиями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обновленных 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и ФОП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выбора учащимися предметов для сдачи ЕГЭ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 профиль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35425495"/>
              </p:ext>
            </p:extLst>
          </p:nvPr>
        </p:nvGraphicFramePr>
        <p:xfrm>
          <a:off x="179512" y="2057400"/>
          <a:ext cx="8964488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3275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поступления учащихся Технологический профиль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72340250"/>
              </p:ext>
            </p:extLst>
          </p:nvPr>
        </p:nvGraphicFramePr>
        <p:xfrm>
          <a:off x="0" y="1512092"/>
          <a:ext cx="9144000" cy="5345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66912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выбора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учащимися предметов для сдачи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ЕГЭ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Естественно-научный профиль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15600401"/>
              </p:ext>
            </p:extLst>
          </p:nvPr>
        </p:nvGraphicFramePr>
        <p:xfrm>
          <a:off x="251522" y="2429669"/>
          <a:ext cx="8712967" cy="3933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9427"/>
                <a:gridCol w="949427"/>
                <a:gridCol w="981464"/>
                <a:gridCol w="1001452"/>
                <a:gridCol w="942764"/>
                <a:gridCol w="1040152"/>
                <a:gridCol w="949427"/>
                <a:gridCol w="949427"/>
                <a:gridCol w="949427"/>
              </a:tblGrid>
              <a:tr h="1143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сдающих МБ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сдающих МП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сдающих химию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сдающих биол.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сдающих историю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сдающих </a:t>
                      </a:r>
                      <a:r>
                        <a:rPr lang="ru-RU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сдающих инф.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сдающих литер.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35,29%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64,71%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88,24%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94,12%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37,04%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11,11%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18,52%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40,91%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27,27%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9,09%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27,27%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40,91%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86,36%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72,73%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9,09%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6349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7606145" cy="1110817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выбора учащимися предметов для сдачи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ЕГЭ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Естественно-научный профиль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956428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5140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поступления учащихся Естественно-научный профиль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61886134"/>
              </p:ext>
            </p:extLst>
          </p:nvPr>
        </p:nvGraphicFramePr>
        <p:xfrm>
          <a:off x="107504" y="1556792"/>
          <a:ext cx="9036496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98702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разделе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«Учебный план»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190984748"/>
              </p:ext>
            </p:extLst>
          </p:nvPr>
        </p:nvGraphicFramePr>
        <p:xfrm>
          <a:off x="457200" y="1628800"/>
          <a:ext cx="8003232" cy="41170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1198"/>
                <a:gridCol w="4002034"/>
              </a:tblGrid>
              <a:tr h="11727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до 01.09.2023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72" marR="45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Обновленный ФГОС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72" marR="45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31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допустимая аудиторная нагрузка обучающихся за два учебных года среднего общего образования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может быть более 2590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академических часов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72" marR="45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допустимая аудиторная нагрузка обучающихся за два учебных года среднего общего образования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может быть более 2516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академических часов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72" marR="45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9180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разделе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«Учебный план»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685697235"/>
              </p:ext>
            </p:extLst>
          </p:nvPr>
        </p:nvGraphicFramePr>
        <p:xfrm>
          <a:off x="457200" y="1628800"/>
          <a:ext cx="8003232" cy="460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1198"/>
                <a:gridCol w="4002034"/>
              </a:tblGrid>
              <a:tr h="467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до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01.09.2023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72" marR="45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Обновленный ФГОС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72" marR="45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14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Содержит минимум </a:t>
                      </a:r>
                      <a:r>
                        <a:rPr lang="ru-RU" sz="2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ru-RU" sz="2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учебных</a:t>
                      </a:r>
                      <a:r>
                        <a:rPr lang="ru-RU" sz="2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предметов</a:t>
                      </a:r>
                      <a:r>
                        <a:rPr lang="ru-RU" sz="22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При этом старшеклассники всех профилей изучают восемь обязательных предметов: русский язык, литературу, иностранный язык, математику, историю (или предмет «Россия в мире»), физкультуру, ОБЖ и астрономию.</a:t>
                      </a:r>
                      <a:endParaRPr lang="ru-RU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Содержит не менее </a:t>
                      </a:r>
                      <a:r>
                        <a:rPr lang="ru-RU" sz="2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r>
                        <a:rPr lang="ru-RU" sz="2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учебных</a:t>
                      </a:r>
                      <a:r>
                        <a:rPr lang="ru-RU" sz="2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предметов</a:t>
                      </a:r>
                      <a:r>
                        <a:rPr lang="ru-RU" sz="22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(русский язык, литература, иностранный язык, математика, информатика, история, география, обществознание, физика, химия, биология, физическая культура и основы безопасности жизнедеятельности) </a:t>
                      </a:r>
                      <a:endParaRPr lang="ru-RU" sz="2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1921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разделе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«Учебный план»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507337343"/>
              </p:ext>
            </p:extLst>
          </p:nvPr>
        </p:nvGraphicFramePr>
        <p:xfrm>
          <a:off x="457200" y="1628800"/>
          <a:ext cx="8003232" cy="460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1198"/>
                <a:gridCol w="4002034"/>
              </a:tblGrid>
              <a:tr h="866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до 01.09.2023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72" marR="45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Обновленный ФГОС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72" marR="45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607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Подход к формированию учебных планов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72" marR="45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72" marR="45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459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Учебный план профиля включали не менее одного учебного предмета из каждой предметной области, а три или четыре профильных предмета школьники осваивали углубленно.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Теперь в учебном плане каждого профиля </a:t>
                      </a:r>
                      <a:r>
                        <a:rPr lang="ru-RU" sz="22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единый </a:t>
                      </a:r>
                      <a:r>
                        <a:rPr lang="ru-RU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перечень из 13 обязательных предметов. Из них минимум два предмета школьники будут изучать углубленно.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16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разделе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«Учебный план»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668397384"/>
              </p:ext>
            </p:extLst>
          </p:nvPr>
        </p:nvGraphicFramePr>
        <p:xfrm>
          <a:off x="457200" y="1628800"/>
          <a:ext cx="8096794" cy="48137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1198"/>
                <a:gridCol w="4095596"/>
              </a:tblGrid>
              <a:tr h="640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до 01.09.2023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72" marR="45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Обновленный ФГОС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72" marR="455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44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Варианты учебных планов профилей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Технологический профиль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Технологический профиль (2 варианта)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Естественно-научный профиль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Естественно-научный профиль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Гуманитарный профиль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Гуманитарный профиль (6 вариантов)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Социально-экономический профиль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Социально-экономический профиль (3 варианта)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Универсальный профиль ориентирован (4 варианта)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Универсальный профиль ориентирован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SchoolBookSanPin"/>
                          <a:cs typeface="Times New Roman"/>
                        </a:rPr>
                        <a:t>Федеральный календарный учебный график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1336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выбора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учащимися предметов для сдачи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ЕГЭ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Гуманитарный профиль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05802992"/>
              </p:ext>
            </p:extLst>
          </p:nvPr>
        </p:nvGraphicFramePr>
        <p:xfrm>
          <a:off x="323528" y="2204864"/>
          <a:ext cx="8712968" cy="42477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80"/>
                <a:gridCol w="1080120"/>
                <a:gridCol w="1296144"/>
                <a:gridCol w="1152128"/>
                <a:gridCol w="1080120"/>
                <a:gridCol w="1080120"/>
                <a:gridCol w="1224136"/>
                <a:gridCol w="1080120"/>
              </a:tblGrid>
              <a:tr h="115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сдающих МБ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сдающих МП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сдающих историю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сдающих </a:t>
                      </a:r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сдающих инф.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сдающих АЯ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сдающих литер.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92,86%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7,14%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78,57%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92,86%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7,14%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21,43%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76,47%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23,53%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58,82%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94,12%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17,65%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17,65%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82,35%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17,65%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47,06%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88,24%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35,29%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29,41%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75,00%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43,75%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93,75%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6,25%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31,25%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95,24%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4,76%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85,71%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4,76%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4,76%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2806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выбора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учащимися предметов для сдачи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ЕГЭ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Гуманитарный профиль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57951185"/>
              </p:ext>
            </p:extLst>
          </p:nvPr>
        </p:nvGraphicFramePr>
        <p:xfrm>
          <a:off x="323528" y="1916832"/>
          <a:ext cx="8568952" cy="4667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7844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поступления учащихся Гуманитарный профиль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4196872"/>
              </p:ext>
            </p:extLst>
          </p:nvPr>
        </p:nvGraphicFramePr>
        <p:xfrm>
          <a:off x="179512" y="2060848"/>
          <a:ext cx="885698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4910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выбора учащимися предметов для сдачи ЕГЭ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 профиль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2216456"/>
              </p:ext>
            </p:extLst>
          </p:nvPr>
        </p:nvGraphicFramePr>
        <p:xfrm>
          <a:off x="179509" y="2114550"/>
          <a:ext cx="8856990" cy="3978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264"/>
                <a:gridCol w="720264"/>
                <a:gridCol w="660241"/>
                <a:gridCol w="930339"/>
                <a:gridCol w="573959"/>
                <a:gridCol w="930339"/>
                <a:gridCol w="720264"/>
                <a:gridCol w="720264"/>
                <a:gridCol w="720264"/>
                <a:gridCol w="720264"/>
                <a:gridCol w="720264"/>
                <a:gridCol w="720264"/>
              </a:tblGrid>
              <a:tr h="12280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сдающих МБ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сдающих МП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сдающих физику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сдающих химию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сдающих биологию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сдающих историю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сдающих обществ.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сдающих инф.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сдающих геогр.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сдающих АЯ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сдающих литер.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1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16,07%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8,93%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3,57%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8,93%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1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1,85%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98,15%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22,22%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7,41%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7,41%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24,07%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7,41%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1,85%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1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5,26%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94,74%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60,53%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15,79%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2,63%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7,89%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28,95%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2,63%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5,26%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1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4,35%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95,65%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13,04%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4,35%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34,78%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13,04%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4,35%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1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74,29%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8,57%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11,43%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11,43%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2,86%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2,86%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0688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683</Words>
  <Application>Microsoft Office PowerPoint</Application>
  <PresentationFormat>Экран (4:3)</PresentationFormat>
  <Paragraphs>219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Формирование учебного плана СОО МОАУ «Лицей №1» в соответствии с требованиями обновленных  ФГОС СОО и ФОП</vt:lpstr>
      <vt:lpstr>Изменения в разделе  «Учебный план»</vt:lpstr>
      <vt:lpstr>Изменения в разделе  «Учебный план»</vt:lpstr>
      <vt:lpstr>Изменения в разделе  «Учебный план»</vt:lpstr>
      <vt:lpstr>Изменения в разделе  «Учебный план»</vt:lpstr>
      <vt:lpstr>Анализ выбора учащимися предметов для сдачи ЕГЭ Гуманитарный профиль </vt:lpstr>
      <vt:lpstr>Анализ выбора учащимися предметов для сдачи ЕГЭ Гуманитарный профиль </vt:lpstr>
      <vt:lpstr>Анализ поступления учащихся Гуманитарный профиль </vt:lpstr>
      <vt:lpstr>Анализ выбора учащимися предметов для сдачи ЕГЭ Технологический профиль </vt:lpstr>
      <vt:lpstr>Анализ выбора учащимися предметов для сдачи ЕГЭ Технологический профиль </vt:lpstr>
      <vt:lpstr>Анализ поступления учащихся Технологический профиль </vt:lpstr>
      <vt:lpstr>Анализ выбора учащимися предметов для сдачи ЕГЭ Естественно-научный профиль </vt:lpstr>
      <vt:lpstr>Анализ выбора учащимися предметов для сдачи ЕГЭ Естественно-научный профиль</vt:lpstr>
      <vt:lpstr>Анализ поступления учащихся Естественно-научный профиль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учебного плана СОО МОАУ «Лицей №1» в соответствии с требованиями обновленных  ФГОС СОО и ФОП</dc:title>
  <dc:creator>1</dc:creator>
  <cp:lastModifiedBy>1</cp:lastModifiedBy>
  <cp:revision>26</cp:revision>
  <dcterms:created xsi:type="dcterms:W3CDTF">2024-01-11T01:04:11Z</dcterms:created>
  <dcterms:modified xsi:type="dcterms:W3CDTF">2024-04-11T09:21:33Z</dcterms:modified>
</cp:coreProperties>
</file>