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7" r:id="rId4"/>
    <p:sldId id="256" r:id="rId5"/>
    <p:sldId id="259" r:id="rId6"/>
    <p:sldId id="262" r:id="rId7"/>
    <p:sldId id="263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4" d="100"/>
          <a:sy n="44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C806D-9289-4E60-A6B2-09FEE778DD6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E6AE72-AC8F-43E1-91A9-6CF0A0C8AD1C}">
      <dgm:prSet phldrT="[Текст]"/>
      <dgm:spPr/>
      <dgm:t>
        <a:bodyPr/>
        <a:lstStyle/>
        <a:p>
          <a:r>
            <a:rPr lang="ru-RU" dirty="0" smtClean="0"/>
            <a:t>Чувства</a:t>
          </a:r>
          <a:endParaRPr lang="ru-RU" dirty="0"/>
        </a:p>
      </dgm:t>
    </dgm:pt>
    <dgm:pt modelId="{E5F4010D-7918-41D4-B5B1-D4FE70FB3C65}" type="parTrans" cxnId="{1C192CB5-B9C7-4305-9E30-D21A03C1D1D2}">
      <dgm:prSet/>
      <dgm:spPr/>
      <dgm:t>
        <a:bodyPr/>
        <a:lstStyle/>
        <a:p>
          <a:endParaRPr lang="ru-RU"/>
        </a:p>
      </dgm:t>
    </dgm:pt>
    <dgm:pt modelId="{7BF79A54-D3E9-4799-97B8-C04FD9E3F2B4}" type="sibTrans" cxnId="{1C192CB5-B9C7-4305-9E30-D21A03C1D1D2}">
      <dgm:prSet/>
      <dgm:spPr/>
      <dgm:t>
        <a:bodyPr/>
        <a:lstStyle/>
        <a:p>
          <a:endParaRPr lang="ru-RU"/>
        </a:p>
      </dgm:t>
    </dgm:pt>
    <dgm:pt modelId="{16669C56-C995-48E8-AF0A-D7D07C4F33DA}">
      <dgm:prSet phldrT="[Текст]" custT="1"/>
      <dgm:spPr/>
      <dgm:t>
        <a:bodyPr/>
        <a:lstStyle/>
        <a:p>
          <a:r>
            <a:rPr lang="ru-RU" sz="3200" dirty="0" smtClean="0"/>
            <a:t>Лирических героев</a:t>
          </a:r>
          <a:endParaRPr lang="ru-RU" sz="3200" dirty="0"/>
        </a:p>
      </dgm:t>
    </dgm:pt>
    <dgm:pt modelId="{7DB91E88-C83A-45EE-B9CC-4A485E2668D2}" type="parTrans" cxnId="{09ABFBDF-2F7E-4342-AE9C-192B4B7A1F14}">
      <dgm:prSet/>
      <dgm:spPr/>
      <dgm:t>
        <a:bodyPr/>
        <a:lstStyle/>
        <a:p>
          <a:endParaRPr lang="ru-RU"/>
        </a:p>
      </dgm:t>
    </dgm:pt>
    <dgm:pt modelId="{32E15521-6DBE-48C6-93B0-F9ED6426B229}" type="sibTrans" cxnId="{09ABFBDF-2F7E-4342-AE9C-192B4B7A1F14}">
      <dgm:prSet/>
      <dgm:spPr/>
      <dgm:t>
        <a:bodyPr/>
        <a:lstStyle/>
        <a:p>
          <a:endParaRPr lang="ru-RU"/>
        </a:p>
      </dgm:t>
    </dgm:pt>
    <dgm:pt modelId="{40C1B44A-1852-4C3D-9641-E023C335DE3A}">
      <dgm:prSet phldrT="[Текст]"/>
      <dgm:spPr/>
      <dgm:t>
        <a:bodyPr/>
        <a:lstStyle/>
        <a:p>
          <a:r>
            <a:rPr lang="ru-RU" dirty="0" smtClean="0"/>
            <a:t>Чувства</a:t>
          </a:r>
          <a:endParaRPr lang="ru-RU" dirty="0"/>
        </a:p>
      </dgm:t>
    </dgm:pt>
    <dgm:pt modelId="{3DBF46FD-407C-4BF1-AEF3-2EB267A84042}" type="parTrans" cxnId="{1A8E549E-6348-4A81-A3AE-5148F8A87959}">
      <dgm:prSet/>
      <dgm:spPr/>
      <dgm:t>
        <a:bodyPr/>
        <a:lstStyle/>
        <a:p>
          <a:endParaRPr lang="ru-RU"/>
        </a:p>
      </dgm:t>
    </dgm:pt>
    <dgm:pt modelId="{67850303-21C2-47BD-BB98-608A594C7739}" type="sibTrans" cxnId="{1A8E549E-6348-4A81-A3AE-5148F8A87959}">
      <dgm:prSet/>
      <dgm:spPr/>
      <dgm:t>
        <a:bodyPr/>
        <a:lstStyle/>
        <a:p>
          <a:endParaRPr lang="ru-RU"/>
        </a:p>
      </dgm:t>
    </dgm:pt>
    <dgm:pt modelId="{1CBCE0E3-4615-4334-B7B0-6D7F1CFD9880}">
      <dgm:prSet phldrT="[Текст]" custT="1"/>
      <dgm:spPr/>
      <dgm:t>
        <a:bodyPr/>
        <a:lstStyle/>
        <a:p>
          <a:r>
            <a:rPr lang="ru-RU" sz="3200" dirty="0" smtClean="0"/>
            <a:t>Автора</a:t>
          </a:r>
          <a:endParaRPr lang="ru-RU" sz="3200" dirty="0"/>
        </a:p>
      </dgm:t>
    </dgm:pt>
    <dgm:pt modelId="{175F6D26-2E17-439C-9B7E-AF517841C67A}" type="parTrans" cxnId="{90D91FC8-4395-452D-811D-E95D2506D54B}">
      <dgm:prSet/>
      <dgm:spPr/>
      <dgm:t>
        <a:bodyPr/>
        <a:lstStyle/>
        <a:p>
          <a:endParaRPr lang="ru-RU"/>
        </a:p>
      </dgm:t>
    </dgm:pt>
    <dgm:pt modelId="{8C571590-DBAC-4598-B838-05C1257F1F77}" type="sibTrans" cxnId="{90D91FC8-4395-452D-811D-E95D2506D54B}">
      <dgm:prSet/>
      <dgm:spPr/>
      <dgm:t>
        <a:bodyPr/>
        <a:lstStyle/>
        <a:p>
          <a:endParaRPr lang="ru-RU"/>
        </a:p>
      </dgm:t>
    </dgm:pt>
    <dgm:pt modelId="{2E67EF07-5BD0-4299-8939-B40B55E39E23}">
      <dgm:prSet phldrT="[Текст]"/>
      <dgm:spPr/>
      <dgm:t>
        <a:bodyPr/>
        <a:lstStyle/>
        <a:p>
          <a:r>
            <a:rPr lang="ru-RU" dirty="0" smtClean="0"/>
            <a:t>Чувства</a:t>
          </a:r>
          <a:endParaRPr lang="ru-RU" dirty="0"/>
        </a:p>
      </dgm:t>
    </dgm:pt>
    <dgm:pt modelId="{0F4976B2-A012-4717-9E0E-C145AE3D3603}" type="parTrans" cxnId="{F8E0AC91-EE32-489E-B570-6283D6A53832}">
      <dgm:prSet/>
      <dgm:spPr/>
      <dgm:t>
        <a:bodyPr/>
        <a:lstStyle/>
        <a:p>
          <a:endParaRPr lang="ru-RU"/>
        </a:p>
      </dgm:t>
    </dgm:pt>
    <dgm:pt modelId="{7BEE52BE-052E-4129-9439-E99A455699DE}" type="sibTrans" cxnId="{F8E0AC91-EE32-489E-B570-6283D6A53832}">
      <dgm:prSet/>
      <dgm:spPr/>
      <dgm:t>
        <a:bodyPr/>
        <a:lstStyle/>
        <a:p>
          <a:endParaRPr lang="ru-RU"/>
        </a:p>
      </dgm:t>
    </dgm:pt>
    <dgm:pt modelId="{9903E625-C0BA-4107-B421-F8FA6693C24E}">
      <dgm:prSet phldrT="[Текст]" custT="1"/>
      <dgm:spPr/>
      <dgm:t>
        <a:bodyPr/>
        <a:lstStyle/>
        <a:p>
          <a:r>
            <a:rPr lang="ru-RU" sz="3200" dirty="0" smtClean="0"/>
            <a:t>Читателя</a:t>
          </a:r>
          <a:endParaRPr lang="ru-RU" sz="3200" dirty="0"/>
        </a:p>
      </dgm:t>
    </dgm:pt>
    <dgm:pt modelId="{22A413A8-615C-46A2-819C-2769593EBA82}" type="parTrans" cxnId="{7912D0F1-83B0-4318-9F8C-C5E382E06850}">
      <dgm:prSet/>
      <dgm:spPr/>
      <dgm:t>
        <a:bodyPr/>
        <a:lstStyle/>
        <a:p>
          <a:endParaRPr lang="ru-RU"/>
        </a:p>
      </dgm:t>
    </dgm:pt>
    <dgm:pt modelId="{CD732CAD-1B00-4A0C-8217-AA5EEAE43850}" type="sibTrans" cxnId="{7912D0F1-83B0-4318-9F8C-C5E382E06850}">
      <dgm:prSet/>
      <dgm:spPr/>
      <dgm:t>
        <a:bodyPr/>
        <a:lstStyle/>
        <a:p>
          <a:endParaRPr lang="ru-RU"/>
        </a:p>
      </dgm:t>
    </dgm:pt>
    <dgm:pt modelId="{2EDAD5F9-C9F9-4B1C-BD90-08DC0D2B8F28}" type="pres">
      <dgm:prSet presAssocID="{87CC806D-9289-4E60-A6B2-09FEE778DD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5B59E5-3C3C-401E-B08C-45B14AF9EF27}" type="pres">
      <dgm:prSet presAssocID="{6EE6AE72-AC8F-43E1-91A9-6CF0A0C8AD1C}" presName="linNode" presStyleCnt="0"/>
      <dgm:spPr/>
    </dgm:pt>
    <dgm:pt modelId="{8CC5E8F5-B246-42AF-981C-697865850387}" type="pres">
      <dgm:prSet presAssocID="{6EE6AE72-AC8F-43E1-91A9-6CF0A0C8AD1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56908-4FFD-4E60-9068-EC375EA1A76A}" type="pres">
      <dgm:prSet presAssocID="{6EE6AE72-AC8F-43E1-91A9-6CF0A0C8AD1C}" presName="descendantText" presStyleLbl="alignAccFollowNode1" presStyleIdx="0" presStyleCnt="3" custLinFactNeighborX="-1624" custLinFactNeighborY="3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35521-DD3A-451B-BA27-80FE5F633094}" type="pres">
      <dgm:prSet presAssocID="{7BF79A54-D3E9-4799-97B8-C04FD9E3F2B4}" presName="sp" presStyleCnt="0"/>
      <dgm:spPr/>
    </dgm:pt>
    <dgm:pt modelId="{B27D863D-BF10-4C5B-ADA9-A5B8D268E718}" type="pres">
      <dgm:prSet presAssocID="{40C1B44A-1852-4C3D-9641-E023C335DE3A}" presName="linNode" presStyleCnt="0"/>
      <dgm:spPr/>
    </dgm:pt>
    <dgm:pt modelId="{AC71B14D-07DB-4FD5-91A2-0428316FEF44}" type="pres">
      <dgm:prSet presAssocID="{40C1B44A-1852-4C3D-9641-E023C335DE3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5B83A-C06F-4F82-9039-6325390EA293}" type="pres">
      <dgm:prSet presAssocID="{40C1B44A-1852-4C3D-9641-E023C335DE3A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B2594-5FB8-4568-945F-57D7EC9D6E8F}" type="pres">
      <dgm:prSet presAssocID="{67850303-21C2-47BD-BB98-608A594C7739}" presName="sp" presStyleCnt="0"/>
      <dgm:spPr/>
    </dgm:pt>
    <dgm:pt modelId="{BF7E9626-F479-4F0B-B45F-E1D940035E0F}" type="pres">
      <dgm:prSet presAssocID="{2E67EF07-5BD0-4299-8939-B40B55E39E23}" presName="linNode" presStyleCnt="0"/>
      <dgm:spPr/>
    </dgm:pt>
    <dgm:pt modelId="{66A2FF94-0BEA-4B4B-A5D7-DB1B8E947F92}" type="pres">
      <dgm:prSet presAssocID="{2E67EF07-5BD0-4299-8939-B40B55E39E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CBCB6-7731-4D94-92D6-C945449A3B67}" type="pres">
      <dgm:prSet presAssocID="{2E67EF07-5BD0-4299-8939-B40B55E39E23}" presName="descendantText" presStyleLbl="alignAccFollowNode1" presStyleIdx="2" presStyleCnt="3" custLinFactNeighborX="2179" custLinFactNeighborY="-28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72D63A-8412-4238-AD8B-EE8539C1035B}" type="presOf" srcId="{9903E625-C0BA-4107-B421-F8FA6693C24E}" destId="{0E3CBCB6-7731-4D94-92D6-C945449A3B67}" srcOrd="0" destOrd="0" presId="urn:microsoft.com/office/officeart/2005/8/layout/vList5"/>
    <dgm:cxn modelId="{09ABFBDF-2F7E-4342-AE9C-192B4B7A1F14}" srcId="{6EE6AE72-AC8F-43E1-91A9-6CF0A0C8AD1C}" destId="{16669C56-C995-48E8-AF0A-D7D07C4F33DA}" srcOrd="0" destOrd="0" parTransId="{7DB91E88-C83A-45EE-B9CC-4A485E2668D2}" sibTransId="{32E15521-6DBE-48C6-93B0-F9ED6426B229}"/>
    <dgm:cxn modelId="{E66DA093-DE0C-401B-9B4B-AB2690796FB3}" type="presOf" srcId="{40C1B44A-1852-4C3D-9641-E023C335DE3A}" destId="{AC71B14D-07DB-4FD5-91A2-0428316FEF44}" srcOrd="0" destOrd="0" presId="urn:microsoft.com/office/officeart/2005/8/layout/vList5"/>
    <dgm:cxn modelId="{1A8E549E-6348-4A81-A3AE-5148F8A87959}" srcId="{87CC806D-9289-4E60-A6B2-09FEE778DD6F}" destId="{40C1B44A-1852-4C3D-9641-E023C335DE3A}" srcOrd="1" destOrd="0" parTransId="{3DBF46FD-407C-4BF1-AEF3-2EB267A84042}" sibTransId="{67850303-21C2-47BD-BB98-608A594C7739}"/>
    <dgm:cxn modelId="{98021115-08E0-45FC-A5C8-4DC1F9ED0401}" type="presOf" srcId="{16669C56-C995-48E8-AF0A-D7D07C4F33DA}" destId="{FF956908-4FFD-4E60-9068-EC375EA1A76A}" srcOrd="0" destOrd="0" presId="urn:microsoft.com/office/officeart/2005/8/layout/vList5"/>
    <dgm:cxn modelId="{5056F9CC-6E5A-4BF7-9AE1-328D29CE19BA}" type="presOf" srcId="{1CBCE0E3-4615-4334-B7B0-6D7F1CFD9880}" destId="{C1F5B83A-C06F-4F82-9039-6325390EA293}" srcOrd="0" destOrd="0" presId="urn:microsoft.com/office/officeart/2005/8/layout/vList5"/>
    <dgm:cxn modelId="{7912D0F1-83B0-4318-9F8C-C5E382E06850}" srcId="{2E67EF07-5BD0-4299-8939-B40B55E39E23}" destId="{9903E625-C0BA-4107-B421-F8FA6693C24E}" srcOrd="0" destOrd="0" parTransId="{22A413A8-615C-46A2-819C-2769593EBA82}" sibTransId="{CD732CAD-1B00-4A0C-8217-AA5EEAE43850}"/>
    <dgm:cxn modelId="{F8E0AC91-EE32-489E-B570-6283D6A53832}" srcId="{87CC806D-9289-4E60-A6B2-09FEE778DD6F}" destId="{2E67EF07-5BD0-4299-8939-B40B55E39E23}" srcOrd="2" destOrd="0" parTransId="{0F4976B2-A012-4717-9E0E-C145AE3D3603}" sibTransId="{7BEE52BE-052E-4129-9439-E99A455699DE}"/>
    <dgm:cxn modelId="{7E7B3B16-FEA9-45E0-A779-3D05440668AD}" type="presOf" srcId="{6EE6AE72-AC8F-43E1-91A9-6CF0A0C8AD1C}" destId="{8CC5E8F5-B246-42AF-981C-697865850387}" srcOrd="0" destOrd="0" presId="urn:microsoft.com/office/officeart/2005/8/layout/vList5"/>
    <dgm:cxn modelId="{1C192CB5-B9C7-4305-9E30-D21A03C1D1D2}" srcId="{87CC806D-9289-4E60-A6B2-09FEE778DD6F}" destId="{6EE6AE72-AC8F-43E1-91A9-6CF0A0C8AD1C}" srcOrd="0" destOrd="0" parTransId="{E5F4010D-7918-41D4-B5B1-D4FE70FB3C65}" sibTransId="{7BF79A54-D3E9-4799-97B8-C04FD9E3F2B4}"/>
    <dgm:cxn modelId="{469ECCF2-B71A-4AAB-AFF6-F48E8ADE8DE2}" type="presOf" srcId="{87CC806D-9289-4E60-A6B2-09FEE778DD6F}" destId="{2EDAD5F9-C9F9-4B1C-BD90-08DC0D2B8F28}" srcOrd="0" destOrd="0" presId="urn:microsoft.com/office/officeart/2005/8/layout/vList5"/>
    <dgm:cxn modelId="{B131F636-4309-4BC6-8DF0-36F95101910D}" type="presOf" srcId="{2E67EF07-5BD0-4299-8939-B40B55E39E23}" destId="{66A2FF94-0BEA-4B4B-A5D7-DB1B8E947F92}" srcOrd="0" destOrd="0" presId="urn:microsoft.com/office/officeart/2005/8/layout/vList5"/>
    <dgm:cxn modelId="{90D91FC8-4395-452D-811D-E95D2506D54B}" srcId="{40C1B44A-1852-4C3D-9641-E023C335DE3A}" destId="{1CBCE0E3-4615-4334-B7B0-6D7F1CFD9880}" srcOrd="0" destOrd="0" parTransId="{175F6D26-2E17-439C-9B7E-AF517841C67A}" sibTransId="{8C571590-DBAC-4598-B838-05C1257F1F77}"/>
    <dgm:cxn modelId="{E7E46EB2-402F-4EAC-99C5-CEA21E643DD0}" type="presParOf" srcId="{2EDAD5F9-C9F9-4B1C-BD90-08DC0D2B8F28}" destId="{745B59E5-3C3C-401E-B08C-45B14AF9EF27}" srcOrd="0" destOrd="0" presId="urn:microsoft.com/office/officeart/2005/8/layout/vList5"/>
    <dgm:cxn modelId="{05900A9F-47D7-4D8E-BFBD-D1C73FEAACF4}" type="presParOf" srcId="{745B59E5-3C3C-401E-B08C-45B14AF9EF27}" destId="{8CC5E8F5-B246-42AF-981C-697865850387}" srcOrd="0" destOrd="0" presId="urn:microsoft.com/office/officeart/2005/8/layout/vList5"/>
    <dgm:cxn modelId="{5AEDE178-4483-4B69-A410-DC9D3B3363D5}" type="presParOf" srcId="{745B59E5-3C3C-401E-B08C-45B14AF9EF27}" destId="{FF956908-4FFD-4E60-9068-EC375EA1A76A}" srcOrd="1" destOrd="0" presId="urn:microsoft.com/office/officeart/2005/8/layout/vList5"/>
    <dgm:cxn modelId="{A2B43E09-52FD-4707-9729-B4ECE58AEEED}" type="presParOf" srcId="{2EDAD5F9-C9F9-4B1C-BD90-08DC0D2B8F28}" destId="{2E135521-DD3A-451B-BA27-80FE5F633094}" srcOrd="1" destOrd="0" presId="urn:microsoft.com/office/officeart/2005/8/layout/vList5"/>
    <dgm:cxn modelId="{BCD85BA4-1449-40AB-9828-14E53E19C376}" type="presParOf" srcId="{2EDAD5F9-C9F9-4B1C-BD90-08DC0D2B8F28}" destId="{B27D863D-BF10-4C5B-ADA9-A5B8D268E718}" srcOrd="2" destOrd="0" presId="urn:microsoft.com/office/officeart/2005/8/layout/vList5"/>
    <dgm:cxn modelId="{C822387C-DC12-41BF-926C-758DFD62EF88}" type="presParOf" srcId="{B27D863D-BF10-4C5B-ADA9-A5B8D268E718}" destId="{AC71B14D-07DB-4FD5-91A2-0428316FEF44}" srcOrd="0" destOrd="0" presId="urn:microsoft.com/office/officeart/2005/8/layout/vList5"/>
    <dgm:cxn modelId="{77050842-F3C6-4AC7-9699-3F31120AB425}" type="presParOf" srcId="{B27D863D-BF10-4C5B-ADA9-A5B8D268E718}" destId="{C1F5B83A-C06F-4F82-9039-6325390EA293}" srcOrd="1" destOrd="0" presId="urn:microsoft.com/office/officeart/2005/8/layout/vList5"/>
    <dgm:cxn modelId="{F1B4BE68-CDD4-47D6-902B-28FD49618301}" type="presParOf" srcId="{2EDAD5F9-C9F9-4B1C-BD90-08DC0D2B8F28}" destId="{3C6B2594-5FB8-4568-945F-57D7EC9D6E8F}" srcOrd="3" destOrd="0" presId="urn:microsoft.com/office/officeart/2005/8/layout/vList5"/>
    <dgm:cxn modelId="{3E550266-6601-4D9E-BC85-567B00AC92AE}" type="presParOf" srcId="{2EDAD5F9-C9F9-4B1C-BD90-08DC0D2B8F28}" destId="{BF7E9626-F479-4F0B-B45F-E1D940035E0F}" srcOrd="4" destOrd="0" presId="urn:microsoft.com/office/officeart/2005/8/layout/vList5"/>
    <dgm:cxn modelId="{27C34C24-B367-4867-8A5A-029051A3C88A}" type="presParOf" srcId="{BF7E9626-F479-4F0B-B45F-E1D940035E0F}" destId="{66A2FF94-0BEA-4B4B-A5D7-DB1B8E947F92}" srcOrd="0" destOrd="0" presId="urn:microsoft.com/office/officeart/2005/8/layout/vList5"/>
    <dgm:cxn modelId="{5692DEB0-3CF3-49D9-B932-52CA3AE041B9}" type="presParOf" srcId="{BF7E9626-F479-4F0B-B45F-E1D940035E0F}" destId="{0E3CBCB6-7731-4D94-92D6-C945449A3B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14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4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6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0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0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0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7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09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1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84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656B-13F1-44C9-B049-4945B3CB8CC3}" type="datetimeFigureOut">
              <a:rPr lang="ru-RU" smtClean="0"/>
              <a:t>20.04.2024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19F12-9452-466B-B2FD-69AE465EE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5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1500" cy="19081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Интерпретация лирического произведения</a:t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с опорой на рисунок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1Isadora M Bold" panose="02020800000000000000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44799"/>
            <a:ext cx="10515600" cy="33321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Идеи методики </a:t>
            </a:r>
            <a:r>
              <a:rPr lang="ru-RU" sz="3600" dirty="0" err="1" smtClean="0">
                <a:solidFill>
                  <a:srgbClr val="C00000"/>
                </a:solidFill>
              </a:rPr>
              <a:t>В.А.Лазаревой</a:t>
            </a:r>
            <a:endParaRPr lang="ru-RU" sz="3600" dirty="0">
              <a:solidFill>
                <a:srgbClr val="C00000"/>
              </a:solidFill>
            </a:endParaRPr>
          </a:p>
          <a:p>
            <a:r>
              <a:rPr lang="ru-RU" sz="3600" dirty="0" smtClean="0">
                <a:solidFill>
                  <a:srgbClr val="7030A0"/>
                </a:solidFill>
              </a:rPr>
              <a:t>Что видим?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Что слышим?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Что чувствуем? 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367" y="2597611"/>
            <a:ext cx="6442933" cy="426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845" y="930803"/>
            <a:ext cx="3339938" cy="49412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1"/>
            <a:ext cx="4368412" cy="987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ЛоскутОчки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лоскутОчки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Вяжет бабушка  носочки.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- Спи  под тёплым одеяльцем,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Скоро станешь ты скитальцем.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Ай-ли-люли, ай- люли,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Что там светится вдали?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Что искрится и сверкает,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А тебя коснётся - тает?!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Баю-бай, смыкай реснички,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В спицах пляшут  рукавички,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За </a:t>
            </a:r>
            <a:r>
              <a:rPr lang="ru-RU" sz="2800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петелечкой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петелька</a:t>
            </a: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578" y="1"/>
            <a:ext cx="5461927" cy="5617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87154" y="6126298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22.01.24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79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Интерпретация лирического произведения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                      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                               (</a:t>
            </a:r>
            <a:r>
              <a:rPr lang="ru-RU" sz="3600" dirty="0"/>
              <a:t>литературоведение) — истолкование текста с целью понимания его смысла.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419473"/>
            <a:ext cx="4817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Интерпретация</a:t>
            </a:r>
          </a:p>
        </p:txBody>
      </p:sp>
    </p:spTree>
    <p:extLst>
      <p:ext uri="{BB962C8B-B14F-4D97-AF65-F5344CB8AC3E}">
        <p14:creationId xmlns:p14="http://schemas.microsoft.com/office/powerpoint/2010/main" val="15011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0" y="512763"/>
            <a:ext cx="9055100" cy="71913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Программа по литературе ФГОС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1473200"/>
            <a:ext cx="9893300" cy="425450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ru-RU" dirty="0" smtClean="0"/>
              <a:t>литературные </a:t>
            </a:r>
            <a:r>
              <a:rPr lang="ru-RU" dirty="0"/>
              <a:t>произведения являются </a:t>
            </a:r>
            <a:r>
              <a:rPr lang="ru-RU" dirty="0">
                <a:solidFill>
                  <a:schemeClr val="accent1"/>
                </a:solidFill>
              </a:rPr>
              <a:t>феноменом культуры</a:t>
            </a:r>
            <a:r>
              <a:rPr lang="ru-RU" dirty="0"/>
              <a:t>: </a:t>
            </a:r>
            <a:r>
              <a:rPr lang="ru-RU" dirty="0" smtClean="0"/>
              <a:t>содержат </a:t>
            </a:r>
            <a:r>
              <a:rPr lang="ru-RU" dirty="0"/>
              <a:t>в себе </a:t>
            </a:r>
            <a:r>
              <a:rPr lang="ru-RU" dirty="0">
                <a:solidFill>
                  <a:schemeClr val="accent1"/>
                </a:solidFill>
              </a:rPr>
              <a:t>потенциал воздействия </a:t>
            </a:r>
            <a:r>
              <a:rPr lang="ru-RU" dirty="0"/>
              <a:t>на читателей и приобщают их к нравственно-эстетическим </a:t>
            </a:r>
            <a:r>
              <a:rPr lang="ru-RU" dirty="0" smtClean="0"/>
              <a:t>ценностям;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 Целостное восприятие и </a:t>
            </a:r>
            <a:r>
              <a:rPr lang="ru-RU" dirty="0">
                <a:solidFill>
                  <a:schemeClr val="accent1"/>
                </a:solidFill>
              </a:rPr>
              <a:t>понимание </a:t>
            </a:r>
            <a:r>
              <a:rPr lang="ru-RU" dirty="0" smtClean="0">
                <a:solidFill>
                  <a:schemeClr val="accent1"/>
                </a:solidFill>
              </a:rPr>
              <a:t>художественного произведения</a:t>
            </a:r>
            <a:r>
              <a:rPr lang="ru-RU" dirty="0" smtClean="0"/>
              <a:t>, его </a:t>
            </a:r>
            <a:r>
              <a:rPr lang="ru-RU" dirty="0">
                <a:solidFill>
                  <a:schemeClr val="accent1"/>
                </a:solidFill>
              </a:rPr>
              <a:t>анализ и интерпретация </a:t>
            </a:r>
            <a:r>
              <a:rPr lang="ru-RU" dirty="0"/>
              <a:t>возможны </a:t>
            </a:r>
            <a:r>
              <a:rPr lang="ru-RU" dirty="0" smtClean="0"/>
              <a:t>лишь при соответствующей эмоционально-эстетической реакции читателя;</a:t>
            </a:r>
          </a:p>
          <a:p>
            <a:pPr marL="342900" indent="-342900">
              <a:buFontTx/>
              <a:buChar char="-"/>
            </a:pPr>
            <a:r>
              <a:rPr lang="ru-RU" dirty="0"/>
              <a:t>Цели изучения предмета «Литература» в основной школе состоят в формировании у обучающихся потребности в </a:t>
            </a:r>
            <a:r>
              <a:rPr lang="ru-RU" dirty="0" smtClean="0"/>
              <a:t>качественном чтении, </a:t>
            </a:r>
            <a:r>
              <a:rPr lang="ru-RU" dirty="0" smtClean="0">
                <a:solidFill>
                  <a:schemeClr val="accent1"/>
                </a:solidFill>
              </a:rPr>
              <a:t>культуры читательского восприятия</a:t>
            </a:r>
            <a:r>
              <a:rPr lang="ru-RU" dirty="0" smtClean="0"/>
              <a:t>, понимания литературных текстов;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Задачи, связанные с </a:t>
            </a:r>
            <a:r>
              <a:rPr lang="ru-RU" dirty="0" smtClean="0">
                <a:solidFill>
                  <a:schemeClr val="accent1"/>
                </a:solidFill>
              </a:rPr>
              <a:t>воспитанием квалифицированного читателя.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5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993900"/>
            <a:ext cx="5667022" cy="318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9880600" cy="9779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 парке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городском. 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i="1" dirty="0" err="1" smtClean="0">
                <a:latin typeface="1Isadora M Bold" panose="02020800000000000000" pitchFamily="18" charset="0"/>
              </a:rPr>
              <a:t>Е.С.Соболева-Пурис</a:t>
            </a:r>
            <a:endParaRPr lang="ru-RU" sz="3600" b="1" i="1" dirty="0">
              <a:latin typeface="1Isadora M Bold" panose="02020800000000000000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200" y="1130301"/>
            <a:ext cx="11988800" cy="5816600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latin typeface="Georgia" panose="02040502050405020303" pitchFamily="18" charset="0"/>
              </a:rPr>
              <a:t>Пустой трамвай по рельсам </a:t>
            </a:r>
            <a:r>
              <a:rPr lang="ru-RU" dirty="0" smtClean="0">
                <a:latin typeface="Georgia" panose="02040502050405020303" pitchFamily="18" charset="0"/>
              </a:rPr>
              <a:t>не спеша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Ходил весь день, был вежлив к пассажирам,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Октябрь служил ему ориентиром,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И трепетала в старике душа...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Туда, сюда...скрипел и пел в усы,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При встрече с ним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мотив тот уточните...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Тянулись рельсы - голубые нити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Вблизи осенней лесополосы...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О</a:t>
            </a:r>
            <a:r>
              <a:rPr lang="ru-RU" dirty="0" smtClean="0">
                <a:latin typeface="Georgia" panose="02040502050405020303" pitchFamily="18" charset="0"/>
              </a:rPr>
              <a:t>, если </a:t>
            </a:r>
            <a:r>
              <a:rPr lang="ru-RU" dirty="0">
                <a:latin typeface="Georgia" panose="02040502050405020303" pitchFamily="18" charset="0"/>
              </a:rPr>
              <a:t>б вы прислушались к нему,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То ощутили б сердца мелодичность.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Всё неспроста... Его меланхоличность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Не поддаётся сердцу и уму...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И только осень ведала о том,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Что был трамвай влюблен в пейзаж осенний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Вся его жизнь - маршрут без изменений ...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>До новой встречи в парке городском... (31.10.23.)</a:t>
            </a:r>
          </a:p>
        </p:txBody>
      </p:sp>
    </p:spTree>
    <p:extLst>
      <p:ext uri="{BB962C8B-B14F-4D97-AF65-F5344CB8AC3E}">
        <p14:creationId xmlns:p14="http://schemas.microsoft.com/office/powerpoint/2010/main" val="27729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1500" cy="19081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Интерпретация лирического произведения</a:t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1Isadora M Bold" panose="02020800000000000000" pitchFamily="18" charset="0"/>
              </a:rPr>
              <a:t>с опорой на рисунок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1Isadora M Bold" panose="02020800000000000000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550" y="1781544"/>
            <a:ext cx="11226800" cy="472439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Что видим?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Что слышим?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Что чувствуем?</a:t>
            </a:r>
            <a:endParaRPr lang="ru-RU" sz="3600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32116725"/>
              </p:ext>
            </p:extLst>
          </p:nvPr>
        </p:nvGraphicFramePr>
        <p:xfrm>
          <a:off x="4470400" y="3187700"/>
          <a:ext cx="65151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68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50" y="1315145"/>
            <a:ext cx="7488573" cy="53845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1Isadora M Bold" panose="02020800000000000000" pitchFamily="18" charset="0"/>
              </a:rPr>
              <a:t>Продолжи фразу</a:t>
            </a:r>
            <a:endParaRPr lang="ru-RU" dirty="0">
              <a:solidFill>
                <a:srgbClr val="7030A0"/>
              </a:solidFill>
              <a:latin typeface="1Isadora M Bold" panose="02020800000000000000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5669" y="3094046"/>
            <a:ext cx="41601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Я понял, что </a:t>
            </a:r>
            <a:r>
              <a:rPr lang="ru-RU" sz="3600" dirty="0" smtClean="0"/>
              <a:t>автор</a:t>
            </a:r>
          </a:p>
          <a:p>
            <a:r>
              <a:rPr lang="ru-RU" sz="3600" dirty="0"/>
              <a:t> </a:t>
            </a:r>
            <a:r>
              <a:rPr lang="ru-RU" sz="3600" dirty="0" smtClean="0"/>
              <a:t>     </a:t>
            </a:r>
            <a:r>
              <a:rPr lang="ru-RU" sz="3600" dirty="0"/>
              <a:t>хотел </a:t>
            </a:r>
            <a:r>
              <a:rPr lang="ru-RU" sz="3600" dirty="0" smtClean="0"/>
              <a:t>показать 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2374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04" y="0"/>
            <a:ext cx="838899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1Isadora M Bold" panose="02020800000000000000" pitchFamily="18" charset="0"/>
              </a:rPr>
              <a:t>Идея стихотворения</a:t>
            </a:r>
            <a:endParaRPr lang="ru-RU" dirty="0">
              <a:solidFill>
                <a:srgbClr val="7030A0"/>
              </a:solidFill>
              <a:latin typeface="1Isadora M Bold" panose="02020800000000000000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Я понял, что автор хотел показать любовь, которой не суждено сбыться. Он и она  живут в разных мирах. Он не может уйти  с заданного кем-то маршрута.</a:t>
            </a:r>
          </a:p>
          <a:p>
            <a:endParaRPr lang="ru-RU" sz="4000" dirty="0"/>
          </a:p>
          <a:p>
            <a:endParaRPr lang="ru-RU" sz="4000" dirty="0" smtClean="0"/>
          </a:p>
          <a:p>
            <a:endParaRPr lang="ru-RU" sz="4000" dirty="0"/>
          </a:p>
          <a:p>
            <a:endParaRPr lang="ru-RU" sz="4000" dirty="0" smtClean="0"/>
          </a:p>
          <a:p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4762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06" y="0"/>
            <a:ext cx="981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508" y="-191386"/>
            <a:ext cx="8001000" cy="6689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endParaRPr lang="ru-RU" sz="2800" b="1" dirty="0" smtClean="0">
              <a:solidFill>
                <a:srgbClr val="606060"/>
              </a:solidFill>
              <a:latin typeface="Times New Roman Cyr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ru-RU" sz="2800" b="1" dirty="0" smtClean="0">
                <a:solidFill>
                  <a:srgbClr val="606060"/>
                </a:solidFill>
                <a:latin typeface="Times New Roman Cyr" panose="02020603050405020304" pitchFamily="18" charset="0"/>
              </a:rPr>
              <a:t>Линии</a:t>
            </a:r>
            <a:endParaRPr lang="ru-RU" sz="2800" b="1" dirty="0">
              <a:solidFill>
                <a:srgbClr val="606060"/>
              </a:solidFill>
              <a:latin typeface="Times New Roman Cyr" panose="02020603050405020304" pitchFamily="18" charset="0"/>
            </a:endParaRPr>
          </a:p>
          <a:p>
            <a:pPr fontAlgn="base"/>
            <a:r>
              <a:rPr lang="ru-RU" sz="2800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В 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сжатом пространстве стен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Старый комод, кровать,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Линии двух колен,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Мысли - не убежать...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Прошлое, под стеклом,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Мается на гвозде...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Нет, ты не стал врагом...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Ты, как и я, - ВЕЗДЕ...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Лампочкой вниз - маяк,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Возгласы счастья </a:t>
            </a:r>
            <a:r>
              <a:rPr lang="ru-RU" sz="2800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- тлен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Комната, ночь, сквозняк,</a:t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</a:rPr>
              <a:t>Линии двух колен...(11.01.23)</a:t>
            </a:r>
            <a:endParaRPr lang="ru-RU" sz="2800" b="0" i="0" dirty="0">
              <a:solidFill>
                <a:srgbClr val="000000"/>
              </a:solidFill>
              <a:effectLst/>
              <a:latin typeface="Times New Roman Cyr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642" y="0"/>
            <a:ext cx="4563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252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141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1Isadora M Bold</vt:lpstr>
      <vt:lpstr>Arial</vt:lpstr>
      <vt:lpstr>Calibri</vt:lpstr>
      <vt:lpstr>Calibri Light</vt:lpstr>
      <vt:lpstr>Georgia</vt:lpstr>
      <vt:lpstr>Times New Roman Cyr</vt:lpstr>
      <vt:lpstr>Тема Office</vt:lpstr>
      <vt:lpstr>Интерпретация лирического произведения  с опорой на рисунок </vt:lpstr>
      <vt:lpstr>Интерпретация лирического произведения</vt:lpstr>
      <vt:lpstr>Программа по литературе ФГОС</vt:lpstr>
      <vt:lpstr>В парке городском.  Е.С.Соболева-Пурис</vt:lpstr>
      <vt:lpstr>Интерпретация лирического произведения  с опорой на рисунок </vt:lpstr>
      <vt:lpstr>Продолжи фразу</vt:lpstr>
      <vt:lpstr>Идея стихотворения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парке городском.  Е.С.Соболева-Пурис</dc:title>
  <dc:creator>Brem Nina</dc:creator>
  <cp:lastModifiedBy>Brem Nina</cp:lastModifiedBy>
  <cp:revision>29</cp:revision>
  <dcterms:created xsi:type="dcterms:W3CDTF">2024-04-09T17:13:10Z</dcterms:created>
  <dcterms:modified xsi:type="dcterms:W3CDTF">2024-04-20T16:32:16Z</dcterms:modified>
</cp:coreProperties>
</file>