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68" r:id="rId2"/>
    <p:sldId id="260" r:id="rId3"/>
    <p:sldId id="259" r:id="rId4"/>
    <p:sldId id="266" r:id="rId5"/>
    <p:sldId id="258" r:id="rId6"/>
    <p:sldId id="279" r:id="rId7"/>
    <p:sldId id="354" r:id="rId8"/>
    <p:sldId id="355" r:id="rId9"/>
    <p:sldId id="357" r:id="rId10"/>
    <p:sldId id="358" r:id="rId11"/>
    <p:sldId id="366" r:id="rId12"/>
    <p:sldId id="365" r:id="rId13"/>
    <p:sldId id="295" r:id="rId14"/>
    <p:sldId id="299" r:id="rId15"/>
    <p:sldId id="338" r:id="rId16"/>
    <p:sldId id="300" r:id="rId17"/>
    <p:sldId id="301" r:id="rId18"/>
    <p:sldId id="302" r:id="rId19"/>
    <p:sldId id="294" r:id="rId20"/>
    <p:sldId id="290" r:id="rId21"/>
    <p:sldId id="291" r:id="rId22"/>
    <p:sldId id="292" r:id="rId23"/>
    <p:sldId id="293" r:id="rId24"/>
    <p:sldId id="298" r:id="rId25"/>
    <p:sldId id="318" r:id="rId26"/>
    <p:sldId id="343" r:id="rId27"/>
    <p:sldId id="273" r:id="rId28"/>
    <p:sldId id="271" r:id="rId29"/>
    <p:sldId id="286" r:id="rId30"/>
    <p:sldId id="306" r:id="rId31"/>
    <p:sldId id="304" r:id="rId32"/>
    <p:sldId id="276" r:id="rId33"/>
    <p:sldId id="305" r:id="rId34"/>
    <p:sldId id="353" r:id="rId35"/>
    <p:sldId id="272" r:id="rId36"/>
    <p:sldId id="320" r:id="rId37"/>
    <p:sldId id="339" r:id="rId38"/>
    <p:sldId id="307" r:id="rId39"/>
    <p:sldId id="308" r:id="rId40"/>
    <p:sldId id="321" r:id="rId41"/>
    <p:sldId id="277" r:id="rId42"/>
    <p:sldId id="309" r:id="rId43"/>
    <p:sldId id="351" r:id="rId44"/>
    <p:sldId id="310" r:id="rId45"/>
    <p:sldId id="340" r:id="rId46"/>
    <p:sldId id="280" r:id="rId47"/>
    <p:sldId id="312" r:id="rId48"/>
    <p:sldId id="341" r:id="rId49"/>
    <p:sldId id="270" r:id="rId50"/>
    <p:sldId id="311" r:id="rId51"/>
    <p:sldId id="285" r:id="rId52"/>
    <p:sldId id="322" r:id="rId53"/>
    <p:sldId id="262" r:id="rId54"/>
    <p:sldId id="263" r:id="rId55"/>
    <p:sldId id="323" r:id="rId56"/>
    <p:sldId id="324" r:id="rId57"/>
    <p:sldId id="269" r:id="rId58"/>
    <p:sldId id="313" r:id="rId59"/>
    <p:sldId id="331" r:id="rId60"/>
    <p:sldId id="330" r:id="rId61"/>
    <p:sldId id="267" r:id="rId62"/>
    <p:sldId id="268" r:id="rId63"/>
    <p:sldId id="332" r:id="rId64"/>
    <p:sldId id="325" r:id="rId65"/>
    <p:sldId id="328" r:id="rId66"/>
    <p:sldId id="326" r:id="rId67"/>
    <p:sldId id="329" r:id="rId68"/>
    <p:sldId id="327" r:id="rId69"/>
    <p:sldId id="342" r:id="rId70"/>
    <p:sldId id="281" r:id="rId71"/>
    <p:sldId id="350" r:id="rId72"/>
    <p:sldId id="283" r:id="rId73"/>
    <p:sldId id="348" r:id="rId74"/>
    <p:sldId id="349" r:id="rId75"/>
    <p:sldId id="274" r:id="rId76"/>
    <p:sldId id="275" r:id="rId77"/>
    <p:sldId id="333" r:id="rId78"/>
    <p:sldId id="334" r:id="rId79"/>
    <p:sldId id="335" r:id="rId80"/>
    <p:sldId id="336" r:id="rId81"/>
    <p:sldId id="337" r:id="rId82"/>
    <p:sldId id="282" r:id="rId83"/>
    <p:sldId id="297" r:id="rId84"/>
    <p:sldId id="261" r:id="rId85"/>
    <p:sldId id="364" r:id="rId86"/>
    <p:sldId id="369" r:id="rId87"/>
    <p:sldId id="362" r:id="rId88"/>
    <p:sldId id="344" r:id="rId89"/>
    <p:sldId id="264" r:id="rId90"/>
    <p:sldId id="265" r:id="rId91"/>
    <p:sldId id="296" r:id="rId92"/>
    <p:sldId id="278" r:id="rId93"/>
    <p:sldId id="346" r:id="rId9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7" d="100"/>
          <a:sy n="117" d="100"/>
        </p:scale>
        <p:origin x="-35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8/11/2023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dirty="0"/>
              <a:t>8/11/2023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8/11/2023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8/11/2023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hyperlink" Target="https://www.youtube.com/watch?v=IE_-fHB53GI"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yandex.ru/video/preview/6872037729660878374" TargetMode="Externa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youtube.com/watch?v=zNl634P5tvo" TargetMode="External"/><Relationship Id="rId1" Type="http://schemas.openxmlformats.org/officeDocument/2006/relationships/slideLayout" Target="../slideLayouts/slideLayout2.xml"/><Relationship Id="rId4" Type="http://schemas.openxmlformats.org/officeDocument/2006/relationships/hyperlink" Target="https://ru.wikipedia.org/wiki/%D0%95%D1%80%D1%88%D0%BE%D0%B2,_%D0%9F%D1%91%D1%82%D1%80_%D0%9F%D0%B0%D0%B2%D0%BB%D0%BE%D0%B2%D0%B8%D1%87"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youtube.com/watch?v=fxkjAXIVkzc" TargetMode="External"/><Relationship Id="rId1" Type="http://schemas.openxmlformats.org/officeDocument/2006/relationships/slideLayout" Target="../slideLayouts/slideLayout2.xml"/><Relationship Id="rId4" Type="http://schemas.openxmlformats.org/officeDocument/2006/relationships/hyperlink" Target="https://www.youtube.com/watch?v=VtOBYC3nGzE"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tskiychas.ru/obo_vsyom/rasskazy_o_prirode/prishvin_razgovor_derevyev/?ysclid=leda6a9cam452490389" TargetMode="Externa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QMN5OEuSUBE" TargetMode="External"/><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3.png"/><Relationship Id="rId4" Type="http://schemas.openxmlformats.org/officeDocument/2006/relationships/image" Target="../media/image72.jpeg"/></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hyperlink" Target="https://www.youtube.com/watch?v=juxYvoSfLso&amp;t=1s" TargetMode="External"/><Relationship Id="rId4" Type="http://schemas.openxmlformats.org/officeDocument/2006/relationships/hyperlink" Target="https://yandex.ru/video/preview/3070627630146880548"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8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www.youtube.com/watch?v=r89WfrUxYt0" TargetMode="External"/><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hyperlink" Target="https://www.youtube.com/watch?v=IE_-fHB53GI"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89951" y="1128306"/>
            <a:ext cx="9311242" cy="1920237"/>
          </a:xfrm>
        </p:spPr>
        <p:txBody>
          <a:bodyPr/>
          <a:lstStyle/>
          <a:p>
            <a:pPr algn="ctr"/>
            <a:r>
              <a:rPr lang="ru-RU" sz="4800" b="1" dirty="0" smtClean="0">
                <a:solidFill>
                  <a:srgbClr val="00B0F0"/>
                </a:solidFill>
              </a:rPr>
              <a:t/>
            </a:r>
            <a:br>
              <a:rPr lang="ru-RU" sz="4800" b="1" dirty="0" smtClean="0">
                <a:solidFill>
                  <a:srgbClr val="00B0F0"/>
                </a:solidFill>
              </a:rPr>
            </a:br>
            <a:r>
              <a:rPr lang="ru-RU" sz="4800" b="1" dirty="0">
                <a:solidFill>
                  <a:srgbClr val="00B0F0"/>
                </a:solidFill>
              </a:rPr>
              <a:t/>
            </a:r>
            <a:br>
              <a:rPr lang="ru-RU" sz="4800" b="1" dirty="0">
                <a:solidFill>
                  <a:srgbClr val="00B0F0"/>
                </a:solidFill>
              </a:rPr>
            </a:br>
            <a:r>
              <a:rPr lang="ru-RU" sz="4800" b="1" dirty="0" smtClean="0">
                <a:solidFill>
                  <a:srgbClr val="00B0F0"/>
                </a:solidFill>
              </a:rPr>
              <a:t/>
            </a:r>
            <a:br>
              <a:rPr lang="ru-RU" sz="4800" b="1" dirty="0" smtClean="0">
                <a:solidFill>
                  <a:srgbClr val="00B0F0"/>
                </a:solidFill>
              </a:rPr>
            </a:br>
            <a:r>
              <a:rPr lang="ru-RU" sz="4800" b="1" dirty="0">
                <a:solidFill>
                  <a:srgbClr val="00B0F0"/>
                </a:solidFill>
              </a:rPr>
              <a:t/>
            </a:r>
            <a:br>
              <a:rPr lang="ru-RU" sz="4800" b="1" dirty="0">
                <a:solidFill>
                  <a:srgbClr val="00B0F0"/>
                </a:solidFill>
              </a:rPr>
            </a:br>
            <a:r>
              <a:rPr lang="ru-RU" sz="4800" b="1" dirty="0" smtClean="0">
                <a:solidFill>
                  <a:srgbClr val="00B0F0"/>
                </a:solidFill>
              </a:rPr>
              <a:t/>
            </a:r>
            <a:br>
              <a:rPr lang="ru-RU" sz="4800" b="1" dirty="0" smtClean="0">
                <a:solidFill>
                  <a:srgbClr val="00B0F0"/>
                </a:solidFill>
              </a:rPr>
            </a:br>
            <a:r>
              <a:rPr lang="ru-RU" sz="4800" b="1" dirty="0">
                <a:solidFill>
                  <a:srgbClr val="00B0F0"/>
                </a:solidFill>
              </a:rPr>
              <a:t/>
            </a:r>
            <a:br>
              <a:rPr lang="ru-RU" sz="4800" b="1" dirty="0">
                <a:solidFill>
                  <a:srgbClr val="00B0F0"/>
                </a:solidFill>
              </a:rPr>
            </a:br>
            <a:r>
              <a:rPr lang="ru-RU" sz="4800" b="1" dirty="0" smtClean="0">
                <a:solidFill>
                  <a:srgbClr val="00B0F0"/>
                </a:solidFill>
              </a:rPr>
              <a:t/>
            </a:r>
            <a:br>
              <a:rPr lang="ru-RU" sz="4800" b="1" dirty="0" smtClean="0">
                <a:solidFill>
                  <a:srgbClr val="00B0F0"/>
                </a:solidFill>
              </a:rPr>
            </a:br>
            <a:r>
              <a:rPr lang="ru-RU" sz="4800" b="1" dirty="0">
                <a:solidFill>
                  <a:srgbClr val="00B0F0"/>
                </a:solidFill>
              </a:rPr>
              <a:t/>
            </a:r>
            <a:br>
              <a:rPr lang="ru-RU" sz="4800" b="1" dirty="0">
                <a:solidFill>
                  <a:srgbClr val="00B0F0"/>
                </a:solidFill>
              </a:rPr>
            </a:br>
            <a:r>
              <a:rPr lang="ru-RU" sz="4800" b="1" dirty="0" smtClean="0">
                <a:solidFill>
                  <a:srgbClr val="00B0F0"/>
                </a:solidFill>
              </a:rPr>
              <a:t/>
            </a:r>
            <a:br>
              <a:rPr lang="ru-RU" sz="4800" b="1" dirty="0" smtClean="0">
                <a:solidFill>
                  <a:srgbClr val="00B0F0"/>
                </a:solidFill>
              </a:rPr>
            </a:br>
            <a:r>
              <a:rPr lang="ru-RU" sz="4800" b="1" dirty="0" smtClean="0">
                <a:solidFill>
                  <a:srgbClr val="00B0F0"/>
                </a:solidFill>
              </a:rPr>
              <a:t/>
            </a:r>
            <a:br>
              <a:rPr lang="ru-RU" sz="4800" b="1" dirty="0" smtClean="0">
                <a:solidFill>
                  <a:srgbClr val="00B0F0"/>
                </a:solidFill>
              </a:rPr>
            </a:br>
            <a:r>
              <a:rPr lang="ru-RU" sz="4800" b="1" dirty="0">
                <a:solidFill>
                  <a:srgbClr val="00B0F0"/>
                </a:solidFill>
              </a:rPr>
              <a:t/>
            </a:r>
            <a:br>
              <a:rPr lang="ru-RU" sz="4800" b="1" dirty="0">
                <a:solidFill>
                  <a:srgbClr val="00B0F0"/>
                </a:solidFill>
              </a:rPr>
            </a:br>
            <a:r>
              <a:rPr lang="ru-RU" sz="4800" b="1" dirty="0" smtClean="0">
                <a:solidFill>
                  <a:srgbClr val="00B0F0"/>
                </a:solidFill>
              </a:rPr>
              <a:t/>
            </a:r>
            <a:br>
              <a:rPr lang="ru-RU" sz="4800" b="1" dirty="0" smtClean="0">
                <a:solidFill>
                  <a:srgbClr val="00B0F0"/>
                </a:solidFill>
              </a:rPr>
            </a:br>
            <a:r>
              <a:rPr lang="ru-RU" sz="4800" b="1" dirty="0" smtClean="0">
                <a:solidFill>
                  <a:srgbClr val="00B0F0"/>
                </a:solidFill>
              </a:rPr>
              <a:t/>
            </a:r>
            <a:br>
              <a:rPr lang="ru-RU" sz="4800" b="1" dirty="0" smtClean="0">
                <a:solidFill>
                  <a:srgbClr val="00B0F0"/>
                </a:solidFill>
              </a:rPr>
            </a:br>
            <a:r>
              <a:rPr lang="ru-RU" sz="4800" b="1" dirty="0" smtClean="0">
                <a:solidFill>
                  <a:srgbClr val="00B0F0"/>
                </a:solidFill>
              </a:rPr>
              <a:t/>
            </a:r>
            <a:br>
              <a:rPr lang="ru-RU" sz="4800" b="1" dirty="0" smtClean="0">
                <a:solidFill>
                  <a:srgbClr val="00B0F0"/>
                </a:solidFill>
              </a:rPr>
            </a:br>
            <a:r>
              <a:rPr lang="ru-RU" sz="4800" b="1" dirty="0">
                <a:solidFill>
                  <a:srgbClr val="00B0F0"/>
                </a:solidFill>
              </a:rPr>
              <a:t/>
            </a:r>
            <a:br>
              <a:rPr lang="ru-RU" sz="4800" b="1" dirty="0">
                <a:solidFill>
                  <a:srgbClr val="00B0F0"/>
                </a:solidFill>
              </a:rPr>
            </a:br>
            <a:r>
              <a:rPr lang="ru-RU" sz="4800" b="1" dirty="0" smtClean="0">
                <a:solidFill>
                  <a:srgbClr val="00B0F0"/>
                </a:solidFill>
              </a:rPr>
              <a:t/>
            </a:r>
            <a:br>
              <a:rPr lang="ru-RU" sz="4800" b="1" dirty="0" smtClean="0">
                <a:solidFill>
                  <a:srgbClr val="00B0F0"/>
                </a:solidFill>
              </a:rPr>
            </a:br>
            <a:r>
              <a:rPr lang="ru-RU" sz="4800" b="1" dirty="0">
                <a:solidFill>
                  <a:srgbClr val="00B0F0"/>
                </a:solidFill>
              </a:rPr>
              <a:t/>
            </a:r>
            <a:br>
              <a:rPr lang="ru-RU" sz="4800" b="1" dirty="0">
                <a:solidFill>
                  <a:srgbClr val="00B0F0"/>
                </a:solidFill>
              </a:rPr>
            </a:br>
            <a:r>
              <a:rPr lang="ru-RU" sz="4800" b="1" dirty="0" smtClean="0">
                <a:solidFill>
                  <a:srgbClr val="00B0F0"/>
                </a:solidFill>
              </a:rPr>
              <a:t/>
            </a:r>
            <a:br>
              <a:rPr lang="ru-RU" sz="4800" b="1" dirty="0" smtClean="0">
                <a:solidFill>
                  <a:srgbClr val="00B0F0"/>
                </a:solidFill>
              </a:rPr>
            </a:br>
            <a:r>
              <a:rPr lang="ru-RU" sz="4800" b="1" dirty="0">
                <a:solidFill>
                  <a:srgbClr val="00B0F0"/>
                </a:solidFill>
              </a:rPr>
              <a:t/>
            </a:r>
            <a:br>
              <a:rPr lang="ru-RU" sz="4800" b="1" dirty="0">
                <a:solidFill>
                  <a:srgbClr val="00B0F0"/>
                </a:solidFill>
              </a:rPr>
            </a:br>
            <a:r>
              <a:rPr lang="ru-RU" sz="4800" b="1" dirty="0" smtClean="0">
                <a:solidFill>
                  <a:srgbClr val="00B0F0"/>
                </a:solidFill>
              </a:rPr>
              <a:t/>
            </a:r>
            <a:br>
              <a:rPr lang="ru-RU" sz="4800" b="1" dirty="0" smtClean="0">
                <a:solidFill>
                  <a:srgbClr val="00B0F0"/>
                </a:solidFill>
              </a:rPr>
            </a:br>
            <a:r>
              <a:rPr lang="ru-RU" sz="4800" b="1" dirty="0" smtClean="0">
                <a:solidFill>
                  <a:srgbClr val="00B0F0"/>
                </a:solidFill>
              </a:rPr>
              <a:t>                                    </a:t>
            </a:r>
            <a:r>
              <a:rPr lang="ru-RU" sz="4400" b="1" dirty="0" smtClean="0">
                <a:solidFill>
                  <a:srgbClr val="00B0F0"/>
                </a:solidFill>
              </a:rPr>
              <a:t>Школьный марафон </a:t>
            </a:r>
            <a:r>
              <a:rPr lang="ru-RU" b="1" dirty="0" smtClean="0">
                <a:solidFill>
                  <a:srgbClr val="FF0000"/>
                </a:solidFill>
              </a:rPr>
              <a:t>«</a:t>
            </a:r>
            <a:r>
              <a:rPr lang="ru-RU" b="1" dirty="0">
                <a:solidFill>
                  <a:srgbClr val="FF0000"/>
                </a:solidFill>
              </a:rPr>
              <a:t>Писатели-учителя» </a:t>
            </a:r>
            <a:r>
              <a:rPr lang="ru-RU" b="1" dirty="0" smtClean="0">
                <a:solidFill>
                  <a:srgbClr val="FF0000"/>
                </a:solidFill>
              </a:rPr>
              <a:t/>
            </a:r>
            <a:br>
              <a:rPr lang="ru-RU" b="1" dirty="0" smtClean="0">
                <a:solidFill>
                  <a:srgbClr val="FF0000"/>
                </a:solidFill>
              </a:rPr>
            </a:br>
            <a:r>
              <a:rPr lang="ru-RU" b="1" dirty="0" smtClean="0">
                <a:solidFill>
                  <a:srgbClr val="FF0000"/>
                </a:solidFill>
              </a:rPr>
              <a:t> </a:t>
            </a:r>
            <a:endParaRPr lang="ru-RU" sz="4000" dirty="0">
              <a:solidFill>
                <a:srgbClr val="FF0000"/>
              </a:solidFill>
            </a:endParaRPr>
          </a:p>
        </p:txBody>
      </p:sp>
      <p:sp>
        <p:nvSpPr>
          <p:cNvPr id="3" name="Подзаголовок 2"/>
          <p:cNvSpPr>
            <a:spLocks noGrp="1"/>
          </p:cNvSpPr>
          <p:nvPr>
            <p:ph type="subTitle" idx="1"/>
          </p:nvPr>
        </p:nvSpPr>
        <p:spPr>
          <a:xfrm>
            <a:off x="1985554" y="4749982"/>
            <a:ext cx="7641771" cy="1867988"/>
          </a:xfrm>
        </p:spPr>
        <p:txBody>
          <a:bodyPr>
            <a:normAutofit fontScale="25000" lnSpcReduction="20000"/>
          </a:bodyPr>
          <a:lstStyle/>
          <a:p>
            <a:pPr algn="ctr"/>
            <a:endParaRPr lang="ru-RU" sz="8400" b="1" dirty="0" smtClean="0">
              <a:solidFill>
                <a:srgbClr val="00B0F0"/>
              </a:solidFill>
              <a:latin typeface="Times New Roman" panose="02020603050405020304" pitchFamily="18" charset="0"/>
            </a:endParaRPr>
          </a:p>
          <a:p>
            <a:pPr algn="ctr"/>
            <a:endParaRPr lang="ru-RU" sz="8400" b="1" dirty="0">
              <a:solidFill>
                <a:srgbClr val="00B0F0"/>
              </a:solidFill>
              <a:latin typeface="Times New Roman" panose="02020603050405020304" pitchFamily="18" charset="0"/>
            </a:endParaRPr>
          </a:p>
          <a:p>
            <a:pPr algn="ctr"/>
            <a:r>
              <a:rPr lang="ru-RU" sz="16000" b="1" dirty="0" smtClean="0">
                <a:solidFill>
                  <a:srgbClr val="00B0F0"/>
                </a:solidFill>
                <a:latin typeface="Times New Roman" panose="02020603050405020304" pitchFamily="18" charset="0"/>
              </a:rPr>
              <a:t>«Славим </a:t>
            </a:r>
            <a:r>
              <a:rPr lang="ru-RU" sz="16000" b="1" dirty="0">
                <a:solidFill>
                  <a:srgbClr val="00B0F0"/>
                </a:solidFill>
                <a:latin typeface="Times New Roman" panose="02020603050405020304" pitchFamily="18" charset="0"/>
              </a:rPr>
              <a:t>мы величие учителя</a:t>
            </a:r>
            <a:r>
              <a:rPr lang="ru-RU" sz="16000" b="1" dirty="0" smtClean="0">
                <a:solidFill>
                  <a:srgbClr val="00B0F0"/>
                </a:solidFill>
                <a:latin typeface="Times New Roman" panose="02020603050405020304" pitchFamily="18" charset="0"/>
              </a:rPr>
              <a:t>»</a:t>
            </a:r>
          </a:p>
          <a:p>
            <a:pPr marL="1371600" indent="-1371600" algn="ctr">
              <a:buFont typeface="+mj-lt"/>
              <a:buAutoNum type="arabicPeriod"/>
            </a:pPr>
            <a:endParaRPr lang="ru-RU" sz="17600" b="1" dirty="0">
              <a:solidFill>
                <a:srgbClr val="00B0F0"/>
              </a:solidFill>
              <a:latin typeface="Times New Roman" panose="02020603050405020304" pitchFamily="18" charset="0"/>
            </a:endParaRPr>
          </a:p>
          <a:p>
            <a:pPr algn="ctr"/>
            <a:r>
              <a:rPr lang="ru-RU" sz="4400" b="1" dirty="0" smtClean="0">
                <a:solidFill>
                  <a:srgbClr val="00B0F0"/>
                </a:solidFill>
              </a:rPr>
              <a:t> </a:t>
            </a:r>
            <a:endParaRPr lang="ru-RU" sz="4400" b="1" dirty="0">
              <a:solidFill>
                <a:srgbClr val="00B0F0"/>
              </a:solidFill>
            </a:endParaRPr>
          </a:p>
        </p:txBody>
      </p:sp>
      <p:pic>
        <p:nvPicPr>
          <p:cNvPr id="5" name="Рисунок 4"/>
          <p:cNvPicPr>
            <a:picLocks noChangeAspect="1"/>
          </p:cNvPicPr>
          <p:nvPr/>
        </p:nvPicPr>
        <p:blipFill>
          <a:blip r:embed="rId2"/>
          <a:stretch>
            <a:fillRect/>
          </a:stretch>
        </p:blipFill>
        <p:spPr>
          <a:xfrm>
            <a:off x="542989" y="1"/>
            <a:ext cx="10205167" cy="976178"/>
          </a:xfrm>
          <a:prstGeom prst="rect">
            <a:avLst/>
          </a:prstGeom>
        </p:spPr>
      </p:pic>
      <p:sp>
        <p:nvSpPr>
          <p:cNvPr id="6" name="Прямоугольник 5"/>
          <p:cNvSpPr/>
          <p:nvPr/>
        </p:nvSpPr>
        <p:spPr>
          <a:xfrm>
            <a:off x="2601926" y="5022219"/>
            <a:ext cx="6087292" cy="1692771"/>
          </a:xfrm>
          <a:prstGeom prst="rect">
            <a:avLst/>
          </a:prstGeom>
        </p:spPr>
        <p:txBody>
          <a:bodyPr wrap="square">
            <a:spAutoFit/>
          </a:bodyPr>
          <a:lstStyle/>
          <a:p>
            <a:pPr algn="ctr"/>
            <a:endParaRPr lang="ru-RU" sz="4000" b="1" dirty="0" smtClean="0">
              <a:solidFill>
                <a:srgbClr val="7030A0"/>
              </a:solidFill>
            </a:endParaRPr>
          </a:p>
          <a:p>
            <a:pPr algn="ctr"/>
            <a:endParaRPr lang="ru-RU" sz="3200" b="1" dirty="0" smtClean="0">
              <a:solidFill>
                <a:srgbClr val="7030A0"/>
              </a:solidFill>
            </a:endParaRPr>
          </a:p>
          <a:p>
            <a:pPr algn="ctr"/>
            <a:r>
              <a:rPr lang="ru-RU" sz="3200" b="1" dirty="0" smtClean="0">
                <a:solidFill>
                  <a:srgbClr val="7030A0"/>
                </a:solidFill>
              </a:rPr>
              <a:t>г</a:t>
            </a:r>
            <a:r>
              <a:rPr lang="ru-RU" sz="3200" b="1" dirty="0">
                <a:solidFill>
                  <a:srgbClr val="7030A0"/>
                </a:solidFill>
              </a:rPr>
              <a:t>. Муром,  </a:t>
            </a:r>
            <a:r>
              <a:rPr lang="ru-RU" sz="3200" b="1" dirty="0" smtClean="0">
                <a:solidFill>
                  <a:srgbClr val="7030A0"/>
                </a:solidFill>
              </a:rPr>
              <a:t>2023 </a:t>
            </a:r>
            <a:r>
              <a:rPr lang="ru-RU" sz="3200" b="1" dirty="0">
                <a:solidFill>
                  <a:srgbClr val="7030A0"/>
                </a:solidFill>
              </a:rPr>
              <a:t>г.</a:t>
            </a:r>
          </a:p>
        </p:txBody>
      </p:sp>
      <p:pic>
        <p:nvPicPr>
          <p:cNvPr id="1026" name="Picture 2" descr="https://college-balabanovo.ru/images/News/3/slide_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779" y="2220685"/>
            <a:ext cx="4220936" cy="3278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7107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315" y="1169981"/>
            <a:ext cx="4649679" cy="3487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4305" y="371958"/>
            <a:ext cx="3840380" cy="5868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Стрелка вправо 1">
            <a:hlinkClick r:id="rId4"/>
          </p:cNvPr>
          <p:cNvSpPr/>
          <p:nvPr/>
        </p:nvSpPr>
        <p:spPr>
          <a:xfrm>
            <a:off x="1580827" y="5215179"/>
            <a:ext cx="2129531" cy="1024880"/>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2060"/>
              </a:solidFill>
            </a:endParaRPr>
          </a:p>
        </p:txBody>
      </p:sp>
    </p:spTree>
    <p:extLst>
      <p:ext uri="{BB962C8B-B14F-4D97-AF65-F5344CB8AC3E}">
        <p14:creationId xmlns:p14="http://schemas.microsoft.com/office/powerpoint/2010/main" val="21453450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386" y="136713"/>
            <a:ext cx="8493072" cy="6369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8180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657" y="376936"/>
            <a:ext cx="7379964" cy="5534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Стрелка влево 3"/>
          <p:cNvSpPr/>
          <p:nvPr/>
        </p:nvSpPr>
        <p:spPr>
          <a:xfrm>
            <a:off x="8570560" y="3959815"/>
            <a:ext cx="1797806" cy="1433593"/>
          </a:xfrm>
          <a:prstGeom prst="lef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solidFill>
                  <a:schemeClr val="tx1"/>
                </a:solidFill>
                <a:hlinkClick r:id="rId3"/>
              </a:rPr>
              <a:t>посмотри</a:t>
            </a:r>
            <a:endParaRPr lang="ru-RU" dirty="0">
              <a:solidFill>
                <a:schemeClr val="tx1"/>
              </a:solidFill>
            </a:endParaRPr>
          </a:p>
        </p:txBody>
      </p:sp>
    </p:spTree>
    <p:extLst>
      <p:ext uri="{BB962C8B-B14F-4D97-AF65-F5344CB8AC3E}">
        <p14:creationId xmlns:p14="http://schemas.microsoft.com/office/powerpoint/2010/main" val="30511510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descr="https://thepresentation.ru/img/tmb/1/60717/b526f28146a793731737f81438924c91-800x.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3015" y="1"/>
            <a:ext cx="9028368" cy="6675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3321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3" y="609600"/>
            <a:ext cx="9276563" cy="1320800"/>
          </a:xfrm>
        </p:spPr>
        <p:txBody>
          <a:bodyPr>
            <a:noAutofit/>
          </a:bodyPr>
          <a:lstStyle/>
          <a:p>
            <a:pPr marL="342900" lvl="0" indent="-342900" algn="ctr">
              <a:spcBef>
                <a:spcPts val="1000"/>
              </a:spcBef>
            </a:pPr>
            <a:r>
              <a:rPr lang="ru-RU" sz="4000" b="1" dirty="0" smtClean="0">
                <a:solidFill>
                  <a:srgbClr val="FF0000"/>
                </a:solidFill>
                <a:latin typeface="Times New Roman" panose="02020603050405020304" pitchFamily="18" charset="0"/>
                <a:ea typeface="+mn-ea"/>
                <a:cs typeface="+mn-cs"/>
              </a:rPr>
              <a:t/>
            </a:r>
            <a:br>
              <a:rPr lang="ru-RU" sz="4000" b="1" dirty="0" smtClean="0">
                <a:solidFill>
                  <a:srgbClr val="FF0000"/>
                </a:solidFill>
                <a:latin typeface="Times New Roman" panose="02020603050405020304" pitchFamily="18" charset="0"/>
                <a:ea typeface="+mn-ea"/>
                <a:cs typeface="+mn-cs"/>
              </a:rPr>
            </a:br>
            <a:r>
              <a:rPr lang="ru-RU" sz="4000" b="1" dirty="0">
                <a:solidFill>
                  <a:srgbClr val="FF0000"/>
                </a:solidFill>
                <a:latin typeface="Times New Roman" panose="02020603050405020304" pitchFamily="18" charset="0"/>
                <a:ea typeface="+mn-ea"/>
                <a:cs typeface="+mn-cs"/>
              </a:rPr>
              <a:t/>
            </a:r>
            <a:br>
              <a:rPr lang="ru-RU" sz="4000" b="1" dirty="0">
                <a:solidFill>
                  <a:srgbClr val="FF0000"/>
                </a:solidFill>
                <a:latin typeface="Times New Roman" panose="02020603050405020304" pitchFamily="18" charset="0"/>
                <a:ea typeface="+mn-ea"/>
                <a:cs typeface="+mn-cs"/>
              </a:rPr>
            </a:br>
            <a:r>
              <a:rPr lang="ru-RU" sz="4000" b="1" dirty="0" smtClean="0">
                <a:solidFill>
                  <a:srgbClr val="FF0000"/>
                </a:solidFill>
                <a:latin typeface="Times New Roman" panose="02020603050405020304" pitchFamily="18" charset="0"/>
                <a:ea typeface="+mn-ea"/>
                <a:cs typeface="+mn-cs"/>
              </a:rPr>
              <a:t/>
            </a:r>
            <a:br>
              <a:rPr lang="ru-RU" sz="4000" b="1" dirty="0" smtClean="0">
                <a:solidFill>
                  <a:srgbClr val="FF0000"/>
                </a:solidFill>
                <a:latin typeface="Times New Roman" panose="02020603050405020304" pitchFamily="18" charset="0"/>
                <a:ea typeface="+mn-ea"/>
                <a:cs typeface="+mn-cs"/>
              </a:rPr>
            </a:br>
            <a:r>
              <a:rPr lang="ru-RU" sz="4000" b="1" dirty="0">
                <a:solidFill>
                  <a:srgbClr val="FF0000"/>
                </a:solidFill>
                <a:latin typeface="Times New Roman" panose="02020603050405020304" pitchFamily="18" charset="0"/>
                <a:ea typeface="+mn-ea"/>
                <a:cs typeface="+mn-cs"/>
              </a:rPr>
              <a:t/>
            </a:r>
            <a:br>
              <a:rPr lang="ru-RU" sz="4000" b="1" dirty="0">
                <a:solidFill>
                  <a:srgbClr val="FF0000"/>
                </a:solidFill>
                <a:latin typeface="Times New Roman" panose="02020603050405020304" pitchFamily="18" charset="0"/>
                <a:ea typeface="+mn-ea"/>
                <a:cs typeface="+mn-cs"/>
              </a:rPr>
            </a:br>
            <a:r>
              <a:rPr lang="ru-RU" sz="4000" b="1" dirty="0">
                <a:solidFill>
                  <a:srgbClr val="FF0000"/>
                </a:solidFill>
                <a:latin typeface="Times New Roman" panose="02020603050405020304" pitchFamily="18" charset="0"/>
                <a:ea typeface="+mn-ea"/>
                <a:cs typeface="+mn-cs"/>
              </a:rPr>
              <a:t/>
            </a:r>
            <a:br>
              <a:rPr lang="ru-RU" sz="4000" b="1" dirty="0">
                <a:solidFill>
                  <a:srgbClr val="FF0000"/>
                </a:solidFill>
                <a:latin typeface="Times New Roman" panose="02020603050405020304" pitchFamily="18" charset="0"/>
                <a:ea typeface="+mn-ea"/>
                <a:cs typeface="+mn-cs"/>
              </a:rPr>
            </a:br>
            <a:r>
              <a:rPr lang="ru-RU" sz="7200" b="1" dirty="0" smtClean="0">
                <a:solidFill>
                  <a:srgbClr val="FF0000"/>
                </a:solidFill>
                <a:latin typeface="Times New Roman" panose="02020603050405020304" pitchFamily="18" charset="0"/>
                <a:ea typeface="+mn-ea"/>
                <a:cs typeface="+mn-cs"/>
              </a:rPr>
              <a:t>«</a:t>
            </a:r>
            <a:r>
              <a:rPr lang="ru-RU" sz="7200" b="1" dirty="0">
                <a:solidFill>
                  <a:srgbClr val="FF0000"/>
                </a:solidFill>
                <a:latin typeface="Times New Roman" panose="02020603050405020304" pitchFamily="18" charset="0"/>
                <a:ea typeface="+mn-ea"/>
                <a:cs typeface="+mn-cs"/>
              </a:rPr>
              <a:t>В мир знаний вы открываете путь»</a:t>
            </a:r>
            <a:endParaRPr lang="ru-RU" sz="7200" b="1" dirty="0">
              <a:solidFill>
                <a:srgbClr val="FF0000"/>
              </a:solidFill>
              <a:ea typeface="+mn-ea"/>
              <a:cs typeface="+mn-cs"/>
            </a:endParaRPr>
          </a:p>
        </p:txBody>
      </p:sp>
      <p:pic>
        <p:nvPicPr>
          <p:cNvPr id="3" name="Рисунок 2"/>
          <p:cNvPicPr>
            <a:picLocks noChangeAspect="1"/>
          </p:cNvPicPr>
          <p:nvPr/>
        </p:nvPicPr>
        <p:blipFill>
          <a:blip r:embed="rId2"/>
          <a:stretch>
            <a:fillRect/>
          </a:stretch>
        </p:blipFill>
        <p:spPr>
          <a:xfrm>
            <a:off x="0" y="93287"/>
            <a:ext cx="10484953" cy="3241700"/>
          </a:xfrm>
          <a:prstGeom prst="rect">
            <a:avLst/>
          </a:prstGeom>
        </p:spPr>
      </p:pic>
      <p:sp>
        <p:nvSpPr>
          <p:cNvPr id="4" name="Объект 3"/>
          <p:cNvSpPr>
            <a:spLocks noGrp="1"/>
          </p:cNvSpPr>
          <p:nvPr>
            <p:ph idx="1"/>
          </p:nvPr>
        </p:nvSpPr>
        <p:spPr>
          <a:xfrm>
            <a:off x="677334" y="4558937"/>
            <a:ext cx="8596668" cy="783771"/>
          </a:xfrm>
        </p:spPr>
        <p:txBody>
          <a:bodyPr>
            <a:normAutofit/>
          </a:bodyPr>
          <a:lstStyle/>
          <a:p>
            <a:endParaRPr lang="ru-RU" dirty="0" smtClean="0"/>
          </a:p>
          <a:p>
            <a:endParaRPr lang="ru-RU" dirty="0"/>
          </a:p>
        </p:txBody>
      </p:sp>
    </p:spTree>
    <p:extLst>
      <p:ext uri="{BB962C8B-B14F-4D97-AF65-F5344CB8AC3E}">
        <p14:creationId xmlns:p14="http://schemas.microsoft.com/office/powerpoint/2010/main" val="13215559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04503" y="195943"/>
            <a:ext cx="9496697" cy="6557554"/>
          </a:xfrm>
          <a:prstGeom prst="rect">
            <a:avLst/>
          </a:prstGeom>
        </p:spPr>
      </p:pic>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val="36020940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6000" dirty="0" smtClean="0"/>
              <a:t>Петр Павлович Ершов</a:t>
            </a:r>
            <a:endParaRPr lang="ru-RU" sz="6000" dirty="0"/>
          </a:p>
        </p:txBody>
      </p:sp>
      <p:pic>
        <p:nvPicPr>
          <p:cNvPr id="3074" name="Picture 2" descr="https://rgnp.ru/wp-content/uploads/9/2/c/92c34470528e1e85a8eef7a2be6a2232.jpe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8218"/>
          <a:stretch/>
        </p:blipFill>
        <p:spPr bwMode="auto">
          <a:xfrm>
            <a:off x="483328" y="1698171"/>
            <a:ext cx="8556170" cy="5159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05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100" name="Picture 4" descr="https://rgnp.ru/wp-content/uploads/c/7/0/c705b4a663e06f4d087493b23bbcfcaa.jpeg">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0"/>
            <a:ext cx="888211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742951" y="481692"/>
            <a:ext cx="1559378" cy="39188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dirty="0" smtClean="0">
                <a:solidFill>
                  <a:schemeClr val="tx1"/>
                </a:solidFill>
                <a:hlinkClick r:id="rId4"/>
              </a:rPr>
              <a:t>нажми</a:t>
            </a:r>
            <a:endParaRPr lang="ru-RU" dirty="0">
              <a:solidFill>
                <a:schemeClr val="tx1"/>
              </a:solidFill>
            </a:endParaRPr>
          </a:p>
        </p:txBody>
      </p:sp>
    </p:spTree>
    <p:extLst>
      <p:ext uri="{BB962C8B-B14F-4D97-AF65-F5344CB8AC3E}">
        <p14:creationId xmlns:p14="http://schemas.microsoft.com/office/powerpoint/2010/main" val="30968323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6340" y="661851"/>
            <a:ext cx="8596668" cy="1320800"/>
          </a:xfrm>
        </p:spPr>
        <p:txBody>
          <a:bodyPr>
            <a:normAutofit/>
          </a:bodyPr>
          <a:lstStyle/>
          <a:p>
            <a:r>
              <a:rPr lang="ru-RU" sz="4000" b="1" dirty="0">
                <a:solidFill>
                  <a:srgbClr val="F496CB">
                    <a:lumMod val="75000"/>
                  </a:srgbClr>
                </a:solidFill>
              </a:rPr>
              <a:t>Вопросы от </a:t>
            </a:r>
            <a:r>
              <a:rPr lang="ru-RU" sz="4000" b="1" dirty="0" smtClean="0">
                <a:solidFill>
                  <a:srgbClr val="F496CB">
                    <a:lumMod val="75000"/>
                  </a:srgbClr>
                </a:solidFill>
              </a:rPr>
              <a:t>учителя П.П. Ершова</a:t>
            </a:r>
            <a:endParaRPr lang="ru-RU" sz="4000" b="1" dirty="0"/>
          </a:p>
        </p:txBody>
      </p:sp>
      <p:pic>
        <p:nvPicPr>
          <p:cNvPr id="5122" name="Picture 2" descr="https://s1.slide-share.ru/s_slide/995e6259dcbea2656b66016ef670e45a/894b1a98-0f19-4f29-afb8-6126b4444c8b.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1887" y="1358537"/>
            <a:ext cx="8804364" cy="549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2646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10759" y="3094362"/>
            <a:ext cx="6169951" cy="730152"/>
          </a:xfrm>
        </p:spPr>
        <p:txBody>
          <a:bodyPr>
            <a:normAutofit/>
          </a:bodyPr>
          <a:lstStyle/>
          <a:p>
            <a:endParaRPr lang="ru-RU" dirty="0"/>
          </a:p>
        </p:txBody>
      </p:sp>
      <p:sp>
        <p:nvSpPr>
          <p:cNvPr id="3" name="Объект 2"/>
          <p:cNvSpPr>
            <a:spLocks noGrp="1"/>
          </p:cNvSpPr>
          <p:nvPr>
            <p:ph idx="1"/>
          </p:nvPr>
        </p:nvSpPr>
        <p:spPr/>
        <p:txBody>
          <a:bodyPr/>
          <a:lstStyle/>
          <a:p>
            <a:endParaRPr lang="ru-RU" dirty="0"/>
          </a:p>
        </p:txBody>
      </p:sp>
      <p:pic>
        <p:nvPicPr>
          <p:cNvPr id="5122" name="Picture 2" descr="https://avatars.dzeninfra.ru/get-zen_doc/1722013/pub_5f92a171d26325382ee7bc8f_5f92a1912f985a0dd7a83fd0/scale_1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011" y="1201783"/>
            <a:ext cx="8974183" cy="565621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95943" y="339634"/>
            <a:ext cx="9731827" cy="923330"/>
          </a:xfrm>
          <a:prstGeom prst="rect">
            <a:avLst/>
          </a:prstGeom>
        </p:spPr>
        <p:txBody>
          <a:bodyPr wrap="square">
            <a:spAutoFit/>
          </a:bodyPr>
          <a:lstStyle/>
          <a:p>
            <a:r>
              <a:rPr lang="ru-RU" sz="5400" dirty="0">
                <a:solidFill>
                  <a:srgbClr val="111111"/>
                </a:solidFill>
                <a:latin typeface="Georgia" panose="02040502050405020303" pitchFamily="18" charset="0"/>
              </a:rPr>
              <a:t>Джованни </a:t>
            </a:r>
            <a:r>
              <a:rPr lang="ru-RU" sz="5400" dirty="0" err="1">
                <a:solidFill>
                  <a:srgbClr val="111111"/>
                </a:solidFill>
                <a:latin typeface="Georgia" panose="02040502050405020303" pitchFamily="18" charset="0"/>
              </a:rPr>
              <a:t>Франческо</a:t>
            </a:r>
            <a:r>
              <a:rPr lang="ru-RU" sz="5400" dirty="0">
                <a:solidFill>
                  <a:srgbClr val="111111"/>
                </a:solidFill>
                <a:latin typeface="Georgia" panose="02040502050405020303" pitchFamily="18" charset="0"/>
              </a:rPr>
              <a:t> </a:t>
            </a:r>
            <a:r>
              <a:rPr lang="ru-RU" sz="5400" dirty="0" err="1">
                <a:solidFill>
                  <a:srgbClr val="111111"/>
                </a:solidFill>
                <a:latin typeface="Georgia" panose="02040502050405020303" pitchFamily="18" charset="0"/>
              </a:rPr>
              <a:t>Родари</a:t>
            </a:r>
            <a:endParaRPr lang="ru-RU" sz="5400" b="0" i="0" dirty="0">
              <a:solidFill>
                <a:srgbClr val="111111"/>
              </a:solidFill>
              <a:effectLst/>
              <a:latin typeface="Georgia" panose="02040502050405020303" pitchFamily="18" charset="0"/>
            </a:endParaRPr>
          </a:p>
        </p:txBody>
      </p:sp>
    </p:spTree>
    <p:extLst>
      <p:ext uri="{BB962C8B-B14F-4D97-AF65-F5344CB8AC3E}">
        <p14:creationId xmlns:p14="http://schemas.microsoft.com/office/powerpoint/2010/main" val="3445658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orenburgkniga.ru/wp-content/uploads/3/d/d/3dd353919e8d2e106fbcdf6a37ff15a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886" y="171223"/>
            <a:ext cx="11468553" cy="6428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6744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descr="https://octobercinema.ru/wp-content/uploads/9/1/4/91445bc13b16534a196b982d1777dabb.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8011" y="130630"/>
            <a:ext cx="9000309" cy="689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8621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descr="https://mcb-blk.ru/images/phocagallery/2020/2020-12-02/111/2.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35" b="9252"/>
          <a:stretch/>
        </p:blipFill>
        <p:spPr bwMode="auto">
          <a:xfrm>
            <a:off x="287383" y="1"/>
            <a:ext cx="875211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5822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800" b="1" dirty="0" smtClean="0"/>
              <a:t>Вопросы от учителя </a:t>
            </a:r>
            <a:r>
              <a:rPr lang="ru-RU" sz="4800" b="1" dirty="0" err="1" smtClean="0"/>
              <a:t>Родари</a:t>
            </a:r>
            <a:endParaRPr lang="ru-RU" sz="4800" b="1" dirty="0"/>
          </a:p>
        </p:txBody>
      </p:sp>
      <p:pic>
        <p:nvPicPr>
          <p:cNvPr id="3074" name="Picture 2" descr="https://advour.ru/wp-content/uploads/8/0/9/80941e2e394d0f7525a5e6165e93f5da.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0263" y="1502229"/>
            <a:ext cx="8569233" cy="535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4604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descr="https://cf3.ppt-online.org/files3/slide/l/lhk7KzVXGfugBMHxqI4R1j2rSU5DwevicT6W3O/slide-19.jpg">
            <a:hlinkClick r:id="rId2"/>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5222"/>
          <a:stretch/>
        </p:blipFill>
        <p:spPr bwMode="auto">
          <a:xfrm>
            <a:off x="388620" y="0"/>
            <a:ext cx="8869053" cy="6753496"/>
          </a:xfrm>
          <a:prstGeom prst="rect">
            <a:avLst/>
          </a:prstGeom>
          <a:noFill/>
          <a:extLst>
            <a:ext uri="{909E8E84-426E-40DD-AFC4-6F175D3DCCD1}">
              <a14:hiddenFill xmlns:a14="http://schemas.microsoft.com/office/drawing/2010/main">
                <a:solidFill>
                  <a:srgbClr val="FFFFFF"/>
                </a:solidFill>
              </a14:hiddenFill>
            </a:ext>
          </a:extLst>
        </p:spPr>
      </p:pic>
      <p:sp>
        <p:nvSpPr>
          <p:cNvPr id="4" name="Стрелка влево 3"/>
          <p:cNvSpPr/>
          <p:nvPr/>
        </p:nvSpPr>
        <p:spPr>
          <a:xfrm>
            <a:off x="6008915" y="5486400"/>
            <a:ext cx="1787978" cy="484632"/>
          </a:xfrm>
          <a:prstGeom prst="lef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ru-RU" sz="1600" dirty="0" smtClean="0">
                <a:hlinkClick r:id="rId4"/>
              </a:rPr>
              <a:t>Мультфильм</a:t>
            </a:r>
            <a:endParaRPr lang="ru-RU" sz="1600" dirty="0"/>
          </a:p>
        </p:txBody>
      </p:sp>
    </p:spTree>
    <p:extLst>
      <p:ext uri="{BB962C8B-B14F-4D97-AF65-F5344CB8AC3E}">
        <p14:creationId xmlns:p14="http://schemas.microsoft.com/office/powerpoint/2010/main" val="19066384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descr="https://avatars.mds.yandex.net/i?id=991e22216fe3dff4874c11ca7572c0b7b19b14b8-4628472-images-thumbs&amp;n=1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2697" y="117566"/>
            <a:ext cx="8921305" cy="6740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5782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506" y="3096827"/>
            <a:ext cx="9319000" cy="576686"/>
          </a:xfrm>
        </p:spPr>
        <p:txBody>
          <a:bodyPr>
            <a:normAutofit fontScale="90000"/>
          </a:bodyPr>
          <a:lstStyle/>
          <a:p>
            <a:endParaRPr lang="ru-RU" dirty="0"/>
          </a:p>
        </p:txBody>
      </p:sp>
      <p:sp>
        <p:nvSpPr>
          <p:cNvPr id="3" name="Объект 2"/>
          <p:cNvSpPr>
            <a:spLocks noGrp="1"/>
          </p:cNvSpPr>
          <p:nvPr>
            <p:ph idx="1"/>
          </p:nvPr>
        </p:nvSpPr>
        <p:spPr/>
        <p:txBody>
          <a:bodyPr/>
          <a:lstStyle/>
          <a:p>
            <a:endParaRPr lang="ru-RU"/>
          </a:p>
        </p:txBody>
      </p:sp>
      <p:pic>
        <p:nvPicPr>
          <p:cNvPr id="8194" name="Picture 2" descr="https://fs.znanio.ru/d5af0e/c6/21/4f36499f343aaeea6b80d68b08d0f48a6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1874136" cy="676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6610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427939" y="339634"/>
            <a:ext cx="8846063" cy="6401379"/>
          </a:xfrm>
          <a:prstGeom prst="rect">
            <a:avLst/>
          </a:prstGeom>
        </p:spPr>
      </p:pic>
      <p:sp>
        <p:nvSpPr>
          <p:cNvPr id="2" name="Заголовок 1"/>
          <p:cNvSpPr>
            <a:spLocks noGrp="1"/>
          </p:cNvSpPr>
          <p:nvPr>
            <p:ph type="title"/>
          </p:nvPr>
        </p:nvSpPr>
        <p:spPr>
          <a:xfrm>
            <a:off x="677334" y="0"/>
            <a:ext cx="8596668" cy="1930400"/>
          </a:xfrm>
        </p:spPr>
        <p:txBody>
          <a:bodyPr/>
          <a:lstStyle/>
          <a:p>
            <a:endParaRPr lang="ru-RU" dirty="0"/>
          </a:p>
        </p:txBody>
      </p:sp>
      <p:sp>
        <p:nvSpPr>
          <p:cNvPr id="3" name="Объект 2"/>
          <p:cNvSpPr>
            <a:spLocks noGrp="1"/>
          </p:cNvSpPr>
          <p:nvPr>
            <p:ph idx="1"/>
          </p:nvPr>
        </p:nvSpPr>
        <p:spPr>
          <a:xfrm>
            <a:off x="677334" y="2160589"/>
            <a:ext cx="8440540" cy="3880773"/>
          </a:xfrm>
        </p:spPr>
        <p:txBody>
          <a:bodyPr/>
          <a:lstStyle/>
          <a:p>
            <a:endParaRPr lang="ru-RU" dirty="0"/>
          </a:p>
        </p:txBody>
      </p:sp>
    </p:spTree>
    <p:extLst>
      <p:ext uri="{BB962C8B-B14F-4D97-AF65-F5344CB8AC3E}">
        <p14:creationId xmlns:p14="http://schemas.microsoft.com/office/powerpoint/2010/main" val="33223625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3314" name="Picture 2" descr="https://shareslide.ru/img/thumbs/8a309ae04fcf85f1509a06092e58a12f-800x.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7334" y="222069"/>
            <a:ext cx="8596668" cy="6453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699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1266" name="Picture 2" descr="https://gtrk-volga.ru/wp-content/uploads/2021/02/uchite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5577" y="195943"/>
            <a:ext cx="9379132" cy="6570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0440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descr="http://cf2.ppt-online.org/files2/slide/v/vDBcoJM7t0Aa3wL6j4r8pkKUbEIgYNiCQPX5dF/slide-3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43691"/>
            <a:ext cx="8712925" cy="6714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714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descr="https://avatars.dzeninfra.ru/get-zen_doc/1936066/pub_602775f80454f6146adcfb03_6027b1c4b498705a819d09ee/scale_12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0410" y="91440"/>
            <a:ext cx="9555110" cy="676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6991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8" name="Picture 2" descr="https://fsd.multiurok.ru/html/2018/02/24/s_5a917ad9b8033/img1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04504"/>
            <a:ext cx="8621486" cy="6648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9851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Объект 4" descr="http://images.myshared.ru/6/580661/slide_6.jpg"/>
          <p:cNvPicPr>
            <a:picLocks noGrp="1"/>
          </p:cNvPicPr>
          <p:nvPr>
            <p:ph idx="1"/>
          </p:nvPr>
        </p:nvPicPr>
        <p:blipFill rotWithShape="1">
          <a:blip r:embed="rId2">
            <a:extLst>
              <a:ext uri="{28A0092B-C50C-407E-A947-70E740481C1C}">
                <a14:useLocalDpi xmlns:a14="http://schemas.microsoft.com/office/drawing/2010/main" val="0"/>
              </a:ext>
            </a:extLst>
          </a:blip>
          <a:srcRect b="8203"/>
          <a:stretch/>
        </p:blipFill>
        <p:spPr bwMode="auto">
          <a:xfrm>
            <a:off x="483326" y="169816"/>
            <a:ext cx="8790676" cy="6688183"/>
          </a:xfrm>
          <a:prstGeom prst="rect">
            <a:avLst/>
          </a:prstGeom>
          <a:noFill/>
          <a:ln>
            <a:noFill/>
          </a:ln>
        </p:spPr>
      </p:pic>
    </p:spTree>
    <p:extLst>
      <p:ext uri="{BB962C8B-B14F-4D97-AF65-F5344CB8AC3E}">
        <p14:creationId xmlns:p14="http://schemas.microsoft.com/office/powerpoint/2010/main" val="8065791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0"/>
            <a:ext cx="8596668" cy="1930400"/>
          </a:xfrm>
        </p:spPr>
        <p:txBody>
          <a:bodyPr>
            <a:normAutofit/>
          </a:bodyPr>
          <a:lstStyle/>
          <a:p>
            <a:pPr algn="ctr"/>
            <a:r>
              <a:rPr lang="ru-RU" dirty="0"/>
              <a:t>Пришвин</a:t>
            </a:r>
            <a:br>
              <a:rPr lang="ru-RU" dirty="0"/>
            </a:br>
            <a:r>
              <a:rPr lang="ru-RU" dirty="0"/>
              <a:t>Михаил Михайлович</a:t>
            </a:r>
            <a:br>
              <a:rPr lang="ru-RU" dirty="0"/>
            </a:br>
            <a:r>
              <a:rPr lang="ru-RU" dirty="0"/>
              <a:t>(1873-1954)</a:t>
            </a:r>
          </a:p>
        </p:txBody>
      </p:sp>
      <p:sp>
        <p:nvSpPr>
          <p:cNvPr id="3" name="Объект 2"/>
          <p:cNvSpPr>
            <a:spLocks noGrp="1"/>
          </p:cNvSpPr>
          <p:nvPr>
            <p:ph idx="1"/>
          </p:nvPr>
        </p:nvSpPr>
        <p:spPr>
          <a:xfrm>
            <a:off x="677334" y="1672047"/>
            <a:ext cx="8596668" cy="4369316"/>
          </a:xfrm>
        </p:spPr>
        <p:txBody>
          <a:bodyPr>
            <a:noAutofit/>
          </a:bodyPr>
          <a:lstStyle/>
          <a:p>
            <a:r>
              <a:rPr lang="ru-RU" sz="2000" dirty="0"/>
              <a:t>– русский советский писатель, публицист. Автор множества книг о природе. </a:t>
            </a:r>
            <a:r>
              <a:rPr lang="ru-RU" sz="2000" dirty="0" smtClean="0"/>
              <a:t>В </a:t>
            </a:r>
            <a:r>
              <a:rPr lang="ru-RU" sz="2000" dirty="0"/>
              <a:t>1918-1920 гг. работал учителем русского языка в Елецкой гимназии (ныне это общеобразовательная школа № 1 им. М. М. Пришвина). «Да, я был, конечно, в исключительно счастливых условиях в своем деле преподавания древней словесности, но, конечно, благоприятно было и то, что я никогда не был учителем, не выработал себе еще шаблона, сам ужасно робел, и потому перед уроками столько занимался, что как будто сам готовился к экзамену. Я не готовился даже, я просто сам сочинял свою историю словесности, потому что не по чем было готовиться, у нас не было библиотеки, не было даже учебников; самых старых учебников Смирнова было только несколько экземпляров. Не было вначале даже просто Пушкина, ничего не было: пустой класс с дымящей печью и дети земли, сидящие по краям ободранного бильярда</a:t>
            </a:r>
            <a:r>
              <a:rPr lang="ru-RU" sz="2000" dirty="0" smtClean="0"/>
              <a:t>».</a:t>
            </a:r>
          </a:p>
          <a:p>
            <a:pPr algn="r"/>
            <a:r>
              <a:rPr lang="ru-RU" sz="2000" dirty="0" smtClean="0"/>
              <a:t> </a:t>
            </a:r>
            <a:r>
              <a:rPr lang="ru-RU" sz="2000" dirty="0">
                <a:solidFill>
                  <a:srgbClr val="FF0000"/>
                </a:solidFill>
              </a:rPr>
              <a:t>(</a:t>
            </a:r>
            <a:r>
              <a:rPr lang="ru-RU" sz="2000" dirty="0" err="1">
                <a:solidFill>
                  <a:srgbClr val="FF0000"/>
                </a:solidFill>
              </a:rPr>
              <a:t>М.Пришвин</a:t>
            </a:r>
            <a:r>
              <a:rPr lang="ru-RU" sz="2000" dirty="0">
                <a:solidFill>
                  <a:srgbClr val="FF0000"/>
                </a:solidFill>
              </a:rPr>
              <a:t>. Школьная робинзонада.)</a:t>
            </a:r>
          </a:p>
        </p:txBody>
      </p:sp>
    </p:spTree>
    <p:extLst>
      <p:ext uri="{BB962C8B-B14F-4D97-AF65-F5344CB8AC3E}">
        <p14:creationId xmlns:p14="http://schemas.microsoft.com/office/powerpoint/2010/main" val="10665041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100148"/>
            <a:ext cx="8596668" cy="409303"/>
          </a:xfrm>
        </p:spPr>
        <p:txBody>
          <a:bodyPr>
            <a:normAutofit fontScale="90000"/>
          </a:bodyPr>
          <a:lstStyle/>
          <a:p>
            <a:endParaRPr lang="ru-RU"/>
          </a:p>
        </p:txBody>
      </p:sp>
      <p:pic>
        <p:nvPicPr>
          <p:cNvPr id="8194" name="Picture 2" descr="https://orenburgkniga.ru/wp-content/uploads/c/4/e/c4e97148cfd791f2183b042795b108e3.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8012" y="100149"/>
            <a:ext cx="8647612" cy="664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1028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2922" y="879020"/>
            <a:ext cx="4400550" cy="4942115"/>
          </a:xfrm>
        </p:spPr>
        <p:txBody>
          <a:bodyPr>
            <a:normAutofit/>
          </a:bodyPr>
          <a:lstStyle/>
          <a:p>
            <a:r>
              <a:rPr lang="ru-RU"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Прослушай     рассказ     </a:t>
            </a:r>
            <a:r>
              <a:rPr lang="ru-RU" b="1"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М.Пришвина</a:t>
            </a:r>
            <a:r>
              <a:rPr lang="ru-RU"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 и составь кроссворд</a:t>
            </a:r>
            <a:r>
              <a:rPr lang="ru-RU" dirty="0" smtClean="0">
                <a:latin typeface="Arial" pitchFamily="34" charset="0"/>
                <a:cs typeface="Arial" pitchFamily="34" charset="0"/>
              </a:rPr>
              <a:t>.</a:t>
            </a:r>
            <a:br>
              <a:rPr lang="ru-RU" dirty="0" smtClean="0">
                <a:latin typeface="Arial" pitchFamily="34" charset="0"/>
                <a:cs typeface="Arial" pitchFamily="34" charset="0"/>
              </a:rPr>
            </a:br>
            <a:endParaRPr lang="ru-RU" dirty="0">
              <a:latin typeface="Arial" pitchFamily="34" charset="0"/>
              <a:cs typeface="Arial" pitchFamily="34"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4979" y="561209"/>
            <a:ext cx="4637314" cy="5796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Стрелка вверх 3"/>
          <p:cNvSpPr/>
          <p:nvPr/>
        </p:nvSpPr>
        <p:spPr>
          <a:xfrm>
            <a:off x="6384471" y="4629149"/>
            <a:ext cx="1926772" cy="676983"/>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ru-RU" dirty="0" smtClean="0">
                <a:hlinkClick r:id="rId3"/>
              </a:rPr>
              <a:t>нажми</a:t>
            </a:r>
            <a:endParaRPr lang="ru-RU" dirty="0"/>
          </a:p>
        </p:txBody>
      </p:sp>
    </p:spTree>
    <p:extLst>
      <p:ext uri="{BB962C8B-B14F-4D97-AF65-F5344CB8AC3E}">
        <p14:creationId xmlns:p14="http://schemas.microsoft.com/office/powerpoint/2010/main" val="26111382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2290" name="Picture 2" descr="https://myslide.ru/documents_4/26f04e4537ff8cb9fbae57630417d367/img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5264" y="104503"/>
            <a:ext cx="8623421" cy="6753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1808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42" name="Picture 2" descr="https://fsd.kopilkaurokov.ru/up/html/2018/12/19/k_5c1a791f13e52/491697_7.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1" y="0"/>
            <a:ext cx="893499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4925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92157" y="91440"/>
            <a:ext cx="8925717" cy="6766561"/>
          </a:xfrm>
          <a:prstGeom prst="rect">
            <a:avLst/>
          </a:prstGeom>
        </p:spPr>
      </p:pic>
    </p:spTree>
    <p:extLst>
      <p:ext uri="{BB962C8B-B14F-4D97-AF65-F5344CB8AC3E}">
        <p14:creationId xmlns:p14="http://schemas.microsoft.com/office/powerpoint/2010/main" val="5441241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42" name="Picture 2" descr="https://school19.edu-nv.ru/files/administrator.school19_edu_nv_ru/%D0%9D%D0%BE%D0%B2%D0%BE%D1%81%D1%82%D0%B8/2021/%D0%9E%D0%BA%D1%82%D1%8F%D0%B1%D1%80%D1%8C/01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0410" y="104504"/>
            <a:ext cx="9150161" cy="684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1843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000" b="1" dirty="0">
                <a:solidFill>
                  <a:srgbClr val="111111"/>
                </a:solidFill>
                <a:latin typeface="Georgia" panose="02040502050405020303" pitchFamily="18" charset="0"/>
              </a:rPr>
              <a:t>Василий </a:t>
            </a:r>
            <a:r>
              <a:rPr lang="ru-RU" sz="4000" b="1" dirty="0" err="1">
                <a:solidFill>
                  <a:srgbClr val="111111"/>
                </a:solidFill>
                <a:latin typeface="Georgia" panose="02040502050405020303" pitchFamily="18" charset="0"/>
              </a:rPr>
              <a:t>Макарович</a:t>
            </a:r>
            <a:r>
              <a:rPr lang="ru-RU" sz="4000" b="1" dirty="0">
                <a:solidFill>
                  <a:srgbClr val="111111"/>
                </a:solidFill>
                <a:latin typeface="Georgia" panose="02040502050405020303" pitchFamily="18" charset="0"/>
              </a:rPr>
              <a:t> Шукшин</a:t>
            </a:r>
            <a:br>
              <a:rPr lang="ru-RU" sz="4000" b="1" dirty="0">
                <a:solidFill>
                  <a:srgbClr val="111111"/>
                </a:solidFill>
                <a:latin typeface="Georgia" panose="02040502050405020303" pitchFamily="18" charset="0"/>
              </a:rPr>
            </a:br>
            <a:endParaRPr lang="ru-RU" sz="4000" b="1" dirty="0"/>
          </a:p>
        </p:txBody>
      </p:sp>
      <p:pic>
        <p:nvPicPr>
          <p:cNvPr id="11266" name="Picture 2" descr="https://sun6-20.userapi.com/s/v1/if1/K7dYjzYFLGD-SvYvFUstlqwFapEkymulMHJJueYwjb4yHFA-usX2Cbwpxqg-r_2DXkn04KG8.jpg?size=650x934&amp;quality=96&amp;crop=33,33,650,934&amp;ava=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799" y="1930400"/>
            <a:ext cx="6988629" cy="492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094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descr="https://phonoteka.org/uploads/posts/2021-05/1621397830_24-phonoteka_org-p-fon-dlya-raspisaniya-urokov-2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3326" y="0"/>
            <a:ext cx="879067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5041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104505" y="121467"/>
            <a:ext cx="9366068" cy="3617866"/>
          </a:xfrm>
          <a:prstGeom prst="rect">
            <a:avLst/>
          </a:prstGeom>
        </p:spPr>
      </p:pic>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3"/>
          <a:stretch>
            <a:fillRect/>
          </a:stretch>
        </p:blipFill>
        <p:spPr>
          <a:xfrm>
            <a:off x="1200832" y="4349931"/>
            <a:ext cx="8596312" cy="1776548"/>
          </a:xfrm>
          <a:prstGeom prst="rect">
            <a:avLst/>
          </a:prstGeom>
        </p:spPr>
      </p:pic>
      <p:pic>
        <p:nvPicPr>
          <p:cNvPr id="7" name="Рисунок 6"/>
          <p:cNvPicPr>
            <a:picLocks noChangeAspect="1"/>
          </p:cNvPicPr>
          <p:nvPr/>
        </p:nvPicPr>
        <p:blipFill>
          <a:blip r:embed="rId2"/>
          <a:stretch>
            <a:fillRect/>
          </a:stretch>
        </p:blipFill>
        <p:spPr>
          <a:xfrm>
            <a:off x="256905" y="273867"/>
            <a:ext cx="9366068" cy="3617866"/>
          </a:xfrm>
          <a:prstGeom prst="rect">
            <a:avLst/>
          </a:prstGeom>
        </p:spPr>
      </p:pic>
    </p:spTree>
    <p:extLst>
      <p:ext uri="{BB962C8B-B14F-4D97-AF65-F5344CB8AC3E}">
        <p14:creationId xmlns:p14="http://schemas.microsoft.com/office/powerpoint/2010/main" val="26824870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143691"/>
            <a:ext cx="8596668" cy="1410789"/>
          </a:xfrm>
        </p:spPr>
        <p:txBody>
          <a:bodyPr>
            <a:noAutofit/>
          </a:bodyPr>
          <a:lstStyle/>
          <a:p>
            <a:pPr algn="ctr"/>
            <a:r>
              <a:rPr lang="ru-RU" sz="4000" dirty="0">
                <a:solidFill>
                  <a:srgbClr val="FF0000"/>
                </a:solidFill>
              </a:rPr>
              <a:t>Шукшин</a:t>
            </a:r>
            <a:br>
              <a:rPr lang="ru-RU" sz="4000" dirty="0">
                <a:solidFill>
                  <a:srgbClr val="FF0000"/>
                </a:solidFill>
              </a:rPr>
            </a:br>
            <a:r>
              <a:rPr lang="ru-RU" sz="4000" dirty="0">
                <a:solidFill>
                  <a:srgbClr val="FF0000"/>
                </a:solidFill>
              </a:rPr>
              <a:t>Василий </a:t>
            </a:r>
            <a:r>
              <a:rPr lang="ru-RU" sz="4000" dirty="0" err="1">
                <a:solidFill>
                  <a:srgbClr val="FF0000"/>
                </a:solidFill>
              </a:rPr>
              <a:t>Макарович</a:t>
            </a:r>
            <a:r>
              <a:rPr lang="ru-RU" sz="4000" dirty="0">
                <a:solidFill>
                  <a:srgbClr val="FF0000"/>
                </a:solidFill>
              </a:rPr>
              <a:t> </a:t>
            </a:r>
            <a:r>
              <a:rPr lang="ru-RU" sz="4000" dirty="0" smtClean="0">
                <a:solidFill>
                  <a:srgbClr val="FF0000"/>
                </a:solidFill>
              </a:rPr>
              <a:t/>
            </a:r>
            <a:br>
              <a:rPr lang="ru-RU" sz="4000" dirty="0" smtClean="0">
                <a:solidFill>
                  <a:srgbClr val="FF0000"/>
                </a:solidFill>
              </a:rPr>
            </a:br>
            <a:r>
              <a:rPr lang="ru-RU" sz="4000" dirty="0" smtClean="0">
                <a:solidFill>
                  <a:srgbClr val="FF0000"/>
                </a:solidFill>
              </a:rPr>
              <a:t>(</a:t>
            </a:r>
            <a:r>
              <a:rPr lang="ru-RU" sz="4000" dirty="0">
                <a:solidFill>
                  <a:srgbClr val="FF0000"/>
                </a:solidFill>
              </a:rPr>
              <a:t>1929-1974)</a:t>
            </a:r>
          </a:p>
        </p:txBody>
      </p:sp>
      <p:sp>
        <p:nvSpPr>
          <p:cNvPr id="3" name="Объект 2"/>
          <p:cNvSpPr>
            <a:spLocks noGrp="1"/>
          </p:cNvSpPr>
          <p:nvPr>
            <p:ph idx="1"/>
          </p:nvPr>
        </p:nvSpPr>
        <p:spPr/>
        <p:txBody>
          <a:bodyPr>
            <a:noAutofit/>
          </a:bodyPr>
          <a:lstStyle/>
          <a:p>
            <a:r>
              <a:rPr lang="ru-RU" sz="2000" dirty="0" smtClean="0"/>
              <a:t>В </a:t>
            </a:r>
            <a:r>
              <a:rPr lang="ru-RU" sz="2000" dirty="0"/>
              <a:t>1953-1954 гг. работал учителем </a:t>
            </a:r>
            <a:r>
              <a:rPr lang="ru-RU" sz="2000" dirty="0">
                <a:solidFill>
                  <a:srgbClr val="FF0000"/>
                </a:solidFill>
              </a:rPr>
              <a:t>истории</a:t>
            </a:r>
            <a:r>
              <a:rPr lang="ru-RU" sz="2000" dirty="0"/>
              <a:t>, литературы и русского языка в </a:t>
            </a:r>
            <a:r>
              <a:rPr lang="ru-RU" sz="2000" dirty="0" err="1"/>
              <a:t>Сростинской</a:t>
            </a:r>
            <a:r>
              <a:rPr lang="ru-RU" sz="2000" dirty="0"/>
              <a:t> школе сельской молодёжи. По совместительству был директором этой школы. «Одно время я был учителем сельской школы для взрослых</a:t>
            </a:r>
            <a:r>
              <a:rPr lang="ru-RU" sz="2000" dirty="0" smtClean="0"/>
              <a:t>.. </a:t>
            </a:r>
            <a:r>
              <a:rPr lang="ru-RU" sz="2000" dirty="0"/>
              <a:t>В 1943 году Шукшин окончил семилетку в селе Сростки, поступил в </a:t>
            </a:r>
            <a:r>
              <a:rPr lang="ru-RU" sz="2000" dirty="0" err="1"/>
              <a:t>Бийский</a:t>
            </a:r>
            <a:r>
              <a:rPr lang="ru-RU" sz="2000" dirty="0"/>
              <a:t> автомобильный техникум, который так и не закончил. После армии сдал экстерном экзамены на аттестат зрелости. Окончил </a:t>
            </a:r>
            <a:r>
              <a:rPr lang="ru-RU" sz="2000" dirty="0" smtClean="0"/>
              <a:t>ты</a:t>
            </a:r>
            <a:r>
              <a:rPr lang="ru-RU" sz="2000" dirty="0"/>
              <a:t>. И в глубине души не без гордости и счастья верил: вот теперь, в эти минуты, я делаю настоящее, хорошее дело. Жалко, мало у нас в жизни таких минут. Из них составляется счастье»</a:t>
            </a:r>
            <a:r>
              <a:rPr lang="ru-RU" sz="2400" dirty="0"/>
              <a:t>. </a:t>
            </a:r>
            <a:endParaRPr lang="ru-RU" sz="2400" dirty="0" smtClean="0"/>
          </a:p>
          <a:p>
            <a:r>
              <a:rPr lang="ru-RU" sz="2400" dirty="0" smtClean="0"/>
              <a:t>(</a:t>
            </a:r>
            <a:r>
              <a:rPr lang="ru-RU" sz="2400" dirty="0"/>
              <a:t>из статьи «Монолог на лестнице»)</a:t>
            </a:r>
          </a:p>
        </p:txBody>
      </p:sp>
      <p:pic>
        <p:nvPicPr>
          <p:cNvPr id="12290" name="Picture 2" descr="Василий Шукши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54" y="0"/>
            <a:ext cx="2272937" cy="2208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7597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1208" y="740228"/>
            <a:ext cx="8596668" cy="1320800"/>
          </a:xfrm>
        </p:spPr>
        <p:txBody>
          <a:bodyPr/>
          <a:lstStyle/>
          <a:p>
            <a:endParaRPr lang="ru-RU"/>
          </a:p>
        </p:txBody>
      </p:sp>
      <p:pic>
        <p:nvPicPr>
          <p:cNvPr id="1026" name="Picture 2" descr="http://biblioteka-pmr.ru/images/2019/july/shykshin_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85216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ulture19.ru/images/content/news/60/l-5908-chitaya-shukshina-vidish-rossiyu-v-natsionalnoy-biblioteke-imeni-ng-domojakova-otkroetsya-knijnaya-vyistav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1005" y="0"/>
            <a:ext cx="6539885" cy="6988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7995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4932" y="1774485"/>
            <a:ext cx="5110216" cy="740116"/>
          </a:xfrm>
        </p:spPr>
        <p:txBody>
          <a:bodyPr>
            <a:normAutofit/>
          </a:bodyPr>
          <a:lstStyle/>
          <a:p>
            <a:r>
              <a:rPr lang="ru-RU" sz="1400" i="1" dirty="0">
                <a:solidFill>
                  <a:srgbClr val="302629"/>
                </a:solidFill>
                <a:latin typeface="Arial Narrow" pitchFamily="34" charset="0"/>
              </a:rPr>
              <a:t>В.М. Шукшин среди преподавателей школы в селе Сростки, где он работал </a:t>
            </a:r>
            <a:r>
              <a:rPr lang="ru-RU" sz="1400" i="1" dirty="0" smtClean="0">
                <a:solidFill>
                  <a:srgbClr val="302629"/>
                </a:solidFill>
                <a:latin typeface="Arial Narrow" pitchFamily="34" charset="0"/>
              </a:rPr>
              <a:t>директором, учителем русского языка и литературы и истории.1953—1954 </a:t>
            </a:r>
            <a:r>
              <a:rPr lang="ru-RU" sz="1400" i="1" dirty="0">
                <a:solidFill>
                  <a:srgbClr val="302629"/>
                </a:solidFill>
                <a:latin typeface="Arial Narrow" pitchFamily="34" charset="0"/>
              </a:rPr>
              <a:t>гг.</a:t>
            </a:r>
            <a:endParaRPr lang="ru-RU" sz="1400" dirty="0">
              <a:latin typeface="Arial Narrow" pitchFamily="34" charset="0"/>
            </a:endParaRPr>
          </a:p>
        </p:txBody>
      </p:sp>
      <p:sp>
        <p:nvSpPr>
          <p:cNvPr id="3" name="Объект 2"/>
          <p:cNvSpPr>
            <a:spLocks noGrp="1"/>
          </p:cNvSpPr>
          <p:nvPr>
            <p:ph idx="1"/>
          </p:nvPr>
        </p:nvSpPr>
        <p:spPr>
          <a:xfrm>
            <a:off x="505884" y="2854554"/>
            <a:ext cx="8596668" cy="3284990"/>
          </a:xfrm>
        </p:spPr>
        <p:txBody>
          <a:bodyPr/>
          <a:lstStyle/>
          <a:p>
            <a:r>
              <a:rPr lang="ru-RU" i="1" dirty="0"/>
              <a:t>Учитель я был, честно говоря, неважнецкий (без специального образования, без опыта), но не могу и теперь забыть, как хорошо, благодарно смотрели на меня наработавшиеся за день парни и девушки, когда мне удавалось рассказать им что-нибудь важное, интересное и интересно (я преподавал русский язык и литературу). Я любил их в такие минуты. И в глубине души не без гордости и счастья верил: вот теперь, в эти минуты, я делаю настоящее, хорошее дело. Жалко, мало у нас в жизни таких минут. Из них составляется счастье.</a:t>
            </a:r>
            <a:br>
              <a:rPr lang="ru-RU" i="1" dirty="0"/>
            </a:br>
            <a:endParaRPr lang="ru-RU" i="1" dirty="0"/>
          </a:p>
          <a:p>
            <a:r>
              <a:rPr lang="ru-RU" dirty="0"/>
              <a:t>Василий Шукшин, «Монолог на лестнице»</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671" y="209777"/>
            <a:ext cx="3740898" cy="254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57278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dirty="0"/>
              <a:t>Древняя легенда о первом Учителе</a:t>
            </a:r>
          </a:p>
        </p:txBody>
      </p:sp>
      <p:sp>
        <p:nvSpPr>
          <p:cNvPr id="3" name="Объект 2"/>
          <p:cNvSpPr>
            <a:spLocks noGrp="1"/>
          </p:cNvSpPr>
          <p:nvPr>
            <p:ph idx="1"/>
          </p:nvPr>
        </p:nvSpPr>
        <p:spPr>
          <a:xfrm>
            <a:off x="677334" y="1345475"/>
            <a:ext cx="8596668" cy="4695888"/>
          </a:xfrm>
        </p:spPr>
        <p:txBody>
          <a:bodyPr>
            <a:normAutofit lnSpcReduction="10000"/>
          </a:bodyPr>
          <a:lstStyle/>
          <a:p>
            <a:pPr marL="0" indent="0">
              <a:buNone/>
            </a:pPr>
            <a:endParaRPr lang="ru-RU" dirty="0">
              <a:solidFill>
                <a:srgbClr val="FF0000"/>
              </a:solidFill>
              <a:latin typeface="PT Sans"/>
            </a:endParaRPr>
          </a:p>
          <a:p>
            <a:r>
              <a:rPr lang="ru-RU" sz="2800" i="1" dirty="0">
                <a:solidFill>
                  <a:srgbClr val="000000"/>
                </a:solidFill>
                <a:latin typeface="PT Sans"/>
              </a:rPr>
              <a:t>Когда родился первый Учитель на земле, к его колыбели спустились три Феи. И сказала первая Фея: «Ты будешь вечно молод, потому что рядом с тобой всегда будут дети». И сказала вторая Фея: «Ты будешь красив мыслями и душой, потому что нет благороднее призвания, чем дарить свое сердце детям». И сказала третья Фея: «Ты будешь бессмертен, потому что ты продолжишь свою жизнь в своих учениках».</a:t>
            </a:r>
            <a:endParaRPr lang="ru-RU" sz="2800" dirty="0">
              <a:solidFill>
                <a:srgbClr val="000000"/>
              </a:solidFill>
              <a:latin typeface="PT Sans"/>
            </a:endParaRPr>
          </a:p>
          <a:p>
            <a:endParaRPr lang="ru-RU" sz="2400" dirty="0"/>
          </a:p>
        </p:txBody>
      </p:sp>
    </p:spTree>
    <p:extLst>
      <p:ext uri="{BB962C8B-B14F-4D97-AF65-F5344CB8AC3E}">
        <p14:creationId xmlns:p14="http://schemas.microsoft.com/office/powerpoint/2010/main" val="22466657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39634" y="195942"/>
            <a:ext cx="9111157" cy="6466115"/>
          </a:xfrm>
          <a:prstGeom prst="rect">
            <a:avLst/>
          </a:prstGeom>
        </p:spPr>
      </p:pic>
    </p:spTree>
    <p:extLst>
      <p:ext uri="{BB962C8B-B14F-4D97-AF65-F5344CB8AC3E}">
        <p14:creationId xmlns:p14="http://schemas.microsoft.com/office/powerpoint/2010/main" val="2928284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descr="https://myslide.ru/documents_4/2460d1339682c990ebebac3f2115324b/img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8822" y="169818"/>
            <a:ext cx="8895179" cy="6688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3952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descr="https://avatars.mds.yandex.net/i?id=2608e4536354166280863fedd742f548-5849895-images-thumbs&amp;n=1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6773" y="156754"/>
            <a:ext cx="8957229" cy="6609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7965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444137" y="38146"/>
            <a:ext cx="9000309" cy="6650615"/>
          </a:xfrm>
          <a:prstGeom prst="rect">
            <a:avLst/>
          </a:prstGeom>
        </p:spPr>
      </p:pic>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a:p>
        </p:txBody>
      </p:sp>
    </p:spTree>
    <p:extLst>
      <p:ext uri="{BB962C8B-B14F-4D97-AF65-F5344CB8AC3E}">
        <p14:creationId xmlns:p14="http://schemas.microsoft.com/office/powerpoint/2010/main" val="14001251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42" name="Picture 2" descr="https://lusana.ru/files/31744/653/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3946" y="91440"/>
            <a:ext cx="9302752" cy="6662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2096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944" y="104503"/>
            <a:ext cx="9300754" cy="992777"/>
          </a:xfrm>
        </p:spPr>
        <p:txBody>
          <a:bodyPr>
            <a:normAutofit fontScale="90000"/>
          </a:bodyPr>
          <a:lstStyle/>
          <a:p>
            <a:pPr algn="ctr"/>
            <a:r>
              <a:rPr lang="ru-RU" sz="6000" b="1" dirty="0" smtClean="0"/>
              <a:t>Расписание на сегодня:</a:t>
            </a:r>
            <a:br>
              <a:rPr lang="ru-RU" sz="6000" b="1" dirty="0" smtClean="0"/>
            </a:br>
            <a:endParaRPr lang="ru-RU" sz="6000" b="1" dirty="0"/>
          </a:p>
        </p:txBody>
      </p:sp>
      <p:sp>
        <p:nvSpPr>
          <p:cNvPr id="3" name="Объект 2"/>
          <p:cNvSpPr>
            <a:spLocks noGrp="1"/>
          </p:cNvSpPr>
          <p:nvPr>
            <p:ph idx="1"/>
          </p:nvPr>
        </p:nvSpPr>
        <p:spPr>
          <a:xfrm>
            <a:off x="352697" y="992777"/>
            <a:ext cx="11658489" cy="5617029"/>
          </a:xfrm>
        </p:spPr>
        <p:txBody>
          <a:bodyPr>
            <a:normAutofit lnSpcReduction="10000"/>
          </a:bodyPr>
          <a:lstStyle/>
          <a:p>
            <a:pPr marL="0" indent="0">
              <a:buNone/>
            </a:pPr>
            <a:r>
              <a:rPr lang="ru-RU" sz="2800" b="1" dirty="0" smtClean="0">
                <a:latin typeface="Arial" pitchFamily="34" charset="0"/>
                <a:cs typeface="Arial" pitchFamily="34" charset="0"/>
              </a:rPr>
              <a:t>1.Мастер-класс от </a:t>
            </a:r>
            <a:r>
              <a:rPr lang="ru-RU" sz="2800" b="1" dirty="0" smtClean="0">
                <a:solidFill>
                  <a:srgbClr val="FF0000"/>
                </a:solidFill>
                <a:latin typeface="Arial" pitchFamily="34" charset="0"/>
                <a:cs typeface="Arial" pitchFamily="34" charset="0"/>
              </a:rPr>
              <a:t>К.Д</a:t>
            </a:r>
            <a:r>
              <a:rPr lang="ru-RU" sz="2800" b="1" dirty="0" smtClean="0">
                <a:solidFill>
                  <a:srgbClr val="FF0000"/>
                </a:solidFill>
                <a:latin typeface="Arial" pitchFamily="34" charset="0"/>
                <a:cs typeface="Arial" pitchFamily="34" charset="0"/>
              </a:rPr>
              <a:t>. Ушинского </a:t>
            </a:r>
            <a:r>
              <a:rPr lang="ru-RU" sz="2800" b="1" dirty="0" smtClean="0">
                <a:latin typeface="Arial" pitchFamily="34" charset="0"/>
                <a:cs typeface="Arial" pitchFamily="34" charset="0"/>
              </a:rPr>
              <a:t>«Учитель,  человек, писатель»</a:t>
            </a:r>
          </a:p>
          <a:p>
            <a:pPr marL="0" indent="0">
              <a:buNone/>
            </a:pPr>
            <a:r>
              <a:rPr lang="ru-RU" sz="2800" b="1" dirty="0" smtClean="0">
                <a:latin typeface="Arial" pitchFamily="34" charset="0"/>
                <a:cs typeface="Arial" pitchFamily="34" charset="0"/>
              </a:rPr>
              <a:t>2.урок- </a:t>
            </a:r>
            <a:r>
              <a:rPr lang="ru-RU" sz="2800" b="1" dirty="0" smtClean="0">
                <a:solidFill>
                  <a:srgbClr val="FF0000"/>
                </a:solidFill>
                <a:latin typeface="Arial" pitchFamily="34" charset="0"/>
                <a:cs typeface="Arial" pitchFamily="34" charset="0"/>
              </a:rPr>
              <a:t>Литература </a:t>
            </a:r>
            <a:r>
              <a:rPr lang="ru-RU" sz="2800" b="1" dirty="0" smtClean="0">
                <a:latin typeface="Arial" pitchFamily="34" charset="0"/>
                <a:cs typeface="Arial" pitchFamily="34" charset="0"/>
              </a:rPr>
              <a:t>–ведут директор </a:t>
            </a:r>
            <a:r>
              <a:rPr lang="ru-RU" sz="2800" b="1" dirty="0">
                <a:latin typeface="Arial" pitchFamily="34" charset="0"/>
                <a:cs typeface="Arial" pitchFamily="34" charset="0"/>
              </a:rPr>
              <a:t>гимназии </a:t>
            </a:r>
            <a:r>
              <a:rPr lang="ru-RU" sz="2800" b="1" dirty="0">
                <a:solidFill>
                  <a:srgbClr val="FF0000"/>
                </a:solidFill>
                <a:latin typeface="Arial" pitchFamily="34" charset="0"/>
                <a:cs typeface="Arial" pitchFamily="34" charset="0"/>
              </a:rPr>
              <a:t>Петр Павлович </a:t>
            </a:r>
            <a:r>
              <a:rPr lang="ru-RU" sz="2800" b="1" dirty="0" smtClean="0">
                <a:solidFill>
                  <a:srgbClr val="FF0000"/>
                </a:solidFill>
                <a:latin typeface="Arial" pitchFamily="34" charset="0"/>
                <a:cs typeface="Arial" pitchFamily="34" charset="0"/>
              </a:rPr>
              <a:t>Ершов</a:t>
            </a:r>
            <a:r>
              <a:rPr lang="ru-RU" sz="2800" b="1" dirty="0" smtClean="0">
                <a:latin typeface="Arial" pitchFamily="34" charset="0"/>
                <a:cs typeface="Arial" pitchFamily="34" charset="0"/>
              </a:rPr>
              <a:t> и учитель литературы и словесности </a:t>
            </a:r>
            <a:r>
              <a:rPr lang="ru-RU" sz="2800" b="1" dirty="0" smtClean="0">
                <a:solidFill>
                  <a:srgbClr val="FF0000"/>
                </a:solidFill>
                <a:latin typeface="Arial" pitchFamily="34" charset="0"/>
                <a:cs typeface="Arial" pitchFamily="34" charset="0"/>
              </a:rPr>
              <a:t>Джованни </a:t>
            </a:r>
            <a:r>
              <a:rPr lang="ru-RU" sz="2800" b="1" dirty="0">
                <a:solidFill>
                  <a:srgbClr val="FF0000"/>
                </a:solidFill>
                <a:latin typeface="Arial" pitchFamily="34" charset="0"/>
                <a:cs typeface="Arial" pitchFamily="34" charset="0"/>
              </a:rPr>
              <a:t>Франческо </a:t>
            </a:r>
            <a:r>
              <a:rPr lang="ru-RU" sz="2800" b="1" dirty="0" err="1" smtClean="0">
                <a:solidFill>
                  <a:srgbClr val="FF0000"/>
                </a:solidFill>
                <a:latin typeface="Arial" pitchFamily="34" charset="0"/>
                <a:cs typeface="Arial" pitchFamily="34" charset="0"/>
              </a:rPr>
              <a:t>Родари</a:t>
            </a:r>
            <a:r>
              <a:rPr lang="ru-RU" sz="2800" b="1" dirty="0" smtClean="0">
                <a:solidFill>
                  <a:srgbClr val="FF0000"/>
                </a:solidFill>
                <a:latin typeface="Arial" pitchFamily="34" charset="0"/>
                <a:cs typeface="Arial" pitchFamily="34" charset="0"/>
              </a:rPr>
              <a:t>.</a:t>
            </a:r>
          </a:p>
          <a:p>
            <a:pPr marL="0" indent="0">
              <a:buNone/>
            </a:pPr>
            <a:r>
              <a:rPr lang="ru-RU" sz="2800" b="1" dirty="0" smtClean="0">
                <a:latin typeface="Arial" pitchFamily="34" charset="0"/>
                <a:cs typeface="Arial" pitchFamily="34" charset="0"/>
              </a:rPr>
              <a:t>3.урок-</a:t>
            </a:r>
            <a:r>
              <a:rPr lang="ru-RU" sz="2800" b="1" dirty="0" smtClean="0">
                <a:solidFill>
                  <a:srgbClr val="FF0000"/>
                </a:solidFill>
                <a:latin typeface="Arial" pitchFamily="34" charset="0"/>
                <a:cs typeface="Arial" pitchFamily="34" charset="0"/>
              </a:rPr>
              <a:t>География</a:t>
            </a:r>
            <a:r>
              <a:rPr lang="ru-RU" sz="2800" b="1" dirty="0" smtClean="0">
                <a:latin typeface="Arial" pitchFamily="34" charset="0"/>
                <a:cs typeface="Arial" pitchFamily="34" charset="0"/>
              </a:rPr>
              <a:t> - ведет Михаил Михайлович </a:t>
            </a:r>
            <a:r>
              <a:rPr lang="ru-RU" sz="2800" b="1" dirty="0" smtClean="0">
                <a:solidFill>
                  <a:srgbClr val="FF0000"/>
                </a:solidFill>
                <a:latin typeface="Arial" pitchFamily="34" charset="0"/>
                <a:cs typeface="Arial" pitchFamily="34" charset="0"/>
              </a:rPr>
              <a:t>Пришвин.</a:t>
            </a:r>
          </a:p>
          <a:p>
            <a:pPr marL="0" indent="0">
              <a:buNone/>
            </a:pPr>
            <a:r>
              <a:rPr lang="ru-RU" sz="2800" b="1" dirty="0" smtClean="0">
                <a:latin typeface="Arial" pitchFamily="34" charset="0"/>
                <a:cs typeface="Arial" pitchFamily="34" charset="0"/>
              </a:rPr>
              <a:t>4.урок-</a:t>
            </a:r>
            <a:r>
              <a:rPr lang="ru-RU" sz="2800" b="1" dirty="0" smtClean="0">
                <a:solidFill>
                  <a:srgbClr val="FF0000"/>
                </a:solidFill>
                <a:latin typeface="Arial" pitchFamily="34" charset="0"/>
                <a:cs typeface="Arial" pitchFamily="34" charset="0"/>
              </a:rPr>
              <a:t>История</a:t>
            </a:r>
            <a:r>
              <a:rPr lang="ru-RU" sz="2800" b="1" dirty="0" smtClean="0">
                <a:latin typeface="Arial" pitchFamily="34" charset="0"/>
                <a:cs typeface="Arial" pitchFamily="34" charset="0"/>
              </a:rPr>
              <a:t> –ведет Василий </a:t>
            </a:r>
            <a:r>
              <a:rPr lang="ru-RU" sz="2800" b="1" dirty="0" err="1" smtClean="0">
                <a:latin typeface="Arial" pitchFamily="34" charset="0"/>
                <a:cs typeface="Arial" pitchFamily="34" charset="0"/>
              </a:rPr>
              <a:t>Макарович</a:t>
            </a:r>
            <a:r>
              <a:rPr lang="ru-RU" sz="2800" b="1" dirty="0" smtClean="0">
                <a:latin typeface="Arial" pitchFamily="34" charset="0"/>
                <a:cs typeface="Arial" pitchFamily="34" charset="0"/>
              </a:rPr>
              <a:t> </a:t>
            </a:r>
            <a:r>
              <a:rPr lang="ru-RU" sz="2800" b="1" dirty="0" smtClean="0">
                <a:solidFill>
                  <a:srgbClr val="FF0000"/>
                </a:solidFill>
                <a:latin typeface="Arial" pitchFamily="34" charset="0"/>
                <a:cs typeface="Arial" pitchFamily="34" charset="0"/>
              </a:rPr>
              <a:t>Шукшин.</a:t>
            </a:r>
          </a:p>
          <a:p>
            <a:pPr marL="0" indent="0">
              <a:buNone/>
            </a:pPr>
            <a:r>
              <a:rPr lang="ru-RU" sz="2800" b="1" dirty="0" smtClean="0">
                <a:latin typeface="Arial" pitchFamily="34" charset="0"/>
                <a:cs typeface="Arial" pitchFamily="34" charset="0"/>
              </a:rPr>
              <a:t>5. урок </a:t>
            </a:r>
            <a:r>
              <a:rPr lang="ru-RU" sz="2800" b="1" dirty="0" smtClean="0">
                <a:solidFill>
                  <a:srgbClr val="FF0000"/>
                </a:solidFill>
                <a:latin typeface="Arial" pitchFamily="34" charset="0"/>
                <a:cs typeface="Arial" pitchFamily="34" charset="0"/>
              </a:rPr>
              <a:t>Математика</a:t>
            </a:r>
            <a:r>
              <a:rPr lang="ru-RU" sz="2800" b="1" dirty="0" smtClean="0">
                <a:latin typeface="Arial" pitchFamily="34" charset="0"/>
                <a:cs typeface="Arial" pitchFamily="34" charset="0"/>
              </a:rPr>
              <a:t>- ведет Александр </a:t>
            </a:r>
            <a:r>
              <a:rPr lang="ru-RU" sz="2800" b="1" dirty="0" err="1" smtClean="0">
                <a:latin typeface="Arial" pitchFamily="34" charset="0"/>
                <a:cs typeface="Arial" pitchFamily="34" charset="0"/>
              </a:rPr>
              <a:t>Мелентьевич</a:t>
            </a:r>
            <a:r>
              <a:rPr lang="ru-RU" sz="2800" b="1" dirty="0" smtClean="0">
                <a:latin typeface="Arial" pitchFamily="34" charset="0"/>
                <a:cs typeface="Arial" pitchFamily="34" charset="0"/>
              </a:rPr>
              <a:t> </a:t>
            </a:r>
            <a:r>
              <a:rPr lang="ru-RU" sz="2800" b="1" dirty="0" smtClean="0">
                <a:solidFill>
                  <a:srgbClr val="FF0000"/>
                </a:solidFill>
                <a:latin typeface="Arial" pitchFamily="34" charset="0"/>
                <a:cs typeface="Arial" pitchFamily="34" charset="0"/>
              </a:rPr>
              <a:t>Волков.</a:t>
            </a:r>
          </a:p>
          <a:p>
            <a:pPr marL="0" indent="0">
              <a:buNone/>
            </a:pPr>
            <a:r>
              <a:rPr lang="ru-RU" sz="2800" b="1" dirty="0">
                <a:latin typeface="Arial" pitchFamily="34" charset="0"/>
                <a:cs typeface="Arial" pitchFamily="34" charset="0"/>
              </a:rPr>
              <a:t>6</a:t>
            </a:r>
            <a:r>
              <a:rPr lang="ru-RU" sz="2800" b="1" dirty="0" smtClean="0">
                <a:latin typeface="Arial" pitchFamily="34" charset="0"/>
                <a:cs typeface="Arial" pitchFamily="34" charset="0"/>
              </a:rPr>
              <a:t>.урок </a:t>
            </a:r>
            <a:r>
              <a:rPr lang="ru-RU" sz="2800" b="1" dirty="0" smtClean="0">
                <a:solidFill>
                  <a:srgbClr val="FF0000"/>
                </a:solidFill>
                <a:latin typeface="Arial" pitchFamily="34" charset="0"/>
                <a:cs typeface="Arial" pitchFamily="34" charset="0"/>
              </a:rPr>
              <a:t>Музыка –</a:t>
            </a:r>
            <a:r>
              <a:rPr lang="ru-RU" sz="2800" b="1" dirty="0" smtClean="0">
                <a:solidFill>
                  <a:schemeClr val="tx1"/>
                </a:solidFill>
                <a:latin typeface="Arial" pitchFamily="34" charset="0"/>
                <a:cs typeface="Arial" pitchFamily="34" charset="0"/>
              </a:rPr>
              <a:t>ведет Раиса Адамовна </a:t>
            </a:r>
            <a:r>
              <a:rPr lang="ru-RU" sz="2800" b="1" dirty="0" smtClean="0">
                <a:solidFill>
                  <a:srgbClr val="FF0000"/>
                </a:solidFill>
                <a:latin typeface="Arial" pitchFamily="34" charset="0"/>
                <a:cs typeface="Arial" pitchFamily="34" charset="0"/>
              </a:rPr>
              <a:t>Кудашева.</a:t>
            </a:r>
          </a:p>
          <a:p>
            <a:pPr marL="0" indent="0">
              <a:buNone/>
            </a:pPr>
            <a:r>
              <a:rPr lang="ru-RU" sz="2800" b="1" dirty="0" smtClean="0">
                <a:latin typeface="Arial" pitchFamily="34" charset="0"/>
                <a:cs typeface="Arial" pitchFamily="34" charset="0"/>
              </a:rPr>
              <a:t>7.урок</a:t>
            </a:r>
            <a:r>
              <a:rPr lang="ru-RU" sz="2800" dirty="0" smtClean="0">
                <a:latin typeface="Arial" pitchFamily="34" charset="0"/>
                <a:cs typeface="Arial" pitchFamily="34" charset="0"/>
              </a:rPr>
              <a:t> </a:t>
            </a:r>
            <a:r>
              <a:rPr lang="ru-RU" sz="2800" b="1" dirty="0" smtClean="0">
                <a:solidFill>
                  <a:srgbClr val="FF0000"/>
                </a:solidFill>
                <a:latin typeface="Arial" pitchFamily="34" charset="0"/>
                <a:cs typeface="Arial" pitchFamily="34" charset="0"/>
              </a:rPr>
              <a:t>Русский язык</a:t>
            </a:r>
            <a:r>
              <a:rPr lang="ru-RU" sz="2800" dirty="0" smtClean="0">
                <a:latin typeface="Arial" pitchFamily="34" charset="0"/>
                <a:cs typeface="Arial" pitchFamily="34" charset="0"/>
              </a:rPr>
              <a:t>-</a:t>
            </a:r>
            <a:r>
              <a:rPr lang="ru-RU" sz="2800" b="1" dirty="0" smtClean="0">
                <a:solidFill>
                  <a:schemeClr val="tx1"/>
                </a:solidFill>
                <a:latin typeface="Arial" pitchFamily="34" charset="0"/>
                <a:cs typeface="Arial" pitchFamily="34" charset="0"/>
              </a:rPr>
              <a:t>ведет Павел Петрович </a:t>
            </a:r>
            <a:r>
              <a:rPr lang="ru-RU" sz="2800" b="1" dirty="0" smtClean="0">
                <a:solidFill>
                  <a:srgbClr val="FF0000"/>
                </a:solidFill>
                <a:latin typeface="Arial" pitchFamily="34" charset="0"/>
                <a:cs typeface="Arial" pitchFamily="34" charset="0"/>
              </a:rPr>
              <a:t>Бажов.</a:t>
            </a:r>
          </a:p>
          <a:p>
            <a:pPr marL="0" indent="0">
              <a:buNone/>
            </a:pPr>
            <a:r>
              <a:rPr lang="ru-RU" sz="2800" b="1" dirty="0" smtClean="0">
                <a:latin typeface="Arial" pitchFamily="34" charset="0"/>
                <a:cs typeface="Arial" pitchFamily="34" charset="0"/>
              </a:rPr>
              <a:t>8.</a:t>
            </a:r>
            <a:r>
              <a:rPr lang="ru-RU" sz="2800" b="1" dirty="0" smtClean="0">
                <a:solidFill>
                  <a:srgbClr val="FF0000"/>
                </a:solidFill>
                <a:latin typeface="Arial" pitchFamily="34" charset="0"/>
                <a:cs typeface="Arial" pitchFamily="34" charset="0"/>
              </a:rPr>
              <a:t>Релаксация </a:t>
            </a:r>
            <a:r>
              <a:rPr lang="ru-RU" sz="2800" b="1" dirty="0" smtClean="0">
                <a:solidFill>
                  <a:schemeClr val="tx1"/>
                </a:solidFill>
                <a:latin typeface="Arial" pitchFamily="34" charset="0"/>
                <a:cs typeface="Arial" pitchFamily="34" charset="0"/>
              </a:rPr>
              <a:t>от Константина Дмитриевича </a:t>
            </a:r>
            <a:r>
              <a:rPr lang="ru-RU" sz="2800" b="1" dirty="0" smtClean="0">
                <a:solidFill>
                  <a:srgbClr val="FF0000"/>
                </a:solidFill>
                <a:latin typeface="Arial" pitchFamily="34" charset="0"/>
                <a:cs typeface="Arial" pitchFamily="34" charset="0"/>
              </a:rPr>
              <a:t>Ушинского</a:t>
            </a:r>
            <a:r>
              <a:rPr lang="ru-RU" sz="2000" b="1" dirty="0" smtClean="0">
                <a:solidFill>
                  <a:srgbClr val="FF0000"/>
                </a:solidFill>
                <a:latin typeface="Arial" pitchFamily="34" charset="0"/>
                <a:cs typeface="Arial" pitchFamily="34" charset="0"/>
              </a:rPr>
              <a:t>.</a:t>
            </a:r>
            <a:endParaRPr lang="ru-RU" sz="20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7515029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dirty="0" smtClean="0"/>
              <a:t>Александр  </a:t>
            </a:r>
            <a:r>
              <a:rPr lang="ru-RU" sz="4000" dirty="0" err="1" smtClean="0"/>
              <a:t>Мелентьевич</a:t>
            </a:r>
            <a:r>
              <a:rPr lang="ru-RU" sz="4000" dirty="0" smtClean="0"/>
              <a:t>  Волков</a:t>
            </a:r>
            <a:endParaRPr lang="ru-RU" sz="4000" dirty="0"/>
          </a:p>
        </p:txBody>
      </p:sp>
      <p:pic>
        <p:nvPicPr>
          <p:cNvPr id="1026" name="Picture 2" descr="История учителя математики Александра Волкова – автора «Волшебника Изумрудного города»"/>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1074" y="1593670"/>
            <a:ext cx="8842928" cy="5264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1829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16031" y="1824446"/>
            <a:ext cx="8596668" cy="1320800"/>
          </a:xfrm>
        </p:spPr>
        <p:txBody>
          <a:bodyPr/>
          <a:lstStyle/>
          <a:p>
            <a:endParaRPr lang="ru-RU" dirty="0"/>
          </a:p>
        </p:txBody>
      </p:sp>
      <p:sp>
        <p:nvSpPr>
          <p:cNvPr id="3" name="Объект 2"/>
          <p:cNvSpPr>
            <a:spLocks noGrp="1"/>
          </p:cNvSpPr>
          <p:nvPr>
            <p:ph idx="1"/>
          </p:nvPr>
        </p:nvSpPr>
        <p:spPr/>
        <p:txBody>
          <a:bodyPr>
            <a:normAutofit/>
          </a:bodyPr>
          <a:lstStyle/>
          <a:p>
            <a:endParaRPr lang="ru-RU" sz="6000" dirty="0" smtClean="0">
              <a:solidFill>
                <a:srgbClr val="4A5B6A"/>
              </a:solidFill>
              <a:latin typeface="Times New Roman" panose="02020603050405020304" pitchFamily="18" charset="0"/>
            </a:endParaRPr>
          </a:p>
          <a:p>
            <a:endParaRPr lang="ru-RU" sz="6000" dirty="0">
              <a:solidFill>
                <a:srgbClr val="4A5B6A"/>
              </a:solidFill>
              <a:latin typeface="Times New Roman" panose="02020603050405020304" pitchFamily="18" charset="0"/>
            </a:endParaRPr>
          </a:p>
          <a:p>
            <a:r>
              <a:rPr lang="ru-RU" sz="6000" dirty="0" smtClean="0">
                <a:solidFill>
                  <a:srgbClr val="4A5B6A"/>
                </a:solidFill>
                <a:latin typeface="Times New Roman" panose="02020603050405020304" pitchFamily="18" charset="0"/>
              </a:rPr>
              <a:t>«</a:t>
            </a:r>
            <a:r>
              <a:rPr lang="ru-RU" sz="6600" dirty="0">
                <a:solidFill>
                  <a:srgbClr val="FF0000"/>
                </a:solidFill>
                <a:latin typeface="Times New Roman" panose="02020603050405020304" pitchFamily="18" charset="0"/>
              </a:rPr>
              <a:t>С указкой по жизни</a:t>
            </a:r>
            <a:r>
              <a:rPr lang="ru-RU" sz="6600" dirty="0">
                <a:solidFill>
                  <a:srgbClr val="4A5B6A"/>
                </a:solidFill>
                <a:latin typeface="Times New Roman" panose="02020603050405020304" pitchFamily="18" charset="0"/>
              </a:rPr>
              <a:t>»</a:t>
            </a:r>
            <a:endParaRPr lang="ru-RU" sz="6600" dirty="0"/>
          </a:p>
        </p:txBody>
      </p:sp>
      <p:pic>
        <p:nvPicPr>
          <p:cNvPr id="2050" name="Picture 2" descr="https://avatars.mds.yandex.net/i?id=2a00000179fb68b6c4789baae47b22931255-3390871-images-thumbs&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65" y="167087"/>
            <a:ext cx="9522823" cy="3608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2856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История учителя математики </a:t>
            </a:r>
            <a:r>
              <a:rPr lang="ru-RU" dirty="0" smtClean="0"/>
              <a:t>Александра </a:t>
            </a:r>
            <a:r>
              <a:rPr lang="ru-RU" dirty="0" err="1" smtClean="0"/>
              <a:t>Мелентьевича</a:t>
            </a:r>
            <a:r>
              <a:rPr lang="ru-RU" dirty="0" smtClean="0"/>
              <a:t>  Волкова</a:t>
            </a:r>
            <a:endParaRPr lang="ru-RU" dirty="0"/>
          </a:p>
        </p:txBody>
      </p:sp>
      <p:pic>
        <p:nvPicPr>
          <p:cNvPr id="4" name="Объект 3"/>
          <p:cNvPicPr>
            <a:picLocks noGrp="1" noChangeAspect="1"/>
          </p:cNvPicPr>
          <p:nvPr>
            <p:ph idx="1"/>
          </p:nvPr>
        </p:nvPicPr>
        <p:blipFill>
          <a:blip r:embed="rId2"/>
          <a:stretch>
            <a:fillRect/>
          </a:stretch>
        </p:blipFill>
        <p:spPr>
          <a:xfrm>
            <a:off x="6071436" y="2056085"/>
            <a:ext cx="5556964" cy="4801915"/>
          </a:xfrm>
          <a:prstGeom prst="rect">
            <a:avLst/>
          </a:prstGeom>
        </p:spPr>
      </p:pic>
      <p:pic>
        <p:nvPicPr>
          <p:cNvPr id="3" name="Рисунок 2"/>
          <p:cNvPicPr>
            <a:picLocks noChangeAspect="1"/>
          </p:cNvPicPr>
          <p:nvPr/>
        </p:nvPicPr>
        <p:blipFill>
          <a:blip r:embed="rId3"/>
          <a:stretch>
            <a:fillRect/>
          </a:stretch>
        </p:blipFill>
        <p:spPr>
          <a:xfrm>
            <a:off x="365759" y="2056085"/>
            <a:ext cx="5705677" cy="4801915"/>
          </a:xfrm>
          <a:prstGeom prst="rect">
            <a:avLst/>
          </a:prstGeom>
        </p:spPr>
      </p:pic>
    </p:spTree>
    <p:extLst>
      <p:ext uri="{BB962C8B-B14F-4D97-AF65-F5344CB8AC3E}">
        <p14:creationId xmlns:p14="http://schemas.microsoft.com/office/powerpoint/2010/main" val="31548299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1208" y="567510"/>
            <a:ext cx="8596668" cy="1320800"/>
          </a:xfrm>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26572" y="104503"/>
            <a:ext cx="9379131" cy="6753497"/>
          </a:xfrm>
          <a:prstGeom prst="rect">
            <a:avLst/>
          </a:prstGeom>
        </p:spPr>
      </p:pic>
    </p:spTree>
    <p:extLst>
      <p:ext uri="{BB962C8B-B14F-4D97-AF65-F5344CB8AC3E}">
        <p14:creationId xmlns:p14="http://schemas.microsoft.com/office/powerpoint/2010/main" val="39328888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2" name="Picture 2" descr="https://www.library-veshki.org/Andropovka/2021/volkov1.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6802" y="182880"/>
            <a:ext cx="8501062" cy="6557554"/>
          </a:xfrm>
          <a:prstGeom prst="rect">
            <a:avLst/>
          </a:prstGeom>
          <a:noFill/>
          <a:extLst>
            <a:ext uri="{909E8E84-426E-40DD-AFC4-6F175D3DCCD1}">
              <a14:hiddenFill xmlns:a14="http://schemas.microsoft.com/office/drawing/2010/main">
                <a:solidFill>
                  <a:srgbClr val="FFFFFF"/>
                </a:solidFill>
              </a14:hiddenFill>
            </a:ext>
          </a:extLst>
        </p:spPr>
      </p:pic>
      <p:sp>
        <p:nvSpPr>
          <p:cNvPr id="3" name="Стрелка вниз 2">
            <a:hlinkClick r:id="rId3"/>
          </p:cNvPr>
          <p:cNvSpPr/>
          <p:nvPr/>
        </p:nvSpPr>
        <p:spPr>
          <a:xfrm>
            <a:off x="6694712" y="1029354"/>
            <a:ext cx="2106387" cy="676982"/>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r>
              <a:rPr lang="ru-RU" sz="1100" dirty="0" smtClean="0">
                <a:solidFill>
                  <a:schemeClr val="tx1"/>
                </a:solidFill>
                <a:hlinkClick r:id="rId3"/>
              </a:rPr>
              <a:t>мультфильм</a:t>
            </a:r>
            <a:endParaRPr lang="ru-RU" sz="1100" dirty="0">
              <a:solidFill>
                <a:schemeClr val="tx1"/>
              </a:solidFill>
            </a:endParaRPr>
          </a:p>
        </p:txBody>
      </p:sp>
    </p:spTree>
    <p:extLst>
      <p:ext uri="{BB962C8B-B14F-4D97-AF65-F5344CB8AC3E}">
        <p14:creationId xmlns:p14="http://schemas.microsoft.com/office/powerpoint/2010/main" val="18711477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2647" y="262708"/>
            <a:ext cx="10217089" cy="1320800"/>
          </a:xfrm>
        </p:spPr>
        <p:txBody>
          <a:bodyPr/>
          <a:lstStyle/>
          <a:p>
            <a:r>
              <a:rPr lang="ru-RU" dirty="0" smtClean="0"/>
              <a:t>Вопросы от математика   </a:t>
            </a:r>
            <a:r>
              <a:rPr lang="ru-RU" dirty="0" err="1" smtClean="0"/>
              <a:t>А.М.Волкова</a:t>
            </a:r>
            <a:endParaRPr lang="ru-RU" dirty="0"/>
          </a:p>
        </p:txBody>
      </p:sp>
      <p:pic>
        <p:nvPicPr>
          <p:cNvPr id="4" name="Объект 3"/>
          <p:cNvPicPr>
            <a:picLocks noGrp="1" noChangeAspect="1"/>
          </p:cNvPicPr>
          <p:nvPr>
            <p:ph idx="1"/>
          </p:nvPr>
        </p:nvPicPr>
        <p:blipFill>
          <a:blip r:embed="rId2"/>
          <a:stretch>
            <a:fillRect/>
          </a:stretch>
        </p:blipFill>
        <p:spPr>
          <a:xfrm>
            <a:off x="118031" y="923108"/>
            <a:ext cx="6776759" cy="5969727"/>
          </a:xfrm>
          <a:prstGeom prst="rect">
            <a:avLst/>
          </a:prstGeom>
        </p:spPr>
      </p:pic>
      <p:pic>
        <p:nvPicPr>
          <p:cNvPr id="12290" name="Picture 2" descr="Во сколько лет Александр закончил Томский учительский институт? 18 лет 20 лет 24 года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9473" y="923108"/>
            <a:ext cx="5364481" cy="5969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7872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8774" y="3222586"/>
            <a:ext cx="8596668" cy="2515808"/>
          </a:xfrm>
        </p:spPr>
        <p:txBody>
          <a:bodyPr/>
          <a:lstStyle/>
          <a:p>
            <a:endParaRPr lang="ru-RU" dirty="0"/>
          </a:p>
        </p:txBody>
      </p:sp>
      <p:pic>
        <p:nvPicPr>
          <p:cNvPr id="13314" name="Picture 2" descr="Когда Александр Волков начал писать свой первый роман? В 25 лет В 12 лет В 30 лет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252"/>
            <a:ext cx="6096000" cy="667511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Сколько всего книг про Страну Оз написал Фрэнк Баум? 17 20 15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0" y="52252"/>
            <a:ext cx="6096000" cy="6727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0572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8" name="Picture 2" descr="https://fsd.kopilkaurokov.ru/uploads/user_file_55007ecd0affc/urok-alghiebry-v-8-klassie-po-tiemie-kvadratichnaia-funktsiia_1.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811" r="5273"/>
          <a:stretch/>
        </p:blipFill>
        <p:spPr bwMode="auto">
          <a:xfrm>
            <a:off x="366670" y="182880"/>
            <a:ext cx="8907332" cy="6453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5799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16773" y="0"/>
            <a:ext cx="8827227" cy="6858000"/>
          </a:xfrm>
          <a:prstGeom prst="rect">
            <a:avLst/>
          </a:prstGeom>
        </p:spPr>
      </p:pic>
    </p:spTree>
    <p:extLst>
      <p:ext uri="{BB962C8B-B14F-4D97-AF65-F5344CB8AC3E}">
        <p14:creationId xmlns:p14="http://schemas.microsoft.com/office/powerpoint/2010/main" val="33658882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20482" name="Picture 2" descr="https://kvotka.ru/images/2022/04/17/022_GEOGRAFIY-VSMYTKU.-PEREME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139" y="195943"/>
            <a:ext cx="11360621" cy="6501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4212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1257" y="609600"/>
            <a:ext cx="9012745" cy="722811"/>
          </a:xfrm>
        </p:spPr>
        <p:txBody>
          <a:bodyPr>
            <a:normAutofit/>
          </a:bodyPr>
          <a:lstStyle/>
          <a:p>
            <a:r>
              <a:rPr lang="ru-RU" sz="4000" dirty="0" smtClean="0">
                <a:solidFill>
                  <a:srgbClr val="FF0000"/>
                </a:solidFill>
              </a:rPr>
              <a:t>Мастер-Класс:</a:t>
            </a:r>
            <a:endParaRPr lang="ru-RU" sz="4000" dirty="0">
              <a:solidFill>
                <a:srgbClr val="FF0000"/>
              </a:solidFill>
            </a:endParaRPr>
          </a:p>
        </p:txBody>
      </p:sp>
      <p:pic>
        <p:nvPicPr>
          <p:cNvPr id="1030" name="Picture 6" descr="https://vchcso.ru/site/img/news/photo_2017-11-14_13-55-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8083" y="1580827"/>
            <a:ext cx="3872123" cy="511444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775167" y="609601"/>
            <a:ext cx="6662056" cy="646331"/>
          </a:xfrm>
          <a:prstGeom prst="rect">
            <a:avLst/>
          </a:prstGeom>
        </p:spPr>
        <p:txBody>
          <a:bodyPr wrap="square">
            <a:spAutoFit/>
          </a:bodyPr>
          <a:lstStyle/>
          <a:p>
            <a:r>
              <a:rPr lang="ru-RU" sz="3600" b="1" dirty="0">
                <a:solidFill>
                  <a:srgbClr val="00B0F0"/>
                </a:solidFill>
                <a:latin typeface="Times New Roman" panose="02020603050405020304" pitchFamily="18" charset="0"/>
              </a:rPr>
              <a:t>«Учитель, человек, писатель».</a:t>
            </a:r>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6087" y="1509659"/>
            <a:ext cx="5181996" cy="388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6978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43691" y="104503"/>
            <a:ext cx="11534503" cy="6635931"/>
          </a:xfrm>
          <a:prstGeom prst="rect">
            <a:avLst/>
          </a:prstGeom>
        </p:spPr>
      </p:pic>
    </p:spTree>
    <p:extLst>
      <p:ext uri="{BB962C8B-B14F-4D97-AF65-F5344CB8AC3E}">
        <p14:creationId xmlns:p14="http://schemas.microsoft.com/office/powerpoint/2010/main" val="8563240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3" y="1243583"/>
            <a:ext cx="8722087" cy="686816"/>
          </a:xfrm>
        </p:spPr>
        <p:txBody>
          <a:bodyPr/>
          <a:lstStyle/>
          <a:p>
            <a:endParaRPr lang="ru-RU" dirty="0"/>
          </a:p>
        </p:txBody>
      </p:sp>
      <p:pic>
        <p:nvPicPr>
          <p:cNvPr id="4" name="Объект 3"/>
          <p:cNvPicPr>
            <a:picLocks noGrp="1" noChangeAspect="1"/>
          </p:cNvPicPr>
          <p:nvPr>
            <p:ph idx="1"/>
          </p:nvPr>
        </p:nvPicPr>
        <p:blipFill>
          <a:blip r:embed="rId2"/>
          <a:stretch>
            <a:fillRect/>
          </a:stretch>
        </p:blipFill>
        <p:spPr>
          <a:xfrm>
            <a:off x="565718" y="2704011"/>
            <a:ext cx="10237264" cy="4153989"/>
          </a:xfrm>
          <a:prstGeom prst="rect">
            <a:avLst/>
          </a:prstGeom>
        </p:spPr>
      </p:pic>
      <p:pic>
        <p:nvPicPr>
          <p:cNvPr id="7172" name="Picture 4" descr="https://theslide.ru/img/thumbs/07adf91819ed3a7ec03dd71af06ebc30-800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39" y="130628"/>
            <a:ext cx="10711543" cy="2573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8658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4" name="Picture 2" descr="https://cdn.culture.ru/images/9ff7d27b-7771-5f11-a3e1-5ad40f84a69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0410" y="52250"/>
            <a:ext cx="9110973" cy="6805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9980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30629" y="130629"/>
            <a:ext cx="9178112" cy="3478516"/>
          </a:xfrm>
          <a:prstGeom prst="rect">
            <a:avLst/>
          </a:prstGeom>
        </p:spPr>
      </p:pic>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idx="1"/>
          </p:nvPr>
        </p:nvPicPr>
        <p:blipFill>
          <a:blip r:embed="rId3"/>
          <a:stretch>
            <a:fillRect/>
          </a:stretch>
        </p:blipFill>
        <p:spPr>
          <a:xfrm>
            <a:off x="712429" y="3762103"/>
            <a:ext cx="8596312" cy="2011680"/>
          </a:xfrm>
          <a:prstGeom prst="rect">
            <a:avLst/>
          </a:prstGeom>
        </p:spPr>
      </p:pic>
    </p:spTree>
    <p:extLst>
      <p:ext uri="{BB962C8B-B14F-4D97-AF65-F5344CB8AC3E}">
        <p14:creationId xmlns:p14="http://schemas.microsoft.com/office/powerpoint/2010/main" val="34750175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800" dirty="0" smtClean="0"/>
              <a:t>Кудашева </a:t>
            </a:r>
            <a:r>
              <a:rPr lang="ru-RU" sz="4800" dirty="0"/>
              <a:t>Раиса Адамовна</a:t>
            </a:r>
          </a:p>
        </p:txBody>
      </p:sp>
      <p:pic>
        <p:nvPicPr>
          <p:cNvPr id="14338" name="Picture 2" descr="RaisaKudashyov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23406" y="1502229"/>
            <a:ext cx="7863839" cy="535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0534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7410" name="Picture 2" descr="https://gitara-vrn.ru/wp-content/uploads/c/c/8/cc87a4d2ccd1506eac36ab573ca6bb77.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0910" y="117567"/>
            <a:ext cx="8713901"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7865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nvPr>
        </p:nvGraphicFramePr>
        <p:xfrm>
          <a:off x="4917599" y="3918426"/>
          <a:ext cx="116840" cy="365760"/>
        </p:xfrm>
        <a:graphic>
          <a:graphicData uri="http://schemas.openxmlformats.org/drawingml/2006/table">
            <a:tbl>
              <a:tblPr/>
              <a:tblGrid>
                <a:gridCol w="116840">
                  <a:extLst>
                    <a:ext uri="{9D8B030D-6E8A-4147-A177-3AD203B41FA5}">
                      <a16:colId xmlns="" xmlns:a16="http://schemas.microsoft.com/office/drawing/2014/main" val="712798053"/>
                    </a:ext>
                  </a:extLst>
                </a:gridCol>
              </a:tblGrid>
              <a:tr h="0">
                <a:tc>
                  <a:txBody>
                    <a:bodyPr/>
                    <a:lstStyle/>
                    <a:p>
                      <a:endParaRPr lang="ru-RU" dirty="0">
                        <a:effectLst/>
                      </a:endParaRPr>
                    </a:p>
                  </a:txBody>
                  <a:tcPr marL="45720" marR="45720" anchor="ctr">
                    <a:lnL>
                      <a:noFill/>
                    </a:lnL>
                    <a:lnR>
                      <a:noFill/>
                    </a:lnR>
                    <a:lnT>
                      <a:noFill/>
                    </a:lnT>
                    <a:lnB>
                      <a:noFill/>
                    </a:lnB>
                    <a:solidFill>
                      <a:srgbClr val="FFFFFF"/>
                    </a:solidFill>
                  </a:tcPr>
                </a:tc>
                <a:extLst>
                  <a:ext uri="{0D108BD9-81ED-4DB2-BD59-A6C34878D82A}">
                    <a16:rowId xmlns="" xmlns:a16="http://schemas.microsoft.com/office/drawing/2014/main" val="3334567117"/>
                  </a:ext>
                </a:extLst>
              </a:tr>
            </a:tbl>
          </a:graphicData>
        </a:graphic>
      </p:graphicFrame>
      <p:sp>
        <p:nvSpPr>
          <p:cNvPr id="5" name="Rectangle 1"/>
          <p:cNvSpPr>
            <a:spLocks noGrp="1" noChangeArrowheads="1"/>
          </p:cNvSpPr>
          <p:nvPr>
            <p:ph type="title"/>
          </p:nvPr>
        </p:nvSpPr>
        <p:spPr bwMode="auto">
          <a:xfrm>
            <a:off x="953589" y="64512"/>
            <a:ext cx="8189118" cy="674030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Песня</a:t>
            </a:r>
            <a:r>
              <a:rPr kumimoji="0" lang="ru-RU" altLang="ru-RU" sz="2000" b="0" i="0" u="none" strike="noStrike" cap="none" normalizeH="0" dirty="0" smtClean="0">
                <a:ln>
                  <a:noFill/>
                </a:ln>
                <a:solidFill>
                  <a:srgbClr val="FF0000"/>
                </a:solidFill>
                <a:effectLst/>
                <a:latin typeface="Arial" panose="020B0604020202020204" pitchFamily="34" charset="0"/>
                <a:cs typeface="Arial" panose="020B0604020202020204" pitchFamily="34" charset="0"/>
              </a:rPr>
              <a:t>  Р. А. Кудашевой </a:t>
            </a:r>
            <a:r>
              <a:rPr lang="ru-RU" altLang="ru-RU" sz="2000" dirty="0">
                <a:solidFill>
                  <a:srgbClr val="FF0000"/>
                </a:solidFill>
                <a:latin typeface="Arial" panose="020B0604020202020204" pitchFamily="34" charset="0"/>
                <a:cs typeface="Arial" panose="020B0604020202020204" pitchFamily="34" charset="0"/>
              </a:rPr>
              <a:t/>
            </a:r>
            <a:br>
              <a:rPr lang="ru-RU" altLang="ru-RU" sz="2000" dirty="0">
                <a:solidFill>
                  <a:srgbClr val="FF0000"/>
                </a:solidFill>
                <a:latin typeface="Arial" panose="020B0604020202020204" pitchFamily="34" charset="0"/>
                <a:cs typeface="Arial" panose="020B0604020202020204" pitchFamily="34" charset="0"/>
              </a:rPr>
            </a:br>
            <a:r>
              <a:rPr lang="ru-RU" altLang="ru-RU" sz="2000" dirty="0" smtClean="0">
                <a:solidFill>
                  <a:srgbClr val="FF0000"/>
                </a:solidFill>
                <a:latin typeface="Arial" panose="020B0604020202020204" pitchFamily="34" charset="0"/>
                <a:cs typeface="Arial" panose="020B0604020202020204" pitchFamily="34" charset="0"/>
              </a:rPr>
              <a:t/>
            </a:r>
            <a:br>
              <a:rPr lang="ru-RU" altLang="ru-RU" sz="2000" dirty="0" smtClean="0">
                <a:solidFill>
                  <a:srgbClr val="FF0000"/>
                </a:solidFill>
                <a:latin typeface="Arial" panose="020B0604020202020204" pitchFamily="34" charset="0"/>
                <a:cs typeface="Arial" panose="020B0604020202020204" pitchFamily="34" charset="0"/>
              </a:rPr>
            </a:br>
            <a:r>
              <a:rPr lang="ru-RU" altLang="ru-RU" sz="1100" dirty="0">
                <a:solidFill>
                  <a:srgbClr val="000000"/>
                </a:solidFill>
                <a:latin typeface="Arial" panose="020B0604020202020204" pitchFamily="34" charset="0"/>
                <a:cs typeface="Arial" panose="020B0604020202020204" pitchFamily="34" charset="0"/>
              </a:rPr>
              <a:t/>
            </a:r>
            <a:br>
              <a:rPr lang="ru-RU" altLang="ru-RU" sz="1100" dirty="0">
                <a:solidFill>
                  <a:srgbClr val="000000"/>
                </a:solidFill>
                <a:latin typeface="Arial" panose="020B0604020202020204" pitchFamily="34" charset="0"/>
                <a:cs typeface="Arial" panose="020B0604020202020204" pitchFamily="34" charset="0"/>
              </a:rPr>
            </a:br>
            <a:r>
              <a:rPr kumimoji="0" lang="ru-RU" altLang="ru-RU"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В лесу родилась елочка, в лесу она росла,</a:t>
            </a:r>
            <a:endParaRPr kumimoji="0" lang="ru-RU" altLang="ru-RU" sz="1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Зимой и летом стройная, зеленая была!</a:t>
            </a:r>
            <a:endParaRPr kumimoji="0" lang="ru-RU" altLang="ru-RU" sz="1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Метель ей пела песенки: спи, Ёлка… баю-бай!</a:t>
            </a:r>
            <a:endParaRPr kumimoji="0" lang="ru-RU" altLang="ru-RU" sz="1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Мороз снежком укутывал: смотри, не замерзай!</a:t>
            </a:r>
            <a:endParaRPr kumimoji="0" lang="ru-RU" altLang="ru-RU" sz="1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Трусишка зайка серенький под Ёлочкой скакал,</a:t>
            </a:r>
            <a:endParaRPr kumimoji="0" lang="ru-RU" altLang="ru-RU" sz="1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Порой сам волк, сердитый волк </a:t>
            </a:r>
            <a:r>
              <a:rPr kumimoji="0" lang="ru-RU" altLang="ru-RU" sz="16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рысцою</a:t>
            </a:r>
            <a:r>
              <a:rPr kumimoji="0" lang="ru-RU" altLang="ru-RU"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пробегал!..</a:t>
            </a:r>
            <a:br>
              <a:rPr kumimoji="0" lang="ru-RU" altLang="ru-RU"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br>
            <a:endParaRPr kumimoji="0" lang="ru-RU" altLang="ru-RU" sz="1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Веселей и дружней</a:t>
            </a:r>
            <a:endParaRPr kumimoji="0" lang="ru-RU" altLang="ru-RU" sz="1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Пойте деточки!</a:t>
            </a:r>
            <a:endParaRPr kumimoji="0" lang="ru-RU" altLang="ru-RU" sz="1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Склонит Ёлка скорей</a:t>
            </a:r>
            <a:endParaRPr kumimoji="0" lang="ru-RU" altLang="ru-RU" sz="1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Свои веточки.</a:t>
            </a:r>
            <a:endParaRPr kumimoji="0" lang="ru-RU" altLang="ru-RU" sz="1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В них орехи блестят</a:t>
            </a:r>
            <a:endParaRPr kumimoji="0" lang="ru-RU" altLang="ru-RU" sz="1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Золочённые…</a:t>
            </a:r>
            <a:endParaRPr kumimoji="0" lang="ru-RU" altLang="ru-RU" sz="1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Кто тебе здесь не рад,</a:t>
            </a:r>
            <a:endParaRPr kumimoji="0" lang="ru-RU" altLang="ru-RU" sz="1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Ель зелёная?</a:t>
            </a:r>
            <a:endParaRPr kumimoji="0" lang="ru-RU" altLang="ru-RU" sz="1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Чу! снег по лесу частому под полозом скрипит,</a:t>
            </a:r>
            <a:endParaRPr kumimoji="0" lang="ru-RU" altLang="ru-RU" sz="1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Лошадка мохноногая торопится, бежит.</a:t>
            </a:r>
            <a:endParaRPr kumimoji="0" lang="ru-RU" altLang="ru-RU" sz="1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Везет лошадка дровенки, на дровнях мужичок.</a:t>
            </a:r>
            <a:endParaRPr kumimoji="0" lang="ru-RU" altLang="ru-RU" sz="1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Срубил он нашу Ёлочку под самый корешок…</a:t>
            </a:r>
            <a:endParaRPr kumimoji="0" lang="ru-RU" altLang="ru-RU" sz="1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Теперь ты здесь, нарядная, на праздник к нам пришла,</a:t>
            </a:r>
            <a:endParaRPr kumimoji="0" lang="ru-RU" altLang="ru-RU" sz="1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И много, много радости детишкам принесла.</a:t>
            </a:r>
            <a:endParaRPr kumimoji="0" lang="ru-RU" altLang="ru-RU" sz="16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r>
            <a:br>
              <a:rPr kumimoji="0" lang="ru-RU" altLang="ru-RU"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b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853867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8438" name="Picture 6" descr="http://cdn01.ru/files/users/images/a4/b9/a4b9bc61c587e949e448f7156006ee46.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47855" y="101608"/>
            <a:ext cx="8570019" cy="6481558"/>
          </a:xfrm>
          <a:prstGeom prst="rect">
            <a:avLst/>
          </a:prstGeom>
          <a:noFill/>
          <a:extLst>
            <a:ext uri="{909E8E84-426E-40DD-AFC4-6F175D3DCCD1}">
              <a14:hiddenFill xmlns:a14="http://schemas.microsoft.com/office/drawing/2010/main">
                <a:solidFill>
                  <a:srgbClr val="FFFFFF"/>
                </a:solidFill>
              </a14:hiddenFill>
            </a:ext>
          </a:extLst>
        </p:spPr>
      </p:pic>
      <p:pic>
        <p:nvPicPr>
          <p:cNvPr id="3" name="Ansambl_Detskie_Pesni_-_V_lesu_rodilas_jolochka_5874330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63143" y="397329"/>
            <a:ext cx="609600" cy="6096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836038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2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7146" y="2942416"/>
            <a:ext cx="7362024" cy="1643846"/>
          </a:xfrm>
        </p:spPr>
        <p:txBody>
          <a:bodyPr/>
          <a:lstStyle/>
          <a:p>
            <a:endParaRPr lang="ru-RU" dirty="0"/>
          </a:p>
        </p:txBody>
      </p:sp>
      <p:pic>
        <p:nvPicPr>
          <p:cNvPr id="16386" name="Picture 2" descr="Биография Раиса Кудашев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2" y="0"/>
            <a:ext cx="734132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s://detimore.files.wordpress.com/2017/01/img_777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91794" y="1"/>
            <a:ext cx="600020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0624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574765" y="0"/>
            <a:ext cx="8817429" cy="6858000"/>
          </a:xfrm>
          <a:prstGeom prst="rect">
            <a:avLst/>
          </a:prstGeom>
        </p:spPr>
      </p:pic>
    </p:spTree>
    <p:extLst>
      <p:ext uri="{BB962C8B-B14F-4D97-AF65-F5344CB8AC3E}">
        <p14:creationId xmlns:p14="http://schemas.microsoft.com/office/powerpoint/2010/main" val="42408098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6818" y="90407"/>
            <a:ext cx="8596668" cy="1320800"/>
          </a:xfrm>
        </p:spPr>
        <p:txBody>
          <a:bodyPr>
            <a:normAutofit fontScale="90000"/>
          </a:bodyPr>
          <a:lstStyle/>
          <a:p>
            <a:r>
              <a:rPr lang="ru-RU" dirty="0" smtClean="0"/>
              <a:t>                 МАСТЕР-КЛАСС  </a:t>
            </a:r>
            <a:br>
              <a:rPr lang="ru-RU" dirty="0" smtClean="0"/>
            </a:br>
            <a:r>
              <a:rPr lang="ru-RU" dirty="0"/>
              <a:t> </a:t>
            </a:r>
            <a:r>
              <a:rPr lang="ru-RU" dirty="0" smtClean="0"/>
              <a:t>  от Константина Дмитриевича Ушинского.</a:t>
            </a:r>
            <a:endParaRPr lang="ru-RU"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0603" y="1835124"/>
            <a:ext cx="6409019" cy="4806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63408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descr="https://proprikol.ru/wp-content/uploads/2020/07/kartinki-zhdem-v-gosti-1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8011" y="261256"/>
            <a:ext cx="8948058" cy="6466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2965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6" name="Picture 4" descr="http://images.myshared.ru/6/568057/slide_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1074" y="0"/>
            <a:ext cx="894805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2496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descr="https://shareslide.ru/img/thumbs/58a21d8d74050dc2f9496c817bb66248-800x.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3326" y="91440"/>
            <a:ext cx="9091748" cy="667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2437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143691"/>
            <a:ext cx="8596668" cy="1786709"/>
          </a:xfrm>
        </p:spPr>
        <p:txBody>
          <a:bodyPr>
            <a:normAutofit/>
          </a:bodyPr>
          <a:lstStyle/>
          <a:p>
            <a:pPr algn="ctr"/>
            <a:r>
              <a:rPr lang="ru-RU" sz="6000" dirty="0" smtClean="0"/>
              <a:t>Тема урока</a:t>
            </a:r>
            <a:endParaRPr lang="ru-RU" sz="6000" dirty="0"/>
          </a:p>
        </p:txBody>
      </p:sp>
      <p:pic>
        <p:nvPicPr>
          <p:cNvPr id="1026" name="Picture 2" descr="https://fs.znanio.ru/methodology/images/4d/9f/4d9fcf573ec05a314d798e89a2a991f9de632f7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1217" y="1567543"/>
            <a:ext cx="5175249" cy="5290457"/>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rotWithShape="1">
          <a:blip r:embed="rId3"/>
          <a:srcRect t="7715"/>
          <a:stretch/>
        </p:blipFill>
        <p:spPr>
          <a:xfrm>
            <a:off x="5817325" y="1567543"/>
            <a:ext cx="6174378" cy="5290457"/>
          </a:xfrm>
          <a:prstGeom prst="rect">
            <a:avLst/>
          </a:prstGeom>
        </p:spPr>
      </p:pic>
    </p:spTree>
    <p:extLst>
      <p:ext uri="{BB962C8B-B14F-4D97-AF65-F5344CB8AC3E}">
        <p14:creationId xmlns:p14="http://schemas.microsoft.com/office/powerpoint/2010/main" val="3960756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2050" name="Picture 2" descr="https://shareslide.ru/img/thumbs/0e56c5277c30698520ec9c595dad9e51-800x.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1888" y="73845"/>
            <a:ext cx="8854488" cy="6784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70812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117565" y="1660343"/>
            <a:ext cx="9535886" cy="1066892"/>
          </a:xfrm>
          <a:prstGeom prst="rect">
            <a:avLst/>
          </a:prstGeom>
        </p:spPr>
      </p:pic>
      <p:pic>
        <p:nvPicPr>
          <p:cNvPr id="7" name="Рисунок 6"/>
          <p:cNvPicPr>
            <a:picLocks noChangeAspect="1"/>
          </p:cNvPicPr>
          <p:nvPr/>
        </p:nvPicPr>
        <p:blipFill>
          <a:blip r:embed="rId2"/>
          <a:stretch>
            <a:fillRect/>
          </a:stretch>
        </p:blipFill>
        <p:spPr>
          <a:xfrm>
            <a:off x="444136" y="62976"/>
            <a:ext cx="8699864" cy="1003916"/>
          </a:xfrm>
          <a:prstGeom prst="rect">
            <a:avLst/>
          </a:prstGeom>
        </p:spPr>
      </p:pic>
      <p:sp>
        <p:nvSpPr>
          <p:cNvPr id="2" name="Заголовок 1"/>
          <p:cNvSpPr>
            <a:spLocks noGrp="1"/>
          </p:cNvSpPr>
          <p:nvPr>
            <p:ph type="title"/>
          </p:nvPr>
        </p:nvSpPr>
        <p:spPr>
          <a:xfrm>
            <a:off x="677334" y="609600"/>
            <a:ext cx="8596668" cy="457292"/>
          </a:xfrm>
        </p:spPr>
        <p:txBody>
          <a:bodyPr>
            <a:normAutofit fontScale="90000"/>
          </a:bodyPr>
          <a:lstStyle/>
          <a:p>
            <a:pPr algn="ctr"/>
            <a:endParaRPr lang="ru-RU" dirty="0"/>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3"/>
          <a:stretch>
            <a:fillRect/>
          </a:stretch>
        </p:blipFill>
        <p:spPr>
          <a:xfrm>
            <a:off x="274321" y="1319349"/>
            <a:ext cx="8999682" cy="5411751"/>
          </a:xfrm>
          <a:prstGeom prst="rect">
            <a:avLst/>
          </a:prstGeom>
        </p:spPr>
      </p:pic>
    </p:spTree>
    <p:extLst>
      <p:ext uri="{BB962C8B-B14F-4D97-AF65-F5344CB8AC3E}">
        <p14:creationId xmlns:p14="http://schemas.microsoft.com/office/powerpoint/2010/main" val="10218230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4000" dirty="0">
                <a:solidFill>
                  <a:srgbClr val="FF0000"/>
                </a:solidFill>
              </a:rPr>
              <a:t>Бажов Павел Петрович </a:t>
            </a:r>
            <a:r>
              <a:rPr lang="ru-RU" sz="4000" dirty="0" smtClean="0">
                <a:solidFill>
                  <a:srgbClr val="FF0000"/>
                </a:solidFill>
              </a:rPr>
              <a:t/>
            </a:r>
            <a:br>
              <a:rPr lang="ru-RU" sz="4000" dirty="0" smtClean="0">
                <a:solidFill>
                  <a:srgbClr val="FF0000"/>
                </a:solidFill>
              </a:rPr>
            </a:br>
            <a:r>
              <a:rPr lang="ru-RU" sz="4000" dirty="0" smtClean="0">
                <a:solidFill>
                  <a:srgbClr val="FF0000"/>
                </a:solidFill>
              </a:rPr>
              <a:t>(</a:t>
            </a:r>
            <a:r>
              <a:rPr lang="ru-RU" sz="4000" dirty="0">
                <a:solidFill>
                  <a:srgbClr val="FF0000"/>
                </a:solidFill>
              </a:rPr>
              <a:t>1879-1950</a:t>
            </a:r>
            <a:r>
              <a:rPr lang="ru-RU" sz="4000" dirty="0" smtClean="0">
                <a:solidFill>
                  <a:srgbClr val="FF0000"/>
                </a:solidFill>
              </a:rPr>
              <a:t>)</a:t>
            </a:r>
            <a:br>
              <a:rPr lang="ru-RU" sz="4000" dirty="0" smtClean="0">
                <a:solidFill>
                  <a:srgbClr val="FF0000"/>
                </a:solidFill>
              </a:rPr>
            </a:br>
            <a:r>
              <a:rPr lang="ru-RU" sz="2400" dirty="0" smtClean="0">
                <a:solidFill>
                  <a:schemeClr val="tx1"/>
                </a:solidFill>
              </a:rPr>
              <a:t> </a:t>
            </a:r>
            <a:r>
              <a:rPr lang="ru-RU" sz="2400" dirty="0">
                <a:solidFill>
                  <a:schemeClr val="tx1"/>
                </a:solidFill>
              </a:rPr>
              <a:t>– русский писатель, фольклорист</a:t>
            </a:r>
            <a:r>
              <a:rPr lang="ru-RU" sz="2400" dirty="0" smtClean="0">
                <a:solidFill>
                  <a:schemeClr val="tx1"/>
                </a:solidFill>
              </a:rPr>
              <a:t>.  </a:t>
            </a:r>
            <a:r>
              <a:rPr lang="ru-RU" sz="2400" dirty="0" err="1">
                <a:solidFill>
                  <a:schemeClr val="tx1"/>
                </a:solidFill>
              </a:rPr>
              <a:t>П.П.Бажов</a:t>
            </a:r>
            <a:r>
              <a:rPr lang="ru-RU" sz="2400" dirty="0">
                <a:solidFill>
                  <a:schemeClr val="tx1"/>
                </a:solidFill>
              </a:rPr>
              <a:t> известен как автор уральских сказов. Некоторые из его произведений экранизированы (кинофильмы и мультфильмы). Среди фильмов по произведениям Бажова: «Каменный цветок» (1946), «Степанова памятка» (1976), короткометражный «</a:t>
            </a:r>
            <a:r>
              <a:rPr lang="ru-RU" sz="2400" dirty="0" err="1">
                <a:solidFill>
                  <a:schemeClr val="tx1"/>
                </a:solidFill>
              </a:rPr>
              <a:t>Синюшкин</a:t>
            </a:r>
            <a:r>
              <a:rPr lang="ru-RU" sz="2400" dirty="0">
                <a:solidFill>
                  <a:schemeClr val="tx1"/>
                </a:solidFill>
              </a:rPr>
              <a:t> колодец» (1978). Также по мотивам сказов «Медной горы Хозяйка» и «Малахитовая шкатулка» создан фильм «Книга мастеров» (2009). Павел Петрович работал учителем русского языка в духовных училищах Екатеринбурга и Камышлова. В первые послереволюционные годы занимался созданием учительских курсов и организацией школ по ликвидации неграмотности</a:t>
            </a:r>
            <a:r>
              <a:rPr lang="ru-RU" sz="1400" dirty="0"/>
              <a:t>.</a:t>
            </a:r>
          </a:p>
        </p:txBody>
      </p:sp>
      <p:sp>
        <p:nvSpPr>
          <p:cNvPr id="3" name="Объект 2"/>
          <p:cNvSpPr>
            <a:spLocks noGrp="1"/>
          </p:cNvSpPr>
          <p:nvPr>
            <p:ph idx="1"/>
          </p:nvPr>
        </p:nvSpPr>
        <p:spPr>
          <a:xfrm>
            <a:off x="9228282" y="5995643"/>
            <a:ext cx="45719" cy="45719"/>
          </a:xfrm>
        </p:spPr>
        <p:txBody>
          <a:bodyPr>
            <a:normAutofit fontScale="25000" lnSpcReduction="20000"/>
          </a:bodyPr>
          <a:lstStyle/>
          <a:p>
            <a:endParaRPr lang="ru-RU" dirty="0"/>
          </a:p>
        </p:txBody>
      </p:sp>
    </p:spTree>
    <p:extLst>
      <p:ext uri="{BB962C8B-B14F-4D97-AF65-F5344CB8AC3E}">
        <p14:creationId xmlns:p14="http://schemas.microsoft.com/office/powerpoint/2010/main" val="208940151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3554" name="Picture 2" descr="https://russchooljordan.ru/wp-content/uploads/b/0/8/b0889eb6665797f9a3f94aae80d455f3.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194" y="0"/>
            <a:ext cx="974489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8593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4578" name="Picture 2" descr="https://shareslide.ru/img/thumbs/e9da057c559305212ef872f95c0b5f97-800x.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24815" y="0"/>
            <a:ext cx="59671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https://shareslide.ru/img/thumbs/fff7af2eeab8eb93872f3587ab1d1d02-800x.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 name="Рисунок 5" descr="https://shareslide.ru/img/thumbs/fff7af2eeab8eb93872f3587ab1d1d02-800x.jpg"/>
          <p:cNvPicPr/>
          <p:nvPr/>
        </p:nvPicPr>
        <p:blipFill>
          <a:blip r:embed="rId3">
            <a:extLst>
              <a:ext uri="{28A0092B-C50C-407E-A947-70E740481C1C}">
                <a14:useLocalDpi xmlns:a14="http://schemas.microsoft.com/office/drawing/2010/main" val="0"/>
              </a:ext>
            </a:extLst>
          </a:blip>
          <a:srcRect/>
          <a:stretch>
            <a:fillRect/>
          </a:stretch>
        </p:blipFill>
        <p:spPr bwMode="auto">
          <a:xfrm>
            <a:off x="63500" y="31885"/>
            <a:ext cx="5940425" cy="6794228"/>
          </a:xfrm>
          <a:prstGeom prst="rect">
            <a:avLst/>
          </a:prstGeom>
          <a:noFill/>
          <a:ln>
            <a:noFill/>
          </a:ln>
        </p:spPr>
      </p:pic>
      <p:sp>
        <p:nvSpPr>
          <p:cNvPr id="3" name="Стрелка вправо 2">
            <a:hlinkClick r:id="rId4"/>
          </p:cNvPr>
          <p:cNvSpPr/>
          <p:nvPr/>
        </p:nvSpPr>
        <p:spPr>
          <a:xfrm>
            <a:off x="620485" y="5322787"/>
            <a:ext cx="1461407" cy="10535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ru-RU" dirty="0" smtClean="0">
                <a:hlinkClick r:id="rId5"/>
              </a:rPr>
              <a:t>нажми</a:t>
            </a:r>
            <a:endParaRPr lang="ru-RU" dirty="0"/>
          </a:p>
        </p:txBody>
      </p:sp>
    </p:spTree>
    <p:extLst>
      <p:ext uri="{BB962C8B-B14F-4D97-AF65-F5344CB8AC3E}">
        <p14:creationId xmlns:p14="http://schemas.microsoft.com/office/powerpoint/2010/main" val="10280284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7865" y="1259249"/>
            <a:ext cx="7898189" cy="1138314"/>
          </a:xfrm>
        </p:spPr>
        <p:txBody>
          <a:bodyPr/>
          <a:lstStyle/>
          <a:p>
            <a:endParaRPr lang="ru-RU" dirty="0"/>
          </a:p>
        </p:txBody>
      </p:sp>
      <p:sp>
        <p:nvSpPr>
          <p:cNvPr id="3" name="Объект 2"/>
          <p:cNvSpPr>
            <a:spLocks noGrp="1"/>
          </p:cNvSpPr>
          <p:nvPr>
            <p:ph idx="1"/>
          </p:nvPr>
        </p:nvSpPr>
        <p:spPr/>
        <p:txBody>
          <a:bodyPr/>
          <a:lstStyle/>
          <a:p>
            <a:endParaRPr lang="ru-RU"/>
          </a:p>
        </p:txBody>
      </p:sp>
      <p:pic>
        <p:nvPicPr>
          <p:cNvPr id="25602" name="Picture 2" descr="https://cf2.ppt-online.org/files2/slide/q/QVJ8jcs1xiv4pSHtk5ObZN0eEznF9PgWGCXumTMLA/slide-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136" y="64185"/>
            <a:ext cx="8961121" cy="679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070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161" y="252951"/>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34122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1917" y="3496491"/>
            <a:ext cx="8596668" cy="1320800"/>
          </a:xfrm>
        </p:spPr>
        <p:txBody>
          <a:bodyPr/>
          <a:lstStyle/>
          <a:p>
            <a:endParaRPr lang="ru-RU" dirty="0"/>
          </a:p>
        </p:txBody>
      </p:sp>
      <p:sp>
        <p:nvSpPr>
          <p:cNvPr id="3" name="Объект 2"/>
          <p:cNvSpPr>
            <a:spLocks noGrp="1"/>
          </p:cNvSpPr>
          <p:nvPr>
            <p:ph idx="1"/>
          </p:nvPr>
        </p:nvSpPr>
        <p:spPr/>
        <p:txBody>
          <a:bodyPr/>
          <a:lstStyle/>
          <a:p>
            <a:endParaRPr lang="ru-RU" dirty="0"/>
          </a:p>
        </p:txBody>
      </p:sp>
      <p:pic>
        <p:nvPicPr>
          <p:cNvPr id="26626" name="Picture 2" descr="https://shareslide.ru/img/thumbs/6dc7c2486984cc4ac217d9df8ee8a61d-800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326" y="104503"/>
            <a:ext cx="10032274" cy="675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46501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5131" y="352697"/>
            <a:ext cx="9038871" cy="927463"/>
          </a:xfrm>
        </p:spPr>
        <p:txBody>
          <a:bodyPr>
            <a:normAutofit/>
          </a:bodyPr>
          <a:lstStyle/>
          <a:p>
            <a:r>
              <a:rPr lang="ru-RU" sz="2800" b="1" dirty="0" smtClean="0"/>
              <a:t>Домашнее задание от Павла Петровича Бажова</a:t>
            </a:r>
            <a:endParaRPr lang="ru-RU" sz="2800" b="1" dirty="0"/>
          </a:p>
        </p:txBody>
      </p:sp>
      <p:pic>
        <p:nvPicPr>
          <p:cNvPr id="27652" name="Picture 4" descr="http://images.myshared.ru/9/864374/slide_21.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819"/>
          <a:stretch/>
        </p:blipFill>
        <p:spPr bwMode="auto">
          <a:xfrm>
            <a:off x="235132" y="1110344"/>
            <a:ext cx="9379132" cy="5355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74905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Итог урока</a:t>
            </a:r>
            <a:endParaRPr lang="ru-RU" dirty="0"/>
          </a:p>
        </p:txBody>
      </p:sp>
      <p:pic>
        <p:nvPicPr>
          <p:cNvPr id="4" name="Объект 3"/>
          <p:cNvPicPr>
            <a:picLocks noGrp="1" noChangeAspect="1"/>
          </p:cNvPicPr>
          <p:nvPr>
            <p:ph idx="1"/>
          </p:nvPr>
        </p:nvPicPr>
        <p:blipFill>
          <a:blip r:embed="rId2"/>
          <a:stretch>
            <a:fillRect/>
          </a:stretch>
        </p:blipFill>
        <p:spPr>
          <a:xfrm>
            <a:off x="1018901" y="1270000"/>
            <a:ext cx="8046721" cy="5021674"/>
          </a:xfrm>
          <a:prstGeom prst="rect">
            <a:avLst/>
          </a:prstGeom>
        </p:spPr>
      </p:pic>
    </p:spTree>
    <p:extLst>
      <p:ext uri="{BB962C8B-B14F-4D97-AF65-F5344CB8AC3E}">
        <p14:creationId xmlns:p14="http://schemas.microsoft.com/office/powerpoint/2010/main" val="382471708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252549"/>
          </a:xfrm>
        </p:spPr>
        <p:txBody>
          <a:bodyPr>
            <a:normAutofit fontScale="90000"/>
          </a:bodyPr>
          <a:lstStyle/>
          <a:p>
            <a:endParaRPr lang="ru-RU"/>
          </a:p>
        </p:txBody>
      </p:sp>
      <p:pic>
        <p:nvPicPr>
          <p:cNvPr id="11270" name="Picture 6" descr="http://images.myshared.ru/7/829815/slide_10.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8383"/>
          <a:stretch/>
        </p:blipFill>
        <p:spPr bwMode="auto">
          <a:xfrm>
            <a:off x="404952" y="0"/>
            <a:ext cx="9098122"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82484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descr="https://advour.ru/wp-content/uploads/2/3/c/23c97de18b05192bbcbc23f932473d98.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4320" y="117566"/>
            <a:ext cx="9235440" cy="674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64289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7076" y="322881"/>
            <a:ext cx="8596668" cy="1320800"/>
          </a:xfrm>
        </p:spPr>
        <p:txBody>
          <a:bodyPr/>
          <a:lstStyle/>
          <a:p>
            <a:r>
              <a:rPr lang="ru-RU" dirty="0" smtClean="0"/>
              <a:t>     </a:t>
            </a:r>
            <a:r>
              <a:rPr lang="ru-RU" b="1" dirty="0" smtClean="0">
                <a:solidFill>
                  <a:srgbClr val="FF0000"/>
                </a:solidFill>
              </a:rPr>
              <a:t>Релаксация от </a:t>
            </a:r>
            <a:r>
              <a:rPr lang="ru-RU" b="1" dirty="0" err="1" smtClean="0">
                <a:solidFill>
                  <a:srgbClr val="FF0000"/>
                </a:solidFill>
              </a:rPr>
              <a:t>К.Д.Ушинского</a:t>
            </a:r>
            <a:r>
              <a:rPr lang="ru-RU" b="1" dirty="0" smtClean="0">
                <a:solidFill>
                  <a:srgbClr val="FF0000"/>
                </a:solidFill>
              </a:rPr>
              <a:t>.</a:t>
            </a:r>
            <a:endParaRPr lang="ru-RU" b="1" dirty="0">
              <a:solidFill>
                <a:srgbClr val="FF0000"/>
              </a:solidFill>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8196" y="867175"/>
            <a:ext cx="7656163" cy="5742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400800" y="2851095"/>
            <a:ext cx="4827722" cy="2308324"/>
          </a:xfrm>
          <a:prstGeom prst="rect">
            <a:avLst/>
          </a:prstGeom>
        </p:spPr>
        <p:txBody>
          <a:bodyPr wrap="square">
            <a:spAutoFit/>
          </a:bodyPr>
          <a:lstStyle/>
          <a:p>
            <a:pPr algn="ctr"/>
            <a:r>
              <a:rPr lang="ru-RU" sz="2400" b="1" dirty="0">
                <a:solidFill>
                  <a:srgbClr val="000066"/>
                </a:solidFill>
              </a:rPr>
              <a:t>Наставник не должен гордиться своим опытом работы, нужно уметь опытному педагогу передавать опыт молодому </a:t>
            </a:r>
            <a:r>
              <a:rPr lang="ru-RU" sz="2400" b="1" dirty="0" smtClean="0">
                <a:solidFill>
                  <a:srgbClr val="000066"/>
                </a:solidFill>
              </a:rPr>
              <a:t>поколению.</a:t>
            </a:r>
            <a:endParaRPr lang="ru-RU" sz="2400" b="1" dirty="0">
              <a:solidFill>
                <a:srgbClr val="000066"/>
              </a:solidFill>
            </a:endParaRPr>
          </a:p>
        </p:txBody>
      </p:sp>
    </p:spTree>
    <p:extLst>
      <p:ext uri="{BB962C8B-B14F-4D97-AF65-F5344CB8AC3E}">
        <p14:creationId xmlns:p14="http://schemas.microsoft.com/office/powerpoint/2010/main" val="102064494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36977" y="419301"/>
            <a:ext cx="11085690" cy="6432530"/>
          </a:xfrm>
          <a:prstGeom prst="rect">
            <a:avLst/>
          </a:prstGeom>
        </p:spPr>
        <p:txBody>
          <a:bodyPr wrap="square">
            <a:spAutoFit/>
          </a:bodyPr>
          <a:lstStyle/>
          <a:p>
            <a:r>
              <a:rPr lang="ru-RU" sz="4800" b="1" dirty="0">
                <a:solidFill>
                  <a:srgbClr val="FF0000"/>
                </a:solidFill>
              </a:rPr>
              <a:t>К.Д. Ушинский убедительно доказал, что главная роль в школе принадлежит учителю, которого не могут заменить никакие программы и учебные планы, никакие учебники и технические средства</a:t>
            </a:r>
            <a:r>
              <a:rPr lang="ru-RU" sz="4800" b="1" dirty="0" smtClean="0">
                <a:solidFill>
                  <a:srgbClr val="FF0000"/>
                </a:solidFill>
              </a:rPr>
              <a:t>.</a:t>
            </a:r>
            <a:endParaRPr lang="ru-RU" sz="4000" dirty="0" smtClean="0"/>
          </a:p>
          <a:p>
            <a:endParaRPr lang="ru-RU" sz="4000" dirty="0" smtClean="0"/>
          </a:p>
          <a:p>
            <a:pPr algn="r"/>
            <a:r>
              <a:rPr lang="ru-RU" sz="2800" dirty="0" smtClean="0"/>
              <a:t>Ушинский К.Д. Педагогические </a:t>
            </a:r>
            <a:r>
              <a:rPr lang="ru-RU" sz="2800" dirty="0" err="1" smtClean="0"/>
              <a:t>сочинения:в</a:t>
            </a:r>
            <a:r>
              <a:rPr lang="ru-RU" sz="2800" dirty="0" smtClean="0"/>
              <a:t> 6т. Т.1/Сост. </a:t>
            </a:r>
          </a:p>
          <a:p>
            <a:pPr algn="r"/>
            <a:r>
              <a:rPr lang="ru-RU" sz="2800" dirty="0" smtClean="0"/>
              <a:t>С.Ф.Егоров.-М.:Педагогика,1988-с.22.</a:t>
            </a:r>
            <a:endParaRPr lang="ru-RU" sz="2800" dirty="0"/>
          </a:p>
          <a:p>
            <a:pPr algn="r"/>
            <a:endParaRPr lang="ru-RU" sz="2800" dirty="0"/>
          </a:p>
        </p:txBody>
      </p:sp>
    </p:spTree>
    <p:extLst>
      <p:ext uri="{BB962C8B-B14F-4D97-AF65-F5344CB8AC3E}">
        <p14:creationId xmlns:p14="http://schemas.microsoft.com/office/powerpoint/2010/main" val="41728515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440" y="181963"/>
            <a:ext cx="8302113" cy="622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15279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6756" y="1386550"/>
            <a:ext cx="7305972" cy="484810"/>
          </a:xfrm>
        </p:spPr>
        <p:txBody>
          <a:bodyPr>
            <a:normAutofit fontScale="90000"/>
          </a:bodyPr>
          <a:lstStyle/>
          <a:p>
            <a:endParaRPr lang="ru-RU" dirty="0"/>
          </a:p>
        </p:txBody>
      </p:sp>
      <p:pic>
        <p:nvPicPr>
          <p:cNvPr id="1026" name="Picture 2" descr="https://fs3.ppt4web.ru/images/158447/206610/640/img3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12675" y="3059643"/>
            <a:ext cx="5479324" cy="38814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uckclub.ru/images/luckclub/2021/05/05f4852d2f91021ecf5fa9d1034fc6b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9872"/>
            <a:ext cx="6712675" cy="36409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i.ytimg.com/vi/KIr8sGXlaj8/maxres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3179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93752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418011" y="169817"/>
            <a:ext cx="8855991" cy="6376314"/>
          </a:xfrm>
          <a:prstGeom prst="rect">
            <a:avLst/>
          </a:prstGeom>
        </p:spPr>
      </p:pic>
    </p:spTree>
    <p:extLst>
      <p:ext uri="{BB962C8B-B14F-4D97-AF65-F5344CB8AC3E}">
        <p14:creationId xmlns:p14="http://schemas.microsoft.com/office/powerpoint/2010/main" val="2496622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6769" y="268450"/>
            <a:ext cx="6242050" cy="467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208867" y="4651858"/>
            <a:ext cx="9376475" cy="1938992"/>
          </a:xfrm>
          <a:prstGeom prst="rect">
            <a:avLst/>
          </a:prstGeom>
        </p:spPr>
        <p:txBody>
          <a:bodyPr wrap="square">
            <a:spAutoFit/>
          </a:bodyPr>
          <a:lstStyle/>
          <a:p>
            <a:r>
              <a:rPr lang="ru-RU" sz="2400" dirty="0"/>
              <a:t>В свои книги Ушинский поместил сказки – некоторые из них он слышал в детстве и теперь пересказал, а некоторые придумал сам. Он сочинил рассказы о том, что близко детям, что окружает их в повседневной жизни, – о животных и птицах, о явлениях природы, о самих детях, об их занятиях и играх</a:t>
            </a:r>
            <a:r>
              <a:rPr lang="ru-RU" dirty="0"/>
              <a:t>. </a:t>
            </a:r>
          </a:p>
        </p:txBody>
      </p:sp>
    </p:spTree>
    <p:extLst>
      <p:ext uri="{BB962C8B-B14F-4D97-AF65-F5344CB8AC3E}">
        <p14:creationId xmlns:p14="http://schemas.microsoft.com/office/powerpoint/2010/main" val="375773456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78823" y="169818"/>
            <a:ext cx="8803739" cy="6531428"/>
          </a:xfrm>
          <a:prstGeom prst="rect">
            <a:avLst/>
          </a:prstGeom>
        </p:spPr>
      </p:pic>
    </p:spTree>
    <p:extLst>
      <p:ext uri="{BB962C8B-B14F-4D97-AF65-F5344CB8AC3E}">
        <p14:creationId xmlns:p14="http://schemas.microsoft.com/office/powerpoint/2010/main" val="96531029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2160589"/>
            <a:ext cx="8596668" cy="4814977"/>
          </a:xfrm>
        </p:spPr>
        <p:txBody>
          <a:bodyPr>
            <a:normAutofit/>
          </a:bodyPr>
          <a:lstStyle/>
          <a:p>
            <a:pPr marL="0" indent="0">
              <a:buNone/>
            </a:pPr>
            <a:endParaRPr lang="ru-RU" sz="2800" dirty="0"/>
          </a:p>
          <a:p>
            <a:endParaRPr lang="ru-RU" sz="2800" dirty="0"/>
          </a:p>
          <a:p>
            <a:endParaRPr lang="ru-RU" sz="2800" dirty="0" smtClean="0"/>
          </a:p>
          <a:p>
            <a:pPr algn="ctr"/>
            <a:endParaRPr lang="ru-RU" sz="2800" dirty="0" smtClean="0">
              <a:solidFill>
                <a:srgbClr val="FF0000"/>
              </a:solidFill>
            </a:endParaRPr>
          </a:p>
          <a:p>
            <a:pPr algn="ctr"/>
            <a:r>
              <a:rPr lang="ru-RU" sz="2800" dirty="0" smtClean="0">
                <a:solidFill>
                  <a:srgbClr val="FF0000"/>
                </a:solidFill>
              </a:rPr>
              <a:t>Пусть рождаются писатели- </a:t>
            </a:r>
            <a:r>
              <a:rPr lang="ru-RU" sz="2800" dirty="0">
                <a:solidFill>
                  <a:srgbClr val="FF0000"/>
                </a:solidFill>
              </a:rPr>
              <a:t>педагоги</a:t>
            </a:r>
            <a:r>
              <a:rPr lang="ru-RU" sz="2800" dirty="0" smtClean="0">
                <a:solidFill>
                  <a:srgbClr val="FF0000"/>
                </a:solidFill>
              </a:rPr>
              <a:t>!</a:t>
            </a:r>
          </a:p>
          <a:p>
            <a:pPr algn="ctr"/>
            <a:r>
              <a:rPr lang="ru-RU" sz="2800" dirty="0" smtClean="0">
                <a:solidFill>
                  <a:srgbClr val="FF0000"/>
                </a:solidFill>
              </a:rPr>
              <a:t> </a:t>
            </a:r>
            <a:r>
              <a:rPr lang="ru-RU" sz="2800" dirty="0">
                <a:solidFill>
                  <a:srgbClr val="FF0000"/>
                </a:solidFill>
              </a:rPr>
              <a:t>Пусть никогда не иссякнет на Земле самая благородная профессия, профессия Учителя</a:t>
            </a:r>
            <a:r>
              <a:rPr lang="ru-RU" sz="2800" dirty="0" smtClean="0">
                <a:solidFill>
                  <a:srgbClr val="FF0000"/>
                </a:solidFill>
              </a:rPr>
              <a:t>.</a:t>
            </a:r>
          </a:p>
          <a:p>
            <a:pPr algn="ctr"/>
            <a:r>
              <a:rPr lang="ru-RU" sz="2800" dirty="0" smtClean="0">
                <a:solidFill>
                  <a:srgbClr val="FF0000"/>
                </a:solidFill>
              </a:rPr>
              <a:t> </a:t>
            </a:r>
            <a:r>
              <a:rPr lang="ru-RU" sz="2800" dirty="0">
                <a:solidFill>
                  <a:srgbClr val="FF0000"/>
                </a:solidFill>
              </a:rPr>
              <a:t>И пусть никогда не меркнет это святое звание, звание педагога.</a:t>
            </a:r>
          </a:p>
        </p:txBody>
      </p:sp>
      <p:pic>
        <p:nvPicPr>
          <p:cNvPr id="4" name="Рисунок 3"/>
          <p:cNvPicPr>
            <a:picLocks noChangeAspect="1"/>
          </p:cNvPicPr>
          <p:nvPr/>
        </p:nvPicPr>
        <p:blipFill>
          <a:blip r:embed="rId2"/>
          <a:stretch>
            <a:fillRect/>
          </a:stretch>
        </p:blipFill>
        <p:spPr>
          <a:xfrm>
            <a:off x="5488007" y="0"/>
            <a:ext cx="5663650" cy="4075609"/>
          </a:xfrm>
          <a:prstGeom prst="rect">
            <a:avLst/>
          </a:prstGeom>
        </p:spPr>
      </p:pic>
      <p:sp>
        <p:nvSpPr>
          <p:cNvPr id="6" name="AutoShape 4" descr="https://shareslide.ru/img/thumbs/cd2df31a9e32835921abb5d38c6d3d48-800x.jpg"/>
          <p:cNvSpPr>
            <a:spLocks noGrp="1" noChangeAspect="1" noChangeArrowheads="1"/>
          </p:cNvSpPr>
          <p:nvPr>
            <p:ph type="title"/>
          </p:nvPr>
        </p:nvSpPr>
        <p:spPr bwMode="auto">
          <a:xfrm>
            <a:off x="2163103" y="-301683"/>
            <a:ext cx="5965071" cy="9164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pic>
        <p:nvPicPr>
          <p:cNvPr id="28678" name="Picture 6" descr="https://shareslide.ru/img/thumbs/cd2df31a9e32835921abb5d38c6d3d48-800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48" y="40673"/>
            <a:ext cx="5287379" cy="4034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82235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6074229" cy="963251"/>
          </a:xfrm>
          <a:prstGeom prst="rect">
            <a:avLst/>
          </a:prstGeom>
        </p:spPr>
      </p:pic>
      <p:sp>
        <p:nvSpPr>
          <p:cNvPr id="2" name="Заголовок 1"/>
          <p:cNvSpPr>
            <a:spLocks noGrp="1"/>
          </p:cNvSpPr>
          <p:nvPr>
            <p:ph type="title"/>
          </p:nvPr>
        </p:nvSpPr>
        <p:spPr>
          <a:xfrm>
            <a:off x="677333" y="783771"/>
            <a:ext cx="11066176" cy="1515292"/>
          </a:xfrm>
        </p:spPr>
        <p:txBody>
          <a:bodyPr>
            <a:normAutofit fontScale="90000"/>
          </a:bodyPr>
          <a:lstStyle/>
          <a:p>
            <a:r>
              <a:rPr lang="ru-RU" sz="1600" dirty="0" smtClean="0">
                <a:solidFill>
                  <a:schemeClr val="tx1"/>
                </a:solidFill>
              </a:rPr>
              <a:t>1. Сатин Ф.М. История русской детской литературы / Ф.М. Сатин. - М.: Просвещение, 1990. - 301с.</a:t>
            </a:r>
            <a:br>
              <a:rPr lang="ru-RU" sz="1600" dirty="0" smtClean="0">
                <a:solidFill>
                  <a:schemeClr val="tx1"/>
                </a:solidFill>
              </a:rPr>
            </a:br>
            <a:r>
              <a:rPr lang="ru-RU" sz="1600" dirty="0" smtClean="0">
                <a:solidFill>
                  <a:schemeClr val="tx1"/>
                </a:solidFill>
              </a:rPr>
              <a:t>2.</a:t>
            </a:r>
            <a:r>
              <a:rPr lang="ru-RU" sz="1600" dirty="0" smtClean="0">
                <a:solidFill>
                  <a:schemeClr val="tx1"/>
                </a:solidFill>
                <a:latin typeface="Roboto"/>
              </a:rPr>
              <a:t> Конек-Горбунок" Издательство "Радуга" Министерство печати и информации Российской Федерации 1993 г.</a:t>
            </a:r>
            <a:br>
              <a:rPr lang="ru-RU" sz="1600" dirty="0" smtClean="0">
                <a:solidFill>
                  <a:schemeClr val="tx1"/>
                </a:solidFill>
                <a:latin typeface="Roboto"/>
              </a:rPr>
            </a:br>
            <a:r>
              <a:rPr lang="ru-RU" sz="1600" dirty="0" smtClean="0">
                <a:solidFill>
                  <a:schemeClr val="tx1"/>
                </a:solidFill>
                <a:latin typeface="Roboto"/>
              </a:rPr>
              <a:t>3. Свободная энциклопедия </a:t>
            </a:r>
            <a:r>
              <a:rPr lang="ru-RU" sz="1600" dirty="0" err="1" smtClean="0">
                <a:solidFill>
                  <a:schemeClr val="tx1"/>
                </a:solidFill>
                <a:latin typeface="Roboto"/>
              </a:rPr>
              <a:t>ВикипедиЯ</a:t>
            </a:r>
            <a:r>
              <a:rPr lang="ru-RU" sz="1600" dirty="0" smtClean="0">
                <a:solidFill>
                  <a:schemeClr val="tx1"/>
                </a:solidFill>
                <a:latin typeface="Roboto"/>
              </a:rPr>
              <a:t> </a:t>
            </a:r>
            <a:r>
              <a:rPr lang="en-US" sz="1600" dirty="0" smtClean="0">
                <a:solidFill>
                  <a:schemeClr val="tx1"/>
                </a:solidFill>
                <a:latin typeface="Roboto"/>
              </a:rPr>
              <a:t>htt://ru.wikipedia.org/wiki/</a:t>
            </a:r>
            <a:r>
              <a:rPr lang="ru-RU" sz="1600" dirty="0" smtClean="0">
                <a:solidFill>
                  <a:schemeClr val="tx1"/>
                </a:solidFill>
                <a:latin typeface="Roboto"/>
              </a:rPr>
              <a:t/>
            </a:r>
            <a:br>
              <a:rPr lang="ru-RU" sz="1600" dirty="0" smtClean="0">
                <a:solidFill>
                  <a:schemeClr val="tx1"/>
                </a:solidFill>
                <a:latin typeface="Roboto"/>
              </a:rPr>
            </a:br>
            <a:r>
              <a:rPr lang="ru-RU" sz="1600" dirty="0" smtClean="0">
                <a:solidFill>
                  <a:schemeClr val="tx1"/>
                </a:solidFill>
                <a:latin typeface="Roboto"/>
              </a:rPr>
              <a:t>4. </a:t>
            </a:r>
            <a:r>
              <a:rPr lang="ru-RU" sz="1600" dirty="0" err="1" smtClean="0">
                <a:solidFill>
                  <a:schemeClr val="tx1"/>
                </a:solidFill>
                <a:latin typeface="Roboto"/>
              </a:rPr>
              <a:t>Родари</a:t>
            </a:r>
            <a:r>
              <a:rPr lang="ru-RU" sz="1600" dirty="0" smtClean="0">
                <a:solidFill>
                  <a:schemeClr val="tx1"/>
                </a:solidFill>
                <a:latin typeface="Roboto"/>
              </a:rPr>
              <a:t> Д. Здравствуйте, дети! / </a:t>
            </a:r>
            <a:r>
              <a:rPr lang="ru-RU" sz="1600" dirty="0" err="1" smtClean="0">
                <a:solidFill>
                  <a:schemeClr val="tx1"/>
                </a:solidFill>
                <a:latin typeface="Roboto"/>
              </a:rPr>
              <a:t>Худож</a:t>
            </a:r>
            <a:r>
              <a:rPr lang="ru-RU" sz="1600" dirty="0" smtClean="0">
                <a:solidFill>
                  <a:schemeClr val="tx1"/>
                </a:solidFill>
                <a:latin typeface="Roboto"/>
              </a:rPr>
              <a:t>. А. В. Кокорин; пер. с итальянского С. Маршак. — М.: Малыш, 1976. — 87 с.</a:t>
            </a:r>
            <a:br>
              <a:rPr lang="ru-RU" sz="1600" dirty="0" smtClean="0">
                <a:solidFill>
                  <a:schemeClr val="tx1"/>
                </a:solidFill>
                <a:latin typeface="Roboto"/>
              </a:rPr>
            </a:br>
            <a:r>
              <a:rPr lang="ru-RU" sz="1600" dirty="0" smtClean="0">
                <a:solidFill>
                  <a:schemeClr val="tx1"/>
                </a:solidFill>
                <a:latin typeface="Roboto"/>
              </a:rPr>
              <a:t>5.</a:t>
            </a:r>
            <a:r>
              <a:rPr lang="ru-RU" sz="1600" dirty="0" smtClean="0">
                <a:solidFill>
                  <a:schemeClr val="tx1"/>
                </a:solidFill>
              </a:rPr>
              <a:t> Пришвин, М.М. Рассказы и очерки / М.М. Пришвин.- М.: Правда,1986.- 464 с.</a:t>
            </a:r>
            <a:br>
              <a:rPr lang="ru-RU" sz="1600" dirty="0" smtClean="0">
                <a:solidFill>
                  <a:schemeClr val="tx1"/>
                </a:solidFill>
              </a:rPr>
            </a:br>
            <a:r>
              <a:rPr lang="ru-RU" sz="1600" dirty="0" smtClean="0">
                <a:solidFill>
                  <a:schemeClr val="tx1"/>
                </a:solidFill>
              </a:rPr>
              <a:t>6.</a:t>
            </a:r>
            <a:r>
              <a:rPr lang="ru-RU" sz="1600" dirty="0" smtClean="0">
                <a:solidFill>
                  <a:schemeClr val="tx1"/>
                </a:solidFill>
                <a:latin typeface="Roboto"/>
              </a:rPr>
              <a:t>  Карпова В.М. Талантливая жизнь: В. Шукшин -- прозаик. -- М.: Сов. писатель, 1986. -300 с.</a:t>
            </a:r>
            <a:r>
              <a:rPr lang="ru-RU" sz="1600" dirty="0">
                <a:solidFill>
                  <a:schemeClr val="tx1"/>
                </a:solidFill>
                <a:latin typeface="Roboto"/>
              </a:rPr>
              <a:t/>
            </a:r>
            <a:br>
              <a:rPr lang="ru-RU" sz="1600" dirty="0">
                <a:solidFill>
                  <a:schemeClr val="tx1"/>
                </a:solidFill>
                <a:latin typeface="Roboto"/>
              </a:rPr>
            </a:br>
            <a:r>
              <a:rPr lang="ru-RU" sz="1600" dirty="0" smtClean="0">
                <a:solidFill>
                  <a:schemeClr val="tx1"/>
                </a:solidFill>
                <a:latin typeface="Roboto"/>
              </a:rPr>
              <a:t>7. Волков </a:t>
            </a:r>
            <a:r>
              <a:rPr lang="ru-RU" sz="1600" dirty="0">
                <a:solidFill>
                  <a:schemeClr val="tx1"/>
                </a:solidFill>
                <a:latin typeface="Roboto"/>
              </a:rPr>
              <a:t>А.М. В поисках правды: Научно-</a:t>
            </a:r>
            <a:r>
              <a:rPr lang="ru-RU" sz="1600" dirty="0" err="1">
                <a:solidFill>
                  <a:schemeClr val="tx1"/>
                </a:solidFill>
                <a:latin typeface="Roboto"/>
              </a:rPr>
              <a:t>худож</a:t>
            </a:r>
            <a:r>
              <a:rPr lang="ru-RU" sz="1600" dirty="0">
                <a:solidFill>
                  <a:schemeClr val="tx1"/>
                </a:solidFill>
                <a:latin typeface="Roboto"/>
              </a:rPr>
              <a:t>. лит-</a:t>
            </a:r>
            <a:r>
              <a:rPr lang="ru-RU" sz="1600" dirty="0" err="1">
                <a:solidFill>
                  <a:schemeClr val="tx1"/>
                </a:solidFill>
                <a:latin typeface="Roboto"/>
              </a:rPr>
              <a:t>ра</a:t>
            </a:r>
            <a:r>
              <a:rPr lang="ru-RU" sz="1600" dirty="0">
                <a:solidFill>
                  <a:schemeClr val="tx1"/>
                </a:solidFill>
                <a:latin typeface="Roboto"/>
              </a:rPr>
              <a:t> / Худ. В. </a:t>
            </a:r>
            <a:r>
              <a:rPr lang="ru-RU" sz="1600" dirty="0" err="1">
                <a:solidFill>
                  <a:schemeClr val="tx1"/>
                </a:solidFill>
                <a:latin typeface="Roboto"/>
              </a:rPr>
              <a:t>Освер</a:t>
            </a:r>
            <a:r>
              <a:rPr lang="ru-RU" sz="1600" dirty="0">
                <a:solidFill>
                  <a:schemeClr val="tx1"/>
                </a:solidFill>
                <a:latin typeface="Roboto"/>
              </a:rPr>
              <a:t>. – М. : Дет. лит., 1987. – </a:t>
            </a:r>
            <a:r>
              <a:rPr lang="ru-RU" sz="1600" dirty="0" smtClean="0">
                <a:solidFill>
                  <a:schemeClr val="tx1"/>
                </a:solidFill>
                <a:latin typeface="Roboto"/>
              </a:rPr>
              <a:t>159с</a:t>
            </a:r>
            <a:br>
              <a:rPr lang="ru-RU" sz="1600" dirty="0" smtClean="0">
                <a:solidFill>
                  <a:schemeClr val="tx1"/>
                </a:solidFill>
                <a:latin typeface="Roboto"/>
              </a:rPr>
            </a:br>
            <a:r>
              <a:rPr lang="ru-RU" sz="1600" dirty="0" smtClean="0">
                <a:solidFill>
                  <a:schemeClr val="tx1"/>
                </a:solidFill>
                <a:latin typeface="Roboto"/>
              </a:rPr>
              <a:t>8. Волков </a:t>
            </a:r>
            <a:r>
              <a:rPr lang="ru-RU" sz="1600" dirty="0">
                <a:solidFill>
                  <a:schemeClr val="tx1"/>
                </a:solidFill>
                <a:latin typeface="Roboto"/>
              </a:rPr>
              <a:t>А. М. Волшебник Изумрудного города / Александр Волков; [</a:t>
            </a:r>
            <a:r>
              <a:rPr lang="ru-RU" sz="1600" dirty="0" err="1">
                <a:solidFill>
                  <a:schemeClr val="tx1"/>
                </a:solidFill>
                <a:latin typeface="Roboto"/>
              </a:rPr>
              <a:t>худож</a:t>
            </a:r>
            <a:r>
              <a:rPr lang="ru-RU" sz="1600" dirty="0">
                <a:solidFill>
                  <a:schemeClr val="tx1"/>
                </a:solidFill>
                <a:latin typeface="Roboto"/>
              </a:rPr>
              <a:t>. К. Соловьева]. – Москва: РООССА, 2012. – 311с.: </a:t>
            </a:r>
            <a:r>
              <a:rPr lang="ru-RU" sz="1600" dirty="0" err="1">
                <a:solidFill>
                  <a:schemeClr val="tx1"/>
                </a:solidFill>
                <a:latin typeface="Roboto"/>
              </a:rPr>
              <a:t>цв</a:t>
            </a:r>
            <a:r>
              <a:rPr lang="ru-RU" sz="1600" dirty="0">
                <a:solidFill>
                  <a:schemeClr val="tx1"/>
                </a:solidFill>
                <a:latin typeface="Roboto"/>
              </a:rPr>
              <a:t>. ил</a:t>
            </a:r>
            <a:r>
              <a:rPr lang="ru-RU" sz="1600" dirty="0" smtClean="0">
                <a:solidFill>
                  <a:schemeClr val="tx1"/>
                </a:solidFill>
                <a:latin typeface="Roboto"/>
              </a:rPr>
              <a:t>.</a:t>
            </a:r>
            <a:br>
              <a:rPr lang="ru-RU" sz="1600" dirty="0" smtClean="0">
                <a:solidFill>
                  <a:schemeClr val="tx1"/>
                </a:solidFill>
                <a:latin typeface="Roboto"/>
              </a:rPr>
            </a:br>
            <a:r>
              <a:rPr lang="ru-RU" sz="1600" dirty="0" smtClean="0">
                <a:solidFill>
                  <a:schemeClr val="tx1"/>
                </a:solidFill>
                <a:latin typeface="Roboto"/>
              </a:rPr>
              <a:t>9. Кудашева Р. В лесу родилась елочка.-М.:Дет.мир,2016.</a:t>
            </a:r>
            <a:br>
              <a:rPr lang="ru-RU" sz="1600" dirty="0" smtClean="0">
                <a:solidFill>
                  <a:schemeClr val="tx1"/>
                </a:solidFill>
                <a:latin typeface="Roboto"/>
              </a:rPr>
            </a:br>
            <a:r>
              <a:rPr lang="ru-RU" sz="1600" dirty="0" smtClean="0">
                <a:solidFill>
                  <a:schemeClr val="tx1"/>
                </a:solidFill>
                <a:latin typeface="Roboto"/>
              </a:rPr>
              <a:t>10.Цветаева М. Детские писатели детям. - М.: Дрофа-плюс, 2005.</a:t>
            </a:r>
            <a:br>
              <a:rPr lang="ru-RU" sz="1600" dirty="0" smtClean="0">
                <a:solidFill>
                  <a:schemeClr val="tx1"/>
                </a:solidFill>
                <a:latin typeface="Roboto"/>
              </a:rPr>
            </a:br>
            <a:r>
              <a:rPr lang="ru-RU" sz="1600" dirty="0" smtClean="0">
                <a:solidFill>
                  <a:schemeClr val="tx1"/>
                </a:solidFill>
                <a:latin typeface="Roboto"/>
              </a:rPr>
              <a:t>11</a:t>
            </a:r>
            <a:r>
              <a:rPr lang="ru-RU" sz="1600" dirty="0">
                <a:solidFill>
                  <a:schemeClr val="tx1"/>
                </a:solidFill>
                <a:latin typeface="Roboto"/>
              </a:rPr>
              <a:t>. Бажов П. П. Избранное. – Свердловск : Средне-Уральское кн. изд., 1978. – 384 с</a:t>
            </a:r>
            <a:r>
              <a:rPr lang="ru-RU" sz="1600" dirty="0" smtClean="0">
                <a:solidFill>
                  <a:schemeClr val="tx1"/>
                </a:solidFill>
                <a:latin typeface="Roboto"/>
              </a:rPr>
              <a:t>.</a:t>
            </a:r>
            <a:br>
              <a:rPr lang="ru-RU" sz="1600" dirty="0" smtClean="0">
                <a:solidFill>
                  <a:schemeClr val="tx1"/>
                </a:solidFill>
                <a:latin typeface="Roboto"/>
              </a:rPr>
            </a:br>
            <a:r>
              <a:rPr lang="ru-RU" sz="1600" dirty="0" smtClean="0">
                <a:solidFill>
                  <a:schemeClr val="tx1"/>
                </a:solidFill>
                <a:latin typeface="Roboto"/>
              </a:rPr>
              <a:t>12</a:t>
            </a:r>
            <a:r>
              <a:rPr lang="ru-RU" sz="1600" dirty="0">
                <a:solidFill>
                  <a:schemeClr val="tx1"/>
                </a:solidFill>
                <a:latin typeface="Roboto"/>
              </a:rPr>
              <a:t>. Бажов П. П. Малахитовая шкатулка : избранные сказы. – М.: Художественная литература, 1977. –</a:t>
            </a:r>
            <a:br>
              <a:rPr lang="ru-RU" sz="1600" dirty="0">
                <a:solidFill>
                  <a:schemeClr val="tx1"/>
                </a:solidFill>
                <a:latin typeface="Roboto"/>
              </a:rPr>
            </a:br>
            <a:r>
              <a:rPr lang="ru-RU" sz="1600" dirty="0">
                <a:solidFill>
                  <a:schemeClr val="tx1"/>
                </a:solidFill>
                <a:latin typeface="Roboto"/>
              </a:rPr>
              <a:t>334 </a:t>
            </a:r>
            <a:r>
              <a:rPr lang="ru-RU" sz="1600" dirty="0" smtClean="0">
                <a:solidFill>
                  <a:schemeClr val="tx1"/>
                </a:solidFill>
                <a:latin typeface="Roboto"/>
              </a:rPr>
              <a:t>с</a:t>
            </a:r>
            <a:br>
              <a:rPr lang="ru-RU" sz="1600" dirty="0" smtClean="0">
                <a:solidFill>
                  <a:schemeClr val="tx1"/>
                </a:solidFill>
                <a:latin typeface="Roboto"/>
              </a:rPr>
            </a:br>
            <a:r>
              <a:rPr lang="ru-RU" sz="1600" dirty="0">
                <a:solidFill>
                  <a:schemeClr val="tx1"/>
                </a:solidFill>
                <a:latin typeface="Roboto"/>
              </a:rPr>
              <a:t>13</a:t>
            </a:r>
            <a:r>
              <a:rPr lang="ru-RU" sz="1600" dirty="0" smtClean="0">
                <a:solidFill>
                  <a:schemeClr val="tx1"/>
                </a:solidFill>
                <a:latin typeface="Roboto"/>
              </a:rPr>
              <a:t>. </a:t>
            </a:r>
            <a:r>
              <a:rPr lang="ru-RU" sz="1600" dirty="0">
                <a:solidFill>
                  <a:schemeClr val="tx1"/>
                </a:solidFill>
                <a:latin typeface="Roboto"/>
              </a:rPr>
              <a:t>Блок А. Собрание сочинений в восьми томах. Под общ. ред. В.Н. Орлова и др. М.; Л., </a:t>
            </a:r>
            <a:r>
              <a:rPr lang="ru-RU" sz="1600" dirty="0" smtClean="0">
                <a:solidFill>
                  <a:schemeClr val="tx1"/>
                </a:solidFill>
                <a:latin typeface="Roboto"/>
              </a:rPr>
              <a:t>-1988.</a:t>
            </a:r>
            <a:br>
              <a:rPr lang="ru-RU" sz="1600" dirty="0" smtClean="0">
                <a:solidFill>
                  <a:schemeClr val="tx1"/>
                </a:solidFill>
                <a:latin typeface="Roboto"/>
              </a:rPr>
            </a:br>
            <a:r>
              <a:rPr lang="ru-RU" sz="1600" dirty="0" smtClean="0">
                <a:solidFill>
                  <a:schemeClr val="tx1"/>
                </a:solidFill>
                <a:latin typeface="Roboto"/>
              </a:rPr>
              <a:t>14</a:t>
            </a:r>
            <a:r>
              <a:rPr lang="ru-RU" sz="1600" dirty="0">
                <a:solidFill>
                  <a:schemeClr val="tx1"/>
                </a:solidFill>
                <a:latin typeface="Roboto"/>
              </a:rPr>
              <a:t>. По совместительству учитель: Текст [электронный ресурс] // Минкультуры России: сайт, 2013-2022. — Режим доступа: https://</a:t>
            </a:r>
            <a:r>
              <a:rPr lang="ru-RU" sz="1600" dirty="0" smtClean="0">
                <a:solidFill>
                  <a:schemeClr val="tx1"/>
                </a:solidFill>
                <a:latin typeface="Roboto"/>
              </a:rPr>
              <a:t>www.culture.ru/materials/165121/po-sovmestitelstvu-uchitel;</a:t>
            </a:r>
            <a:br>
              <a:rPr lang="ru-RU" sz="1600" dirty="0" smtClean="0">
                <a:solidFill>
                  <a:schemeClr val="tx1"/>
                </a:solidFill>
                <a:latin typeface="Roboto"/>
              </a:rPr>
            </a:br>
            <a:r>
              <a:rPr lang="ru-RU" sz="1600" dirty="0" smtClean="0">
                <a:solidFill>
                  <a:schemeClr val="tx1"/>
                </a:solidFill>
                <a:latin typeface="Roboto"/>
              </a:rPr>
              <a:t>15. От </a:t>
            </a:r>
            <a:r>
              <a:rPr lang="ru-RU" sz="1600" dirty="0">
                <a:solidFill>
                  <a:schemeClr val="tx1"/>
                </a:solidFill>
                <a:latin typeface="Roboto"/>
              </a:rPr>
              <a:t>Бажова до </a:t>
            </a:r>
            <a:r>
              <a:rPr lang="ru-RU" sz="1600" dirty="0" err="1">
                <a:solidFill>
                  <a:schemeClr val="tx1"/>
                </a:solidFill>
                <a:latin typeface="Roboto"/>
              </a:rPr>
              <a:t>Витгенштейна</a:t>
            </a:r>
            <a:r>
              <a:rPr lang="ru-RU" sz="1600" dirty="0">
                <a:solidFill>
                  <a:schemeClr val="tx1"/>
                </a:solidFill>
                <a:latin typeface="Roboto"/>
              </a:rPr>
              <a:t>: 60 писателей-учителей: Текст [электронный ресурс] // Год литературы</a:t>
            </a:r>
            <a:r>
              <a:rPr lang="ru-RU" sz="1800" dirty="0">
                <a:solidFill>
                  <a:schemeClr val="tx1"/>
                </a:solidFill>
                <a:latin typeface="Roboto"/>
              </a:rPr>
              <a:t>, </a:t>
            </a:r>
            <a:r>
              <a:rPr lang="ru-RU" sz="1600" dirty="0">
                <a:solidFill>
                  <a:schemeClr val="tx1"/>
                </a:solidFill>
                <a:latin typeface="Roboto"/>
              </a:rPr>
              <a:t>2022. — Режим доступа: https://godliteratury.ru/articles/2021/10/05/ot-bykova-do-vitgenshtejna-60-pisatelej-uchitelej. </a:t>
            </a:r>
            <a:r>
              <a:rPr lang="ru-RU" sz="1600" dirty="0" smtClean="0">
                <a:solidFill>
                  <a:schemeClr val="tx1"/>
                </a:solidFill>
                <a:latin typeface="Roboto"/>
              </a:rPr>
              <a:t/>
            </a:r>
            <a:br>
              <a:rPr lang="ru-RU" sz="1600" dirty="0" smtClean="0">
                <a:solidFill>
                  <a:schemeClr val="tx1"/>
                </a:solidFill>
                <a:latin typeface="Roboto"/>
              </a:rPr>
            </a:br>
            <a:r>
              <a:rPr lang="ru-RU" sz="1600" dirty="0" smtClean="0">
                <a:solidFill>
                  <a:schemeClr val="tx1"/>
                </a:solidFill>
                <a:latin typeface="Roboto"/>
              </a:rPr>
              <a:t/>
            </a:r>
            <a:br>
              <a:rPr lang="ru-RU" sz="1600" dirty="0" smtClean="0">
                <a:solidFill>
                  <a:schemeClr val="tx1"/>
                </a:solidFill>
                <a:latin typeface="Roboto"/>
              </a:rPr>
            </a:br>
            <a:r>
              <a:rPr lang="en-US" sz="1600" dirty="0" smtClean="0">
                <a:solidFill>
                  <a:schemeClr val="tx1"/>
                </a:solidFill>
                <a:latin typeface="Roboto"/>
              </a:rPr>
              <a:t>16.</a:t>
            </a:r>
            <a:r>
              <a:rPr lang="ru-RU" sz="1600" dirty="0" err="1" smtClean="0">
                <a:solidFill>
                  <a:schemeClr val="tx1"/>
                </a:solidFill>
                <a:latin typeface="Roboto"/>
              </a:rPr>
              <a:t>К.Д.Ушинский</a:t>
            </a:r>
            <a:r>
              <a:rPr lang="ru-RU" sz="1600" dirty="0" smtClean="0">
                <a:solidFill>
                  <a:schemeClr val="tx1"/>
                </a:solidFill>
                <a:latin typeface="Roboto"/>
              </a:rPr>
              <a:t> «Слепая лошадь» электронный ресурс </a:t>
            </a:r>
            <a:r>
              <a:rPr lang="ru-RU" sz="1600" dirty="0">
                <a:solidFill>
                  <a:srgbClr val="002060"/>
                </a:solidFill>
                <a:hlinkClick r:id="rId3"/>
              </a:rPr>
              <a:t>Слепая лошадь. Рассказ. Константин Ушинский </a:t>
            </a:r>
            <a:r>
              <a:rPr lang="ru-RU" sz="1600" dirty="0" smtClean="0">
                <a:solidFill>
                  <a:srgbClr val="002060"/>
                </a:solidFill>
                <a:hlinkClick r:id="rId3"/>
              </a:rPr>
              <a:t>– </a:t>
            </a:r>
            <a:r>
              <a:rPr lang="ru-RU" sz="1600" dirty="0" err="1" smtClean="0">
                <a:solidFill>
                  <a:srgbClr val="002060"/>
                </a:solidFill>
                <a:hlinkClick r:id="rId3"/>
              </a:rPr>
              <a:t>YouTube</a:t>
            </a:r>
            <a:r>
              <a:rPr lang="ru-RU" sz="1600" dirty="0" smtClean="0">
                <a:solidFill>
                  <a:schemeClr val="tx1"/>
                </a:solidFill>
              </a:rPr>
              <a:t/>
            </a:r>
            <a:br>
              <a:rPr lang="ru-RU" sz="1600" dirty="0" smtClean="0">
                <a:solidFill>
                  <a:schemeClr val="tx1"/>
                </a:solidFill>
              </a:rPr>
            </a:br>
            <a:r>
              <a:rPr lang="ru-RU" sz="1600" dirty="0" smtClean="0">
                <a:solidFill>
                  <a:schemeClr val="tx1"/>
                </a:solidFill>
              </a:rPr>
              <a:t>17.Родное слово </a:t>
            </a:r>
            <a:r>
              <a:rPr lang="ru-RU" sz="1600" dirty="0" err="1" smtClean="0">
                <a:solidFill>
                  <a:schemeClr val="tx1"/>
                </a:solidFill>
              </a:rPr>
              <a:t>К.Д.Ушинский</a:t>
            </a:r>
            <a:r>
              <a:rPr lang="ru-RU" sz="1600" dirty="0" smtClean="0">
                <a:solidFill>
                  <a:schemeClr val="tx1"/>
                </a:solidFill>
              </a:rPr>
              <a:t>. электронный ресурс</a:t>
            </a:r>
            <a:r>
              <a:rPr lang="ru-RU" sz="1600" dirty="0" smtClean="0">
                <a:solidFill>
                  <a:schemeClr val="tx1"/>
                </a:solidFill>
                <a:hlinkClick r:id="rId4"/>
              </a:rPr>
              <a:t> </a:t>
            </a:r>
            <a:r>
              <a:rPr lang="ru-RU" sz="1600" dirty="0">
                <a:solidFill>
                  <a:schemeClr val="tx1"/>
                </a:solidFill>
                <a:hlinkClick r:id="rId4"/>
              </a:rPr>
              <a:t>Читает и рассказывает Валентина Горбатова. Детская библиотека </a:t>
            </a:r>
            <a:r>
              <a:rPr lang="ru-RU" sz="1600" dirty="0" smtClean="0">
                <a:solidFill>
                  <a:schemeClr val="tx1"/>
                </a:solidFill>
                <a:hlinkClick r:id="rId4"/>
              </a:rPr>
              <a:t>– </a:t>
            </a:r>
            <a:r>
              <a:rPr lang="ru-RU" sz="1600" dirty="0" err="1" smtClean="0">
                <a:solidFill>
                  <a:schemeClr val="tx1"/>
                </a:solidFill>
                <a:hlinkClick r:id="rId4"/>
              </a:rPr>
              <a:t>YouTube</a:t>
            </a:r>
            <a:r>
              <a:rPr lang="ru-RU" sz="1600" dirty="0" smtClean="0">
                <a:solidFill>
                  <a:schemeClr val="tx1"/>
                </a:solidFill>
              </a:rPr>
              <a:t/>
            </a:r>
            <a:br>
              <a:rPr lang="ru-RU" sz="1600" dirty="0" smtClean="0">
                <a:solidFill>
                  <a:schemeClr val="tx1"/>
                </a:solidFill>
              </a:rPr>
            </a:br>
            <a:r>
              <a:rPr lang="ru-RU" sz="1600" dirty="0" smtClean="0">
                <a:solidFill>
                  <a:schemeClr val="tx1"/>
                </a:solidFill>
              </a:rPr>
              <a:t>18. </a:t>
            </a:r>
            <a:r>
              <a:rPr lang="ru-RU" sz="1600" dirty="0">
                <a:solidFill>
                  <a:schemeClr val="tx1"/>
                </a:solidFill>
              </a:rPr>
              <a:t> Князев Е.А. Россия: от Смуты к реформам (XVII - середина XIX в.). М., 2009.</a:t>
            </a:r>
          </a:p>
        </p:txBody>
      </p:sp>
      <p:sp>
        <p:nvSpPr>
          <p:cNvPr id="5" name="Rectangle 1"/>
          <p:cNvSpPr>
            <a:spLocks noChangeArrowheads="1"/>
          </p:cNvSpPr>
          <p:nvPr/>
        </p:nvSpPr>
        <p:spPr bwMode="auto">
          <a:xfrm>
            <a:off x="0" y="-301036"/>
            <a:ext cx="256464" cy="60207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3920" tIns="4761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636595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descr="http://images.myshared.ru/6/761992/slide_2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09620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87066"/>
      </p:ext>
    </p:extLst>
  </p:cSld>
  <p:clrMapOvr>
    <a:masterClrMapping/>
  </p:clrMapOvr>
  <p:timing>
    <p:tnLst>
      <p:par>
        <p:cTn id="1" dur="indefinite" restart="never" nodeType="tmRoot"/>
      </p:par>
    </p:tnLst>
  </p:timing>
</p:sld>
</file>

<file path=ppt/theme/theme1.xml><?xml version="1.0" encoding="utf-8"?>
<a:theme xmlns:a="http://schemas.openxmlformats.org/drawingml/2006/main" name="Аспект">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1870</TotalTime>
  <Words>762</Words>
  <Application>Microsoft Office PowerPoint</Application>
  <PresentationFormat>Произвольный</PresentationFormat>
  <Paragraphs>94</Paragraphs>
  <Slides>93</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93</vt:i4>
      </vt:variant>
    </vt:vector>
  </HeadingPairs>
  <TitlesOfParts>
    <vt:vector size="94" baseType="lpstr">
      <vt:lpstr>Аспект</vt:lpstr>
      <vt:lpstr>                                                        Школьный марафон «Писатели-учителя»   </vt:lpstr>
      <vt:lpstr>Презентация PowerPoint</vt:lpstr>
      <vt:lpstr>Презентация PowerPoint</vt:lpstr>
      <vt:lpstr>Презентация PowerPoint</vt:lpstr>
      <vt:lpstr>Расписание на сегодня: </vt:lpstr>
      <vt:lpstr>Мастер-Класс:</vt:lpstr>
      <vt:lpstr>                 МАСТЕР-КЛАСС      от Константина Дмитриевича Ушинского.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«В мир знаний вы открываете путь»</vt:lpstr>
      <vt:lpstr>Презентация PowerPoint</vt:lpstr>
      <vt:lpstr>Петр Павлович Ершов</vt:lpstr>
      <vt:lpstr>Презентация PowerPoint</vt:lpstr>
      <vt:lpstr>Вопросы от учителя П.П. Ершова</vt:lpstr>
      <vt:lpstr>Презентация PowerPoint</vt:lpstr>
      <vt:lpstr>Презентация PowerPoint</vt:lpstr>
      <vt:lpstr>Презентация PowerPoint</vt:lpstr>
      <vt:lpstr>Вопросы от учителя Родари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Пришвин Михаил Михайлович (1873-1954)</vt:lpstr>
      <vt:lpstr>Презентация PowerPoint</vt:lpstr>
      <vt:lpstr>Прослушай     рассказ     М.Пришвина и составь кроссворд. </vt:lpstr>
      <vt:lpstr>Презентация PowerPoint</vt:lpstr>
      <vt:lpstr>Презентация PowerPoint</vt:lpstr>
      <vt:lpstr>Презентация PowerPoint</vt:lpstr>
      <vt:lpstr>Презентация PowerPoint</vt:lpstr>
      <vt:lpstr>Василий Макарович Шукшин </vt:lpstr>
      <vt:lpstr>Презентация PowerPoint</vt:lpstr>
      <vt:lpstr>Шукшин Василий Макарович  (1929-1974)</vt:lpstr>
      <vt:lpstr>Презентация PowerPoint</vt:lpstr>
      <vt:lpstr>В.М. Шукшин среди преподавателей школы в селе Сростки, где он работал директором, учителем русского языка и литературы и истории.1953—1954 гг.</vt:lpstr>
      <vt:lpstr>Древняя легенда о первом Учителе</vt:lpstr>
      <vt:lpstr>Презентация PowerPoint</vt:lpstr>
      <vt:lpstr>Презентация PowerPoint</vt:lpstr>
      <vt:lpstr>Презентация PowerPoint</vt:lpstr>
      <vt:lpstr>Презентация PowerPoint</vt:lpstr>
      <vt:lpstr>Презентация PowerPoint</vt:lpstr>
      <vt:lpstr>Александр  Мелентьевич  Волков</vt:lpstr>
      <vt:lpstr>Презентация PowerPoint</vt:lpstr>
      <vt:lpstr>История учителя математики Александра Мелентьевича  Волкова</vt:lpstr>
      <vt:lpstr>Презентация PowerPoint</vt:lpstr>
      <vt:lpstr>Презентация PowerPoint</vt:lpstr>
      <vt:lpstr>Вопросы от математика   А.М.Волкова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Кудашева Раиса Адамовна</vt:lpstr>
      <vt:lpstr>Презентация PowerPoint</vt:lpstr>
      <vt:lpstr>Песня  Р. А. Кудашевой    В лесу родилась елочка, в лесу она росла, Зимой и летом стройная, зеленая была! Метель ей пела песенки: спи, Ёлка… баю-бай! Мороз снежком укутывал: смотри, не замерзай! Трусишка зайка серенький под Ёлочкой скакал, Порой сам волк, сердитый волк рысцою пробегал!..  Веселей и дружней Пойте деточки! Склонит Ёлка скорей Свои веточки. В них орехи блестят Золочённые… Кто тебе здесь не рад, Ель зелёная?  Чу! снег по лесу частому под полозом скрипит, Лошадка мохноногая торопится, бежит. Везет лошадка дровенки, на дровнях мужичок. Срубил он нашу Ёлочку под самый корешок… Теперь ты здесь, нарядная, на праздник к нам пришла, И много, много радости детишкам принесла.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Тема урока</vt:lpstr>
      <vt:lpstr>Презентация PowerPoint</vt:lpstr>
      <vt:lpstr>Презентация PowerPoint</vt:lpstr>
      <vt:lpstr>Бажов Павел Петрович  (1879-1950)  – русский писатель, фольклорист.  П.П.Бажов известен как автор уральских сказов. Некоторые из его произведений экранизированы (кинофильмы и мультфильмы). Среди фильмов по произведениям Бажова: «Каменный цветок» (1946), «Степанова памятка» (1976), короткометражный «Синюшкин колодец» (1978). Также по мотивам сказов «Медной горы Хозяйка» и «Малахитовая шкатулка» создан фильм «Книга мастеров» (2009). Павел Петрович работал учителем русского языка в духовных училищах Екатеринбурга и Камышлова. В первые послереволюционные годы занимался созданием учительских курсов и организацией школ по ликвидации неграмотности.</vt:lpstr>
      <vt:lpstr>Презентация PowerPoint</vt:lpstr>
      <vt:lpstr>Презентация PowerPoint</vt:lpstr>
      <vt:lpstr>Презентация PowerPoint</vt:lpstr>
      <vt:lpstr>Презентация PowerPoint</vt:lpstr>
      <vt:lpstr>Домашнее задание от Павла Петровича Бажова</vt:lpstr>
      <vt:lpstr>Итог урока</vt:lpstr>
      <vt:lpstr>Презентация PowerPoint</vt:lpstr>
      <vt:lpstr>Презентация PowerPoint</vt:lpstr>
      <vt:lpstr>     Релаксация от К.Д.Ушинского.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 Сатин Ф.М. История русской детской литературы / Ф.М. Сатин. - М.: Просвещение, 1990. - 301с. 2. Конек-Горбунок" Издательство "Радуга" Министерство печати и информации Российской Федерации 1993 г. 3. Свободная энциклопедия ВикипедиЯ htt://ru.wikipedia.org/wiki/ 4. Родари Д. Здравствуйте, дети! / Худож. А. В. Кокорин; пер. с итальянского С. Маршак. — М.: Малыш, 1976. — 87 с. 5. Пришвин, М.М. Рассказы и очерки / М.М. Пришвин.- М.: Правда,1986.- 464 с. 6.  Карпова В.М. Талантливая жизнь: В. Шукшин -- прозаик. -- М.: Сов. писатель, 1986. -300 с. 7. Волков А.М. В поисках правды: Научно-худож. лит-ра / Худ. В. Освер. – М. : Дет. лит., 1987. – 159с 8. Волков А. М. Волшебник Изумрудного города / Александр Волков; [худож. К. Соловьева]. – Москва: РООССА, 2012. – 311с.: цв. ил. 9. Кудашева Р. В лесу родилась елочка.-М.:Дет.мир,2016. 10.Цветаева М. Детские писатели детям. - М.: Дрофа-плюс, 2005. 11. Бажов П. П. Избранное. – Свердловск : Средне-Уральское кн. изд., 1978. – 384 с. 12. Бажов П. П. Малахитовая шкатулка : избранные сказы. – М.: Художественная литература, 1977. – 334 с 13. Блок А. Собрание сочинений в восьми томах. Под общ. ред. В.Н. Орлова и др. М.; Л., -1988. 14. По совместительству учитель: Текст [электронный ресурс] // Минкультуры России: сайт, 2013-2022. — Режим доступа: https://www.culture.ru/materials/165121/po-sovmestitelstvu-uchitel; 15. От Бажова до Витгенштейна: 60 писателей-учителей: Текст [электронный ресурс] // Год литературы, 2022. — Режим доступа: https://godliteratury.ru/articles/2021/10/05/ot-bykova-do-vitgenshtejna-60-pisatelej-uchitelej.   16.К.Д.Ушинский «Слепая лошадь» электронный ресурс Слепая лошадь. Рассказ. Константин Ушинский – YouTube 17.Родное слово К.Д.Ушинский. электронный ресурс Читает и рассказывает Валентина Горбатова. Детская библиотека – YouTube 18.  Князев Е.А. Россия: от Смуты к реформам (XVII - середина XIX в.). М., 2009.</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Конкурс «Дети и книга»  «Писатели-учителя» - конкурс интерактивных презентаций</dc:title>
  <dc:creator>комп</dc:creator>
  <cp:lastModifiedBy>Owner</cp:lastModifiedBy>
  <cp:revision>129</cp:revision>
  <dcterms:created xsi:type="dcterms:W3CDTF">2023-02-11T13:48:45Z</dcterms:created>
  <dcterms:modified xsi:type="dcterms:W3CDTF">2023-08-11T09:03:34Z</dcterms:modified>
</cp:coreProperties>
</file>