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62" r:id="rId2"/>
    <p:sldId id="288" r:id="rId3"/>
    <p:sldId id="264" r:id="rId4"/>
    <p:sldId id="301" r:id="rId5"/>
    <p:sldId id="302" r:id="rId6"/>
    <p:sldId id="335" r:id="rId7"/>
    <p:sldId id="347" r:id="rId8"/>
    <p:sldId id="330" r:id="rId9"/>
    <p:sldId id="331" r:id="rId10"/>
    <p:sldId id="336" r:id="rId11"/>
    <p:sldId id="337" r:id="rId12"/>
    <p:sldId id="338" r:id="rId13"/>
    <p:sldId id="340" r:id="rId14"/>
    <p:sldId id="341" r:id="rId15"/>
    <p:sldId id="348" r:id="rId16"/>
    <p:sldId id="328" r:id="rId17"/>
    <p:sldId id="346" r:id="rId18"/>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17" autoAdjust="0"/>
  </p:normalViewPr>
  <p:slideViewPr>
    <p:cSldViewPr>
      <p:cViewPr>
        <p:scale>
          <a:sx n="80" d="100"/>
          <a:sy n="80" d="100"/>
        </p:scale>
        <p:origin x="-1086" y="3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2A5A344-9022-4381-9F94-D9DF5CCAED6E}" type="datetimeFigureOut">
              <a:rPr lang="ru-RU"/>
              <a:pPr>
                <a:defRPr/>
              </a:pPr>
              <a:t>06.12.2023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EB97ACE-6C41-4AC6-BD6A-DF21315F63B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FBEA544-01ED-42C3-9F72-5A0E0A0C3B2D}" type="datetimeFigureOut">
              <a:rPr lang="ru-RU"/>
              <a:pPr>
                <a:defRPr/>
              </a:pPr>
              <a:t>06.12.2023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E4858E8-C131-4343-BCD3-6CAEC9FDE46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3080918-B8DC-47A5-A580-AC9FD542635F}" type="datetimeFigureOut">
              <a:rPr lang="ru-RU"/>
              <a:pPr>
                <a:defRPr/>
              </a:pPr>
              <a:t>06.12.2023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AB90453-909C-4B36-B7CE-DA7A824F8D1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37AF139-D75E-46B5-B967-EB9909F9DE1F}" type="datetimeFigureOut">
              <a:rPr lang="ru-RU"/>
              <a:pPr>
                <a:defRPr/>
              </a:pPr>
              <a:t>06.12.2023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1196C1F-A2D4-498A-96B2-8DE9ACABABA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1BCD0E8-7BD4-49D1-99D5-EA47CC8FDAE7}" type="datetimeFigureOut">
              <a:rPr lang="ru-RU"/>
              <a:pPr>
                <a:defRPr/>
              </a:pPr>
              <a:t>06.12.2023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2DF3EF6-3164-47FE-8653-1A78B3F0106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34F4829-37A6-48F8-865F-EE0C3B4C6954}" type="datetimeFigureOut">
              <a:rPr lang="ru-RU"/>
              <a:pPr>
                <a:defRPr/>
              </a:pPr>
              <a:t>06.12.2023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C476AB7-9211-4F63-A46D-47DFFE0E1FC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3530AE0-305E-4F69-9005-CD4A9C71C23D}" type="datetimeFigureOut">
              <a:rPr lang="ru-RU"/>
              <a:pPr>
                <a:defRPr/>
              </a:pPr>
              <a:t>06.12.2023</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E8C6E4AF-49E7-478A-ACA1-45E939B71EE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7126805-4910-41C1-AA63-C832F76FBCF3}" type="datetimeFigureOut">
              <a:rPr lang="ru-RU"/>
              <a:pPr>
                <a:defRPr/>
              </a:pPr>
              <a:t>06.12.2023</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6BA1D3E-D9EA-40AC-9D93-8F654DD9CA4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399C452-6EDD-4BAC-ADA3-E3B3D3C3C79D}" type="datetimeFigureOut">
              <a:rPr lang="ru-RU"/>
              <a:pPr>
                <a:defRPr/>
              </a:pPr>
              <a:t>06.12.2023</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435C1D7-6578-4519-B4F5-27529AD1863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55E5C2B-210E-4027-B6D2-6CD5FB2AFA6A}" type="datetimeFigureOut">
              <a:rPr lang="ru-RU"/>
              <a:pPr>
                <a:defRPr/>
              </a:pPr>
              <a:t>06.12.2023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8F4890B-AA0D-4023-8201-3269F67D2F6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D13DE45-B716-420B-A829-06DD44F7945E}" type="datetimeFigureOut">
              <a:rPr lang="ru-RU"/>
              <a:pPr>
                <a:defRPr/>
              </a:pPr>
              <a:t>06.12.2023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B81AD84-A304-4523-A865-8D78CFD6913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34596CA-DC51-4A50-8076-1F1CD6B5DB5D}" type="datetimeFigureOut">
              <a:rPr lang="ru-RU"/>
              <a:pPr>
                <a:defRPr/>
              </a:pPr>
              <a:t>06.12.2023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033019BB-0450-455E-B71A-8734A1495E5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hyperlink" Target="https://en.wikipedia.org/wiki/File:Central_Palace_of_Culture_in_Belovo_5242.jpg" TargetMode="External"/><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hyperlink" Target="https://en.wikipedia.org/wiki/File:Coat_of_Arms_of_Belovo_(Kemerovo_oblast).png" TargetMode="External"/><Relationship Id="rId1" Type="http://schemas.openxmlformats.org/officeDocument/2006/relationships/slideLayout" Target="../slideLayouts/slideLayout8.xml"/><Relationship Id="rId6" Type="http://schemas.openxmlformats.org/officeDocument/2006/relationships/hyperlink" Target="https://en.wikipedia.org/wiki/File:Flag_of_Belovo_(Kemerovo_oblast).png" TargetMode="External"/><Relationship Id="rId5" Type="http://schemas.openxmlformats.org/officeDocument/2006/relationships/image" Target="../media/image2.jpeg"/><Relationship Id="rId4" Type="http://schemas.openxmlformats.org/officeDocument/2006/relationships/hyperlink" Target="https://en.wikipedia.org/wiki/File:City_Hall_Belovo_5254.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422275" y="0"/>
            <a:ext cx="8229600" cy="2143125"/>
          </a:xfrm>
        </p:spPr>
        <p:txBody>
          <a:bodyPr/>
          <a:lstStyle/>
          <a:p>
            <a:pPr eaLnBrk="1" hangingPunct="1"/>
            <a:r>
              <a:rPr lang="ru-RU" sz="2800" b="1" smtClean="0">
                <a:latin typeface="Book Antiqua" pitchFamily="18" charset="0"/>
              </a:rPr>
              <a:t>ИСПОЛЬЗОВАНИЕ  НАЦИОНАЛЬНО -РЕГИОНАЛЬНОГО  КОМПОНЕНТА</a:t>
            </a:r>
            <a:br>
              <a:rPr lang="ru-RU" sz="2800" b="1" smtClean="0">
                <a:latin typeface="Book Antiqua" pitchFamily="18" charset="0"/>
              </a:rPr>
            </a:br>
            <a:r>
              <a:rPr lang="ru-RU" sz="2800" b="1" smtClean="0">
                <a:latin typeface="Book Antiqua" pitchFamily="18" charset="0"/>
              </a:rPr>
              <a:t>НА  УРОКАХ  АНГЛИЙСКОГО  ЯЗЫКА   </a:t>
            </a:r>
          </a:p>
        </p:txBody>
      </p:sp>
      <p:sp>
        <p:nvSpPr>
          <p:cNvPr id="3" name="Подзаголовок 2"/>
          <p:cNvSpPr>
            <a:spLocks noGrp="1"/>
          </p:cNvSpPr>
          <p:nvPr>
            <p:ph type="subTitle" idx="1"/>
          </p:nvPr>
        </p:nvSpPr>
        <p:spPr>
          <a:xfrm>
            <a:off x="1371600" y="4429125"/>
            <a:ext cx="6843713" cy="1928813"/>
          </a:xfrm>
        </p:spPr>
        <p:txBody>
          <a:bodyPr rtlCol="0">
            <a:normAutofit/>
          </a:bodyPr>
          <a:lstStyle/>
          <a:p>
            <a:pPr algn="r" eaLnBrk="1" fontAlgn="auto" hangingPunct="1">
              <a:spcAft>
                <a:spcPts val="0"/>
              </a:spcAft>
              <a:buFont typeface="Arial" panose="020B0604020202020204" pitchFamily="34" charset="0"/>
              <a:buNone/>
              <a:defRPr/>
            </a:pPr>
            <a:r>
              <a:rPr lang="ru-RU" sz="2800" dirty="0" smtClean="0">
                <a:solidFill>
                  <a:schemeClr val="tx1"/>
                </a:solidFill>
                <a:latin typeface="Book Antiqua" pitchFamily="18" charset="0"/>
              </a:rPr>
              <a:t>Учитель английского языка МБОУ СОШ №19 г. Белово</a:t>
            </a:r>
          </a:p>
          <a:p>
            <a:pPr algn="r" eaLnBrk="1" fontAlgn="auto" hangingPunct="1">
              <a:spcAft>
                <a:spcPts val="0"/>
              </a:spcAft>
              <a:buFont typeface="Arial" panose="020B0604020202020204" pitchFamily="34" charset="0"/>
              <a:buNone/>
              <a:defRPr/>
            </a:pPr>
            <a:r>
              <a:rPr lang="ru-RU" sz="2800" dirty="0" smtClean="0">
                <a:solidFill>
                  <a:schemeClr val="tx1"/>
                </a:solidFill>
                <a:latin typeface="Book Antiqua" pitchFamily="18" charset="0"/>
              </a:rPr>
              <a:t>Арбекова Марина Юрьевна  </a:t>
            </a:r>
          </a:p>
          <a:p>
            <a:pPr eaLnBrk="1" fontAlgn="auto" hangingPunct="1">
              <a:spcAft>
                <a:spcPts val="0"/>
              </a:spcAft>
              <a:buFont typeface="Arial" panose="020B0604020202020204" pitchFamily="34" charset="0"/>
              <a:buNone/>
              <a:defRPr/>
            </a:pPr>
            <a:endParaRPr lang="ru-RU" dirty="0"/>
          </a:p>
        </p:txBody>
      </p:sp>
      <p:sp>
        <p:nvSpPr>
          <p:cNvPr id="2052" name="Прямоугольник 3"/>
          <p:cNvSpPr>
            <a:spLocks noChangeArrowheads="1"/>
          </p:cNvSpPr>
          <p:nvPr/>
        </p:nvSpPr>
        <p:spPr bwMode="auto">
          <a:xfrm>
            <a:off x="857250" y="2214563"/>
            <a:ext cx="7000875" cy="954087"/>
          </a:xfrm>
          <a:prstGeom prst="rect">
            <a:avLst/>
          </a:prstGeom>
          <a:noFill/>
          <a:ln w="9525">
            <a:noFill/>
            <a:miter lim="800000"/>
            <a:headEnd/>
            <a:tailEnd/>
          </a:ln>
        </p:spPr>
        <p:txBody>
          <a:bodyPr>
            <a:spAutoFit/>
          </a:bodyPr>
          <a:lstStyle/>
          <a:p>
            <a:pPr algn="ctr"/>
            <a:r>
              <a:rPr lang="ru-RU" sz="2800" b="1">
                <a:latin typeface="Bahnschrift Light" pitchFamily="34" charset="0"/>
              </a:rPr>
              <a:t>«</a:t>
            </a:r>
            <a:r>
              <a:rPr lang="en-US" sz="2800" b="1">
                <a:latin typeface="Bodoni MT Black" pitchFamily="18" charset="0"/>
              </a:rPr>
              <a:t>WELCOME</a:t>
            </a:r>
            <a:r>
              <a:rPr lang="ru-RU" sz="2800" b="1">
                <a:latin typeface="Bahnschrift Light" pitchFamily="34" charset="0"/>
              </a:rPr>
              <a:t> </a:t>
            </a:r>
            <a:r>
              <a:rPr lang="en-US" sz="2800" b="1">
                <a:latin typeface="Bodoni MT Black" pitchFamily="18" charset="0"/>
              </a:rPr>
              <a:t> TO</a:t>
            </a:r>
            <a:r>
              <a:rPr lang="ru-RU" sz="2800" b="1">
                <a:latin typeface="Bahnschrift Light" pitchFamily="34" charset="0"/>
              </a:rPr>
              <a:t> </a:t>
            </a:r>
            <a:r>
              <a:rPr lang="en-US" sz="2800" b="1">
                <a:latin typeface="Bodoni MT Black" pitchFamily="18" charset="0"/>
              </a:rPr>
              <a:t> BELOVO</a:t>
            </a:r>
            <a:r>
              <a:rPr lang="ru-RU" sz="2800" b="1">
                <a:latin typeface="Bahnschrift Light" pitchFamily="34" charset="0"/>
              </a:rPr>
              <a:t>»</a:t>
            </a:r>
            <a:br>
              <a:rPr lang="ru-RU" sz="2800" b="1">
                <a:latin typeface="Bahnschrift Light" pitchFamily="34" charset="0"/>
              </a:rPr>
            </a:br>
            <a:endParaRPr lang="ru-RU" sz="2800" b="1">
              <a:latin typeface="Bahnschrift Light"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gs>
            <a:gs pos="100000">
              <a:schemeClr val="bg2">
                <a:shade val="30000"/>
                <a:satMod val="20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57200" y="273050"/>
            <a:ext cx="6972300" cy="655638"/>
          </a:xfrm>
        </p:spPr>
        <p:txBody>
          <a:bodyPr/>
          <a:lstStyle/>
          <a:p>
            <a:pPr algn="ctr" eaLnBrk="1" hangingPunct="1"/>
            <a:r>
              <a:rPr lang="en-US" sz="2800" smtClean="0">
                <a:latin typeface="Times New Roman" pitchFamily="18" charset="0"/>
                <a:cs typeface="Times New Roman" pitchFamily="18" charset="0"/>
              </a:rPr>
              <a:t>Government</a:t>
            </a:r>
            <a:endParaRPr lang="ru-RU" sz="2800" smtClean="0">
              <a:latin typeface="Times New Roman" pitchFamily="18" charset="0"/>
              <a:cs typeface="Times New Roman" pitchFamily="18" charset="0"/>
            </a:endParaRPr>
          </a:p>
        </p:txBody>
      </p:sp>
      <p:sp>
        <p:nvSpPr>
          <p:cNvPr id="11267" name="Содержимое 2"/>
          <p:cNvSpPr>
            <a:spLocks noGrp="1"/>
          </p:cNvSpPr>
          <p:nvPr>
            <p:ph idx="1"/>
          </p:nvPr>
        </p:nvSpPr>
        <p:spPr>
          <a:xfrm>
            <a:off x="4643438" y="1214438"/>
            <a:ext cx="4043362" cy="4911725"/>
          </a:xfrm>
        </p:spPr>
        <p:txBody>
          <a:bodyPr/>
          <a:lstStyle/>
          <a:p>
            <a:pPr eaLnBrk="1" hangingPunct="1">
              <a:buFont typeface="Arial" charset="0"/>
              <a:buNone/>
            </a:pPr>
            <a:r>
              <a:rPr lang="en-US" smtClean="0"/>
              <a:t>        </a:t>
            </a:r>
          </a:p>
          <a:p>
            <a:pPr eaLnBrk="1" hangingPunct="1">
              <a:buFont typeface="Arial" charset="0"/>
              <a:buNone/>
            </a:pPr>
            <a:r>
              <a:rPr lang="en-US" sz="2800" smtClean="0">
                <a:latin typeface="Times New Roman" pitchFamily="18" charset="0"/>
                <a:cs typeface="Times New Roman" pitchFamily="18" charset="0"/>
              </a:rPr>
              <a:t>      The town is governed by the Council of the People's Deputies, which consists of five committees, the Head of Town, Town Administration, and structural divisions.</a:t>
            </a:r>
            <a:endParaRPr lang="ru-RU" sz="2800" smtClean="0">
              <a:latin typeface="Times New Roman" pitchFamily="18" charset="0"/>
              <a:cs typeface="Times New Roman" pitchFamily="18" charset="0"/>
            </a:endParaRPr>
          </a:p>
          <a:p>
            <a:pPr eaLnBrk="1" hangingPunct="1"/>
            <a:endParaRPr lang="ru-RU" smtClean="0"/>
          </a:p>
        </p:txBody>
      </p:sp>
      <p:sp>
        <p:nvSpPr>
          <p:cNvPr id="11268" name="Текст 3"/>
          <p:cNvSpPr>
            <a:spLocks noGrp="1"/>
          </p:cNvSpPr>
          <p:nvPr>
            <p:ph type="body" sz="half" idx="2"/>
          </p:nvPr>
        </p:nvSpPr>
        <p:spPr/>
        <p:txBody>
          <a:bodyPr/>
          <a:lstStyle/>
          <a:p>
            <a:pPr eaLnBrk="1" hangingPunct="1"/>
            <a:endParaRPr lang="ru-RU" smtClean="0"/>
          </a:p>
        </p:txBody>
      </p:sp>
      <p:pic>
        <p:nvPicPr>
          <p:cNvPr id="11269" name="Picture 2" descr="C:\Users\AV\Downloads\97ffzJCO-uQ.jpg"/>
          <p:cNvPicPr>
            <a:picLocks noChangeAspect="1" noChangeArrowheads="1"/>
          </p:cNvPicPr>
          <p:nvPr/>
        </p:nvPicPr>
        <p:blipFill>
          <a:blip r:embed="rId2"/>
          <a:srcRect/>
          <a:stretch>
            <a:fillRect/>
          </a:stretch>
        </p:blipFill>
        <p:spPr bwMode="auto">
          <a:xfrm>
            <a:off x="428625" y="1500188"/>
            <a:ext cx="3929063" cy="378618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gs>
            <a:gs pos="100000">
              <a:schemeClr val="bg2">
                <a:shade val="30000"/>
                <a:satMod val="20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457200" y="273050"/>
            <a:ext cx="2900363" cy="441325"/>
          </a:xfrm>
        </p:spPr>
        <p:txBody>
          <a:bodyPr/>
          <a:lstStyle/>
          <a:p>
            <a:pPr algn="ctr" eaLnBrk="1" hangingPunct="1"/>
            <a:r>
              <a:rPr lang="ru-RU" sz="2800" smtClean="0">
                <a:latin typeface="Times New Roman" pitchFamily="18" charset="0"/>
                <a:cs typeface="Times New Roman" pitchFamily="18" charset="0"/>
              </a:rPr>
              <a:t>Economy</a:t>
            </a:r>
          </a:p>
        </p:txBody>
      </p:sp>
      <p:sp>
        <p:nvSpPr>
          <p:cNvPr id="3" name="Содержимое 2"/>
          <p:cNvSpPr>
            <a:spLocks noGrp="1"/>
          </p:cNvSpPr>
          <p:nvPr>
            <p:ph idx="1"/>
          </p:nvPr>
        </p:nvSpPr>
        <p:spPr>
          <a:xfrm>
            <a:off x="3357563" y="273050"/>
            <a:ext cx="5572125" cy="5853113"/>
          </a:xfrm>
        </p:spPr>
        <p:txBody>
          <a:bodyPr rtlCol="0">
            <a:normAutofit fontScale="40000" lnSpcReduction="20000"/>
          </a:bodyPr>
          <a:lstStyle/>
          <a:p>
            <a:pPr eaLnBrk="1" fontAlgn="auto" hangingPunct="1">
              <a:spcAft>
                <a:spcPts val="0"/>
              </a:spcAft>
              <a:buFont typeface="Arial" panose="020B0604020202020204" pitchFamily="34" charset="0"/>
              <a:buNone/>
              <a:defRPr/>
            </a:pPr>
            <a:endParaRPr lang="ru-RU" dirty="0" smtClean="0"/>
          </a:p>
          <a:p>
            <a:pPr eaLnBrk="1" fontAlgn="auto" hangingPunct="1">
              <a:spcAft>
                <a:spcPts val="0"/>
              </a:spcAft>
              <a:buFont typeface="Arial" panose="020B0604020202020204" pitchFamily="34" charset="0"/>
              <a:buNone/>
              <a:defRPr/>
            </a:pPr>
            <a:r>
              <a:rPr lang="en-US" sz="3800"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Belovo railway station (1964-2014)</a:t>
            </a:r>
            <a:r>
              <a:rPr lang="en-US" sz="4000" dirty="0" smtClean="0">
                <a:latin typeface="Times New Roman" pitchFamily="18" charset="0"/>
                <a:cs typeface="Times New Roman" pitchFamily="18" charset="0"/>
              </a:rPr>
              <a:t>  ….</a:t>
            </a:r>
            <a:endParaRPr lang="ru-RU" sz="4000" dirty="0" smtClean="0">
              <a:latin typeface="Times New Roman" pitchFamily="18" charset="0"/>
              <a:cs typeface="Times New Roman" pitchFamily="18" charset="0"/>
            </a:endParaRPr>
          </a:p>
          <a:p>
            <a:pPr eaLnBrk="1" fontAlgn="auto" hangingPunct="1">
              <a:spcAft>
                <a:spcPts val="0"/>
              </a:spcAft>
              <a:buFont typeface="Arial" panose="020B0604020202020204" pitchFamily="34" charset="0"/>
              <a:buNone/>
              <a:defRPr/>
            </a:pPr>
            <a:r>
              <a:rPr lang="en-US" sz="4000"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Belovo bus station (1975-2012)</a:t>
            </a:r>
            <a:r>
              <a:rPr lang="en-US" sz="4000" dirty="0" smtClean="0">
                <a:latin typeface="Times New Roman" pitchFamily="18" charset="0"/>
                <a:cs typeface="Times New Roman" pitchFamily="18" charset="0"/>
              </a:rPr>
              <a:t> …..</a:t>
            </a:r>
            <a:endParaRPr lang="ru-RU" sz="4000" dirty="0" smtClean="0">
              <a:latin typeface="Times New Roman" pitchFamily="18" charset="0"/>
              <a:cs typeface="Times New Roman" pitchFamily="18" charset="0"/>
            </a:endParaRPr>
          </a:p>
          <a:p>
            <a:pPr eaLnBrk="1" fontAlgn="auto" hangingPunct="1">
              <a:spcAft>
                <a:spcPts val="0"/>
              </a:spcAft>
              <a:buFont typeface="Arial" panose="020B0604020202020204" pitchFamily="34" charset="0"/>
              <a:buNone/>
              <a:defRPr/>
            </a:pPr>
            <a:r>
              <a:rPr lang="en-US" sz="4000" dirty="0" smtClean="0">
                <a:latin typeface="Times New Roman" pitchFamily="18" charset="0"/>
                <a:cs typeface="Times New Roman" pitchFamily="18" charset="0"/>
              </a:rPr>
              <a:t>             Belovo is the important transport unit of Kuzbass it is situated approximately on the half way between regional enter  Kemerovo  and the city of Novokuznetsk  and is connected with them by railway and highway of republican value «Kemerovo - Mezhdurechensk». 18% of all  Kuzbass  coal is got at Belovo. By the volume of extracted coal the city is a stable member of three leaders together with    Novokuznetsk and  Mezhdurechensk . 63% of industrial outputs of the city are due to coal branch, which is presented by 4 open-casts and 5 mines. The largest in Russia the open-cast «Bachatskii» has marked its 60th anniversary in 2009. Four thousand people work at it. The open-cast exports its production to CIS countries as well as to other foreign countries.  </a:t>
            </a:r>
          </a:p>
          <a:p>
            <a:pPr eaLnBrk="1" fontAlgn="auto" hangingPunct="1">
              <a:spcAft>
                <a:spcPts val="0"/>
              </a:spcAft>
              <a:buFont typeface="Arial" panose="020B0604020202020204" pitchFamily="34" charset="0"/>
              <a:buNone/>
              <a:defRPr/>
            </a:pPr>
            <a:r>
              <a:rPr lang="en-US" sz="4000" dirty="0" smtClean="0">
                <a:latin typeface="Times New Roman" pitchFamily="18" charset="0"/>
                <a:cs typeface="Times New Roman" pitchFamily="18" charset="0"/>
              </a:rPr>
              <a:t>           More than 6,5 thousand people work at Belovo mines. Belovo district power station works out one third of electric power of Kuzbass.  Such unique companies, as «Belovo zinc plant», JSC and «Sibelcom», JSC (the monopolist in Russia to produce switching stuff), work in Belovo area. Other firms of the city, such as «Belovo machine works», JSC, «Belovo energoremontnyi zavod», JSC; «Belovo </a:t>
            </a:r>
            <a:r>
              <a:rPr lang="ru-RU" sz="4000" dirty="0" smtClean="0">
                <a:latin typeface="Times New Roman" pitchFamily="18" charset="0"/>
                <a:cs typeface="Times New Roman" pitchFamily="18" charset="0"/>
              </a:rPr>
              <a:t>СЕММ</a:t>
            </a:r>
            <a:r>
              <a:rPr lang="en-US" sz="4000" dirty="0" smtClean="0">
                <a:latin typeface="Times New Roman" pitchFamily="18" charset="0"/>
                <a:cs typeface="Times New Roman" pitchFamily="18" charset="0"/>
              </a:rPr>
              <a:t>», JSC, etc. should be mentioned.</a:t>
            </a:r>
            <a:endParaRPr lang="ru-RU" sz="4000" dirty="0" smtClean="0">
              <a:latin typeface="Times New Roman" pitchFamily="18" charset="0"/>
              <a:cs typeface="Times New Roman" pitchFamily="18" charset="0"/>
            </a:endParaRPr>
          </a:p>
          <a:p>
            <a:pPr eaLnBrk="1" fontAlgn="auto" hangingPunct="1">
              <a:spcAft>
                <a:spcPts val="0"/>
              </a:spcAft>
              <a:buFont typeface="Arial" panose="020B0604020202020204" pitchFamily="34" charset="0"/>
              <a:buNone/>
              <a:defRPr/>
            </a:pPr>
            <a:r>
              <a:rPr lang="en-US" sz="4000" dirty="0" smtClean="0">
                <a:latin typeface="Times New Roman" pitchFamily="18" charset="0"/>
                <a:cs typeface="Times New Roman" pitchFamily="18" charset="0"/>
              </a:rPr>
              <a:t>            The economical outlooks of Belovo first of all depend on development of its coal firms and concomitant industry</a:t>
            </a:r>
            <a:r>
              <a:rPr lang="en-US" sz="3800" dirty="0" smtClean="0">
                <a:latin typeface="Times New Roman" pitchFamily="18" charset="0"/>
                <a:cs typeface="Times New Roman" pitchFamily="18" charset="0"/>
              </a:rPr>
              <a:t>.</a:t>
            </a:r>
            <a:endParaRPr lang="ru-RU" sz="3800" dirty="0" smtClean="0">
              <a:latin typeface="Times New Roman" pitchFamily="18" charset="0"/>
              <a:cs typeface="Times New Roman" pitchFamily="18" charset="0"/>
            </a:endParaRPr>
          </a:p>
          <a:p>
            <a:pPr eaLnBrk="1" fontAlgn="auto" hangingPunct="1">
              <a:spcAft>
                <a:spcPts val="0"/>
              </a:spcAft>
              <a:buFont typeface="Arial" panose="020B0604020202020204" pitchFamily="34" charset="0"/>
              <a:buChar char="•"/>
              <a:defRPr/>
            </a:pPr>
            <a:endParaRPr lang="ru-RU" sz="3800" dirty="0">
              <a:latin typeface="Times New Roman" pitchFamily="18" charset="0"/>
              <a:cs typeface="Times New Roman" pitchFamily="18" charset="0"/>
            </a:endParaRPr>
          </a:p>
        </p:txBody>
      </p:sp>
      <p:sp>
        <p:nvSpPr>
          <p:cNvPr id="12292" name="Текст 3"/>
          <p:cNvSpPr>
            <a:spLocks noGrp="1"/>
          </p:cNvSpPr>
          <p:nvPr>
            <p:ph type="body" sz="half" idx="2"/>
          </p:nvPr>
        </p:nvSpPr>
        <p:spPr>
          <a:xfrm>
            <a:off x="457200" y="785813"/>
            <a:ext cx="2757488" cy="5340350"/>
          </a:xfrm>
        </p:spPr>
        <p:txBody>
          <a:bodyPr/>
          <a:lstStyle/>
          <a:p>
            <a:pPr eaLnBrk="1" hangingPunct="1"/>
            <a:endParaRPr lang="ru-RU" smtClean="0"/>
          </a:p>
        </p:txBody>
      </p:sp>
      <p:pic>
        <p:nvPicPr>
          <p:cNvPr id="12293" name="Picture 3"/>
          <p:cNvPicPr>
            <a:picLocks noChangeAspect="1" noChangeArrowheads="1"/>
          </p:cNvPicPr>
          <p:nvPr/>
        </p:nvPicPr>
        <p:blipFill>
          <a:blip r:embed="rId2"/>
          <a:srcRect/>
          <a:stretch>
            <a:fillRect/>
          </a:stretch>
        </p:blipFill>
        <p:spPr bwMode="auto">
          <a:xfrm>
            <a:off x="571500" y="785813"/>
            <a:ext cx="2786063" cy="2643187"/>
          </a:xfrm>
          <a:prstGeom prst="rect">
            <a:avLst/>
          </a:prstGeom>
          <a:noFill/>
          <a:ln w="9525">
            <a:noFill/>
            <a:miter lim="800000"/>
            <a:headEnd/>
            <a:tailEnd/>
          </a:ln>
        </p:spPr>
      </p:pic>
      <p:pic>
        <p:nvPicPr>
          <p:cNvPr id="12294" name="Picture 4"/>
          <p:cNvPicPr>
            <a:picLocks noChangeAspect="1" noChangeArrowheads="1"/>
          </p:cNvPicPr>
          <p:nvPr/>
        </p:nvPicPr>
        <p:blipFill>
          <a:blip r:embed="rId3"/>
          <a:srcRect/>
          <a:stretch>
            <a:fillRect/>
          </a:stretch>
        </p:blipFill>
        <p:spPr bwMode="auto">
          <a:xfrm>
            <a:off x="500063" y="3571875"/>
            <a:ext cx="2857500" cy="24288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gs>
            <a:gs pos="100000">
              <a:schemeClr val="bg2">
                <a:shade val="30000"/>
                <a:satMod val="20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214438" y="0"/>
            <a:ext cx="2900362" cy="441325"/>
          </a:xfrm>
        </p:spPr>
        <p:txBody>
          <a:bodyPr/>
          <a:lstStyle/>
          <a:p>
            <a:pPr algn="ctr" eaLnBrk="1" hangingPunct="1"/>
            <a:r>
              <a:rPr lang="ru-RU" sz="2600" smtClean="0">
                <a:latin typeface="Times New Roman" pitchFamily="18" charset="0"/>
                <a:cs typeface="Times New Roman" pitchFamily="18" charset="0"/>
              </a:rPr>
              <a:t>Social  sphere</a:t>
            </a:r>
          </a:p>
        </p:txBody>
      </p:sp>
      <p:sp>
        <p:nvSpPr>
          <p:cNvPr id="13315" name="Содержимое 2"/>
          <p:cNvSpPr>
            <a:spLocks noGrp="1"/>
          </p:cNvSpPr>
          <p:nvPr>
            <p:ph idx="1"/>
          </p:nvPr>
        </p:nvSpPr>
        <p:spPr>
          <a:xfrm>
            <a:off x="3500438" y="214313"/>
            <a:ext cx="5111750" cy="4071937"/>
          </a:xfrm>
        </p:spPr>
        <p:txBody>
          <a:bodyPr/>
          <a:lstStyle/>
          <a:p>
            <a:pPr eaLnBrk="1" hangingPunct="1">
              <a:buFont typeface="Arial" charset="0"/>
              <a:buNone/>
            </a:pPr>
            <a:r>
              <a:rPr lang="en-US" smtClean="0"/>
              <a:t>        </a:t>
            </a:r>
            <a:r>
              <a:rPr lang="en-US" sz="2200" smtClean="0">
                <a:latin typeface="Times New Roman" pitchFamily="18" charset="0"/>
                <a:cs typeface="Times New Roman" pitchFamily="18" charset="0"/>
              </a:rPr>
              <a:t>Medical care to the population of the city is rendered by 27 medical entities. There are 25 libraries in Belovo, 3 Art Schools, 8 Musical Schools, 3 Cinemas, 16 clubs and Houses of Culture, Exhibition Hall and Local Park.</a:t>
            </a:r>
          </a:p>
          <a:p>
            <a:pPr eaLnBrk="1" hangingPunct="1">
              <a:buFont typeface="Arial" charset="0"/>
              <a:buNone/>
            </a:pPr>
            <a:r>
              <a:rPr lang="en-US" sz="2200" smtClean="0">
                <a:latin typeface="Times New Roman" pitchFamily="18" charset="0"/>
                <a:cs typeface="Times New Roman" pitchFamily="18" charset="0"/>
              </a:rPr>
              <a:t>        There also 8 Stadiums and 60 Sporting halls, Chess club, House of sports. There are also social asylum for children and adolescents, social - rehabilitation center for the minor.</a:t>
            </a:r>
            <a:endParaRPr lang="ru-RU" sz="2200" smtClean="0">
              <a:latin typeface="Times New Roman" pitchFamily="18" charset="0"/>
              <a:cs typeface="Times New Roman" pitchFamily="18" charset="0"/>
            </a:endParaRPr>
          </a:p>
          <a:p>
            <a:pPr eaLnBrk="1" hangingPunct="1">
              <a:buFont typeface="Arial" charset="0"/>
              <a:buNone/>
            </a:pPr>
            <a:endParaRPr lang="ru-RU" smtClean="0"/>
          </a:p>
        </p:txBody>
      </p:sp>
      <p:sp>
        <p:nvSpPr>
          <p:cNvPr id="4" name="Текст 3"/>
          <p:cNvSpPr>
            <a:spLocks noGrp="1"/>
          </p:cNvSpPr>
          <p:nvPr>
            <p:ph type="body" sz="half" idx="2"/>
          </p:nvPr>
        </p:nvSpPr>
        <p:spPr>
          <a:xfrm>
            <a:off x="500063" y="1000125"/>
            <a:ext cx="3008312" cy="1928813"/>
          </a:xfrm>
        </p:spPr>
        <p:txBody>
          <a:bodyPr rtlCol="0">
            <a:normAutofit fontScale="92500" lnSpcReduction="20000"/>
          </a:bodyPr>
          <a:lstStyle/>
          <a:p>
            <a:pPr eaLnBrk="1" fontAlgn="auto" hangingPunct="1">
              <a:spcAft>
                <a:spcPts val="0"/>
              </a:spcAft>
              <a:buFont typeface="Arial" panose="020B0604020202020204" pitchFamily="34" charset="0"/>
              <a:buNone/>
              <a:defRPr/>
            </a:pPr>
            <a:endParaRPr lang="ru-RU" dirty="0" smtClean="0"/>
          </a:p>
          <a:p>
            <a:pPr eaLnBrk="1" fontAlgn="auto" hangingPunct="1">
              <a:spcAft>
                <a:spcPts val="0"/>
              </a:spcAft>
              <a:buFont typeface="Arial" panose="020B0604020202020204" pitchFamily="34" charset="0"/>
              <a:buNone/>
              <a:defRPr/>
            </a:pPr>
            <a:endParaRPr lang="ru-RU" dirty="0" smtClean="0"/>
          </a:p>
          <a:p>
            <a:pPr eaLnBrk="1" fontAlgn="auto" hangingPunct="1">
              <a:spcAft>
                <a:spcPts val="0"/>
              </a:spcAft>
              <a:buFont typeface="Arial" panose="020B0604020202020204" pitchFamily="34" charset="0"/>
              <a:buNone/>
              <a:defRPr/>
            </a:pPr>
            <a:endParaRPr lang="ru-RU" dirty="0" smtClean="0"/>
          </a:p>
          <a:p>
            <a:pPr eaLnBrk="1" fontAlgn="auto" hangingPunct="1">
              <a:spcAft>
                <a:spcPts val="0"/>
              </a:spcAft>
              <a:buFont typeface="Arial" panose="020B0604020202020204" pitchFamily="34" charset="0"/>
              <a:buNone/>
              <a:defRPr/>
            </a:pPr>
            <a:endParaRPr lang="ru-RU" dirty="0" smtClean="0"/>
          </a:p>
          <a:p>
            <a:pPr eaLnBrk="1" fontAlgn="auto" hangingPunct="1">
              <a:spcAft>
                <a:spcPts val="0"/>
              </a:spcAft>
              <a:buFont typeface="Arial" panose="020B0604020202020204" pitchFamily="34" charset="0"/>
              <a:buNone/>
              <a:defRPr/>
            </a:pPr>
            <a:endParaRPr lang="ru-RU" dirty="0" smtClean="0"/>
          </a:p>
          <a:p>
            <a:pPr eaLnBrk="1" fontAlgn="auto" hangingPunct="1">
              <a:spcAft>
                <a:spcPts val="0"/>
              </a:spcAft>
              <a:buFont typeface="Arial" panose="020B0604020202020204" pitchFamily="34" charset="0"/>
              <a:buNone/>
              <a:defRPr/>
            </a:pPr>
            <a:endParaRPr lang="ru-RU" dirty="0" smtClean="0"/>
          </a:p>
          <a:p>
            <a:pPr algn="ctr" eaLnBrk="1" fontAlgn="auto" hangingPunct="1">
              <a:spcAft>
                <a:spcPts val="0"/>
              </a:spcAft>
              <a:buFont typeface="Arial" panose="020B0604020202020204" pitchFamily="34" charset="0"/>
              <a:buNone/>
              <a:defRPr/>
            </a:pPr>
            <a:endParaRPr lang="en-US" dirty="0" smtClean="0"/>
          </a:p>
          <a:p>
            <a:pPr algn="ctr" eaLnBrk="1" fontAlgn="auto" hangingPunct="1">
              <a:spcAft>
                <a:spcPts val="0"/>
              </a:spcAft>
              <a:buFont typeface="Arial" panose="020B0604020202020204" pitchFamily="34" charset="0"/>
              <a:buNone/>
              <a:defRPr/>
            </a:pPr>
            <a:endParaRPr lang="en-US" sz="1500" dirty="0" smtClean="0">
              <a:solidFill>
                <a:schemeClr val="tx1">
                  <a:lumMod val="95000"/>
                  <a:lumOff val="5000"/>
                </a:schemeClr>
              </a:solidFill>
              <a:latin typeface="Times New Roman" pitchFamily="18" charset="0"/>
              <a:cs typeface="Times New Roman" pitchFamily="18" charset="0"/>
            </a:endParaRPr>
          </a:p>
          <a:p>
            <a:pPr eaLnBrk="1" fontAlgn="auto" hangingPunct="1">
              <a:spcAft>
                <a:spcPts val="0"/>
              </a:spcAft>
              <a:buFont typeface="Arial" panose="020B0604020202020204" pitchFamily="34" charset="0"/>
              <a:buNone/>
              <a:defRPr/>
            </a:pPr>
            <a:r>
              <a:rPr lang="en-US" sz="1500" dirty="0" smtClean="0">
                <a:solidFill>
                  <a:schemeClr val="tx1">
                    <a:lumMod val="95000"/>
                    <a:lumOff val="5000"/>
                  </a:schemeClr>
                </a:solidFill>
                <a:latin typeface="Times New Roman" pitchFamily="18" charset="0"/>
                <a:cs typeface="Times New Roman" pitchFamily="18" charset="0"/>
              </a:rPr>
              <a:t>      </a:t>
            </a:r>
            <a:r>
              <a:rPr lang="ru-RU" sz="1500" dirty="0" smtClean="0">
                <a:solidFill>
                  <a:schemeClr val="tx1">
                    <a:lumMod val="95000"/>
                    <a:lumOff val="5000"/>
                  </a:schemeClr>
                </a:solidFill>
                <a:latin typeface="Times New Roman" pitchFamily="18" charset="0"/>
                <a:cs typeface="Times New Roman" pitchFamily="18" charset="0"/>
              </a:rPr>
              <a:t>Central  </a:t>
            </a:r>
            <a:r>
              <a:rPr lang="en-US" sz="1500" dirty="0" smtClean="0">
                <a:solidFill>
                  <a:schemeClr val="tx1">
                    <a:lumMod val="95000"/>
                    <a:lumOff val="5000"/>
                  </a:schemeClr>
                </a:solidFill>
                <a:latin typeface="Times New Roman" pitchFamily="18" charset="0"/>
                <a:cs typeface="Times New Roman" pitchFamily="18" charset="0"/>
              </a:rPr>
              <a:t>Palace of Culture</a:t>
            </a:r>
            <a:endParaRPr lang="ru-RU" sz="1500" dirty="0">
              <a:latin typeface="Times New Roman" pitchFamily="18" charset="0"/>
              <a:cs typeface="Times New Roman" pitchFamily="18" charset="0"/>
            </a:endParaRPr>
          </a:p>
        </p:txBody>
      </p:sp>
      <p:pic>
        <p:nvPicPr>
          <p:cNvPr id="13317" name="Рисунок 4" descr="https://upload.wikimedia.org/wikipedia/commons/thumb/a/a5/Central_Palace_of_Culture_in_Belovo_5242.jpg/220px-Central_Palace_of_Culture_in_Belovo_5242.jpg">
            <a:hlinkClick r:id="rId2"/>
          </p:cNvPr>
          <p:cNvPicPr>
            <a:picLocks noChangeAspect="1" noChangeArrowheads="1"/>
          </p:cNvPicPr>
          <p:nvPr/>
        </p:nvPicPr>
        <p:blipFill>
          <a:blip r:embed="rId3"/>
          <a:srcRect/>
          <a:stretch>
            <a:fillRect/>
          </a:stretch>
        </p:blipFill>
        <p:spPr bwMode="auto">
          <a:xfrm>
            <a:off x="642938" y="642938"/>
            <a:ext cx="2720975" cy="2000250"/>
          </a:xfrm>
          <a:prstGeom prst="rect">
            <a:avLst/>
          </a:prstGeom>
          <a:noFill/>
          <a:ln w="9525">
            <a:noFill/>
            <a:miter lim="800000"/>
            <a:headEnd/>
            <a:tailEnd/>
          </a:ln>
        </p:spPr>
      </p:pic>
      <p:pic>
        <p:nvPicPr>
          <p:cNvPr id="13318" name="Picture 7" descr="http://suse.kemrsl.ru/files/1460025312_Vo_slavu_shakhterskogo_truda_1.jpg"/>
          <p:cNvPicPr>
            <a:picLocks noChangeAspect="1" noChangeArrowheads="1"/>
          </p:cNvPicPr>
          <p:nvPr/>
        </p:nvPicPr>
        <p:blipFill>
          <a:blip r:embed="rId4"/>
          <a:srcRect/>
          <a:stretch>
            <a:fillRect/>
          </a:stretch>
        </p:blipFill>
        <p:spPr bwMode="auto">
          <a:xfrm>
            <a:off x="357188" y="2857500"/>
            <a:ext cx="2490787" cy="1868488"/>
          </a:xfrm>
          <a:prstGeom prst="rect">
            <a:avLst/>
          </a:prstGeom>
          <a:noFill/>
          <a:ln w="9525">
            <a:noFill/>
            <a:miter lim="800000"/>
            <a:headEnd/>
            <a:tailEnd/>
          </a:ln>
        </p:spPr>
      </p:pic>
      <p:pic>
        <p:nvPicPr>
          <p:cNvPr id="13319" name="Picture 9" descr="https://diixl9cp8qxse.cloudfront.net/wp-content/uploads/2019/06/16192409/koleso-1068x639.jpg"/>
          <p:cNvPicPr>
            <a:picLocks noChangeAspect="1" noChangeArrowheads="1"/>
          </p:cNvPicPr>
          <p:nvPr/>
        </p:nvPicPr>
        <p:blipFill>
          <a:blip r:embed="rId5"/>
          <a:srcRect/>
          <a:stretch>
            <a:fillRect/>
          </a:stretch>
        </p:blipFill>
        <p:spPr bwMode="auto">
          <a:xfrm>
            <a:off x="642938" y="4929188"/>
            <a:ext cx="2786062" cy="1666875"/>
          </a:xfrm>
          <a:prstGeom prst="rect">
            <a:avLst/>
          </a:prstGeom>
          <a:noFill/>
          <a:ln w="9525">
            <a:noFill/>
            <a:miter lim="800000"/>
            <a:headEnd/>
            <a:tailEnd/>
          </a:ln>
        </p:spPr>
      </p:pic>
      <p:pic>
        <p:nvPicPr>
          <p:cNvPr id="13320" name="Picture 11" descr="https://avatars.mds.yandex.net/i?id=e1d697f5e905be602b2394c35cb89c9ecab35e65-10471168-images-thumbs&amp;n=13"/>
          <p:cNvPicPr>
            <a:picLocks noChangeAspect="1" noChangeArrowheads="1"/>
          </p:cNvPicPr>
          <p:nvPr/>
        </p:nvPicPr>
        <p:blipFill>
          <a:blip r:embed="rId6"/>
          <a:srcRect/>
          <a:stretch>
            <a:fillRect/>
          </a:stretch>
        </p:blipFill>
        <p:spPr bwMode="auto">
          <a:xfrm>
            <a:off x="3786188" y="4357688"/>
            <a:ext cx="2597150" cy="1928812"/>
          </a:xfrm>
          <a:prstGeom prst="rect">
            <a:avLst/>
          </a:prstGeom>
          <a:noFill/>
          <a:ln w="9525">
            <a:noFill/>
            <a:miter lim="800000"/>
            <a:headEnd/>
            <a:tailEnd/>
          </a:ln>
        </p:spPr>
      </p:pic>
      <p:pic>
        <p:nvPicPr>
          <p:cNvPr id="13321" name="Picture 13" descr="https://i3.photo.2gis.com/images/branch/0/30258560055455465_188b.jpg"/>
          <p:cNvPicPr>
            <a:picLocks noChangeAspect="1" noChangeArrowheads="1"/>
          </p:cNvPicPr>
          <p:nvPr/>
        </p:nvPicPr>
        <p:blipFill>
          <a:blip r:embed="rId7"/>
          <a:srcRect/>
          <a:stretch>
            <a:fillRect/>
          </a:stretch>
        </p:blipFill>
        <p:spPr bwMode="auto">
          <a:xfrm>
            <a:off x="6786563" y="3857625"/>
            <a:ext cx="2071687" cy="23844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gs>
            <a:gs pos="100000">
              <a:schemeClr val="bg2">
                <a:shade val="30000"/>
                <a:satMod val="20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500063" y="0"/>
            <a:ext cx="3008312" cy="655638"/>
          </a:xfrm>
        </p:spPr>
        <p:txBody>
          <a:bodyPr/>
          <a:lstStyle/>
          <a:p>
            <a:pPr algn="ctr" eaLnBrk="1" hangingPunct="1"/>
            <a:r>
              <a:rPr lang="ru-RU" sz="2800" smtClean="0">
                <a:latin typeface="Times New Roman" pitchFamily="18" charset="0"/>
                <a:cs typeface="Times New Roman" pitchFamily="18" charset="0"/>
              </a:rPr>
              <a:t>Education</a:t>
            </a:r>
          </a:p>
        </p:txBody>
      </p:sp>
      <p:sp>
        <p:nvSpPr>
          <p:cNvPr id="3" name="Содержимое 2"/>
          <p:cNvSpPr>
            <a:spLocks noGrp="1"/>
          </p:cNvSpPr>
          <p:nvPr>
            <p:ph idx="1"/>
          </p:nvPr>
        </p:nvSpPr>
        <p:spPr>
          <a:xfrm>
            <a:off x="3286125" y="273050"/>
            <a:ext cx="5400675" cy="4727575"/>
          </a:xfrm>
        </p:spPr>
        <p:txBody>
          <a:bodyPr rtlCol="0">
            <a:normAutofit fontScale="70000" lnSpcReduction="20000"/>
          </a:bodyPr>
          <a:lstStyle/>
          <a:p>
            <a:pPr eaLnBrk="1" fontAlgn="auto" hangingPunct="1">
              <a:spcAft>
                <a:spcPts val="0"/>
              </a:spcAft>
              <a:buFont typeface="Arial" panose="020B0604020202020204" pitchFamily="34" charset="0"/>
              <a:buNone/>
              <a:defRPr/>
            </a:pPr>
            <a:endParaRPr lang="ru-RU" dirty="0" smtClean="0"/>
          </a:p>
          <a:p>
            <a:pPr eaLnBrk="1" fontAlgn="auto" hangingPunct="1">
              <a:spcAft>
                <a:spcPts val="0"/>
              </a:spcAft>
              <a:buFont typeface="Arial" panose="020B0604020202020204" pitchFamily="34" charset="0"/>
              <a:buNone/>
              <a:defRPr/>
            </a:pPr>
            <a:r>
              <a:rPr lang="en-US" dirty="0" smtClean="0"/>
              <a:t>          </a:t>
            </a:r>
            <a:r>
              <a:rPr lang="ru-RU" dirty="0" smtClean="0">
                <a:latin typeface="Times New Roman" pitchFamily="18" charset="0"/>
                <a:cs typeface="Times New Roman" pitchFamily="18" charset="0"/>
              </a:rPr>
              <a:t>Orientation of the city to the operational coalfields, and as a consequent - set of settlements in huge terrain, have defined large number of objects of the social sphere (more than 240 entities). Among them - 41 secondary schools and 5 evening schools, 34 preschool entities, Palace of creativity of Children and Youth, б professional schools, medical school, pedagogical and polytechnic colleges, Belovo branch of </a:t>
            </a:r>
            <a:r>
              <a:rPr lang="en-US" dirty="0" smtClean="0">
                <a:latin typeface="Times New Roman" pitchFamily="18" charset="0"/>
                <a:cs typeface="Times New Roman" pitchFamily="18" charset="0"/>
              </a:rPr>
              <a:t>Kemerovo State University</a:t>
            </a:r>
            <a:r>
              <a:rPr lang="ru-RU" dirty="0" smtClean="0">
                <a:latin typeface="Times New Roman" pitchFamily="18" charset="0"/>
                <a:cs typeface="Times New Roman" pitchFamily="18" charset="0"/>
              </a:rPr>
              <a:t>, branches of the</a:t>
            </a:r>
            <a:r>
              <a:rPr lang="en-US" dirty="0" smtClean="0">
                <a:latin typeface="Times New Roman" pitchFamily="18" charset="0"/>
                <a:cs typeface="Times New Roman" pitchFamily="18" charset="0"/>
              </a:rPr>
              <a:t>  Kuzbass  Technical University,</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Tomsk University of  Architecture and  Building</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Tomsk Polytechnic University</a:t>
            </a:r>
            <a:endParaRPr lang="ru-RU" dirty="0">
              <a:latin typeface="Times New Roman" pitchFamily="18" charset="0"/>
              <a:cs typeface="Times New Roman" pitchFamily="18" charset="0"/>
            </a:endParaRPr>
          </a:p>
        </p:txBody>
      </p:sp>
      <p:pic>
        <p:nvPicPr>
          <p:cNvPr id="14340" name="Picture 10" descr="https://avatars.mds.yandex.net/i?id=022f80f250e1c9a3e86d69559236dcde_l-4900601-images-thumbs&amp;n=13"/>
          <p:cNvPicPr>
            <a:picLocks noChangeAspect="1" noChangeArrowheads="1"/>
          </p:cNvPicPr>
          <p:nvPr/>
        </p:nvPicPr>
        <p:blipFill>
          <a:blip r:embed="rId2"/>
          <a:srcRect/>
          <a:stretch>
            <a:fillRect/>
          </a:stretch>
        </p:blipFill>
        <p:spPr bwMode="auto">
          <a:xfrm>
            <a:off x="357188" y="785813"/>
            <a:ext cx="2940050" cy="1935162"/>
          </a:xfrm>
          <a:prstGeom prst="rect">
            <a:avLst/>
          </a:prstGeom>
          <a:noFill/>
          <a:ln w="9525">
            <a:noFill/>
            <a:miter lim="800000"/>
            <a:headEnd/>
            <a:tailEnd/>
          </a:ln>
        </p:spPr>
      </p:pic>
      <p:pic>
        <p:nvPicPr>
          <p:cNvPr id="14341" name="Picture 12" descr="https://avatars.mds.yandex.net/i?id=525dd9e123b913b9ef80b913de8124a59fc3fa2b-9181393-images-thumbs&amp;n=13"/>
          <p:cNvPicPr>
            <a:picLocks noChangeAspect="1" noChangeArrowheads="1"/>
          </p:cNvPicPr>
          <p:nvPr/>
        </p:nvPicPr>
        <p:blipFill>
          <a:blip r:embed="rId3"/>
          <a:srcRect/>
          <a:stretch>
            <a:fillRect/>
          </a:stretch>
        </p:blipFill>
        <p:spPr bwMode="auto">
          <a:xfrm>
            <a:off x="285750" y="2928938"/>
            <a:ext cx="2857500" cy="1905000"/>
          </a:xfrm>
          <a:prstGeom prst="rect">
            <a:avLst/>
          </a:prstGeom>
          <a:noFill/>
          <a:ln w="9525">
            <a:noFill/>
            <a:miter lim="800000"/>
            <a:headEnd/>
            <a:tailEnd/>
          </a:ln>
        </p:spPr>
      </p:pic>
      <p:sp>
        <p:nvSpPr>
          <p:cNvPr id="14342" name="AutoShape 14" descr="https://yandex-images.clstorage.net/C531pdJ81/668bcc5yVTb/Q-l8RKGt9NL__6F1Wj6LBkMCoF8zZpj_cl2z5TtvoypEiJf7fq2CXgSoqWcrkVIzxURZb8EXnkcgWUaHPw-AX0K6b1YwaCJGb_m0d1r_y4EUUmQYJeePueLKpaG4-OJqEcYYpuOxmMGctjW59EETdZSVgvWFCQpDfAoaWuSfnRtD4ffELz8_0LLuqnaZdoDCEcjiF20iQ3_4wG0s5XIw9seDEipt8JTC1TG2975KG25ckQw3UE-GQrwLF5RkntDTh238yiCw9xN_Zi12XzHJDRyHKZYh6EX3uMgjYCJ4NjuPChYj5vheCxv9uDC1xVIjUZABMtfBiA58htdS6FgVVIAt8U0hfbOQtWEtdJE_RwuaQKsZpChKP7jGLK6gd_E0DIJXoqs03kPZsf62dcbbrxWTCHcXiACOcMMW0mwZEFjAYbZFKPqz2bcgIXiU98OEGEzsEaXhhLE3SW5p7H79eobFk6tqMxNHHrSx-v1O0u5blQ-wlM2AA7-KWtivGVdfSu24iiz_tpX75aY0W7_EA1MBrZciqAV1u4NmaK0-fzrPCp2gr3vaStC8NvF3R9WgUViGv9sGDsH_h1yXoJMWFoik_cMtPbpRdmaktl00DolQQuOUJuqBvbnGKKku-vO2D8jZL2Y0nIaTvzkz9IIQYJZSDPuXS0DCeYsRlKueGFNC6DbOLPN8kb9moTTQP0LKkkGjnitshPY-SmQpZrJ__U3M3SOrcJXBVXz3dzREUmvU3YW7WwaOyzWJUBtv2xragS8-heR4e9Mx7K992jSMwNOIotrqIcr5OgIqJGv6MfaHBRbi4Tcfgdz5PXc8CpHjVJkFd1MPww62itGa4xyW2kPm8UBh8zWQMmdv8BMzhEAYAygTZurJvfrPrmctu7_4DozV6OO_ksEQ_3o2Oc7ZpRRbz3efSsEC_0vS2WbQmpZJLv1EpvO1FzGpbLGcOQEJG8dqUCGvCzQyySNhq4"/>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4343" name="AutoShape 16" descr="https://yandex-images.clstorage.net/C531pdJ81/668bcc5yVTb/Q-l8RKGt9NL__6F1Wj6LBkMCoF8zZpj_cl2z5TtvoypEiJf7fq2CXgSoqWcrkVIzxURZb8EXnkcgWUaHPw-AX0K6b1YwaCJGb_m0d1r_y4EUUmQYJeePueLKpaG4-OJqEcYYpuOxmMGctjW59EETdZSVgvWFCQpDfAoaWuSfnRtD4ffELz8_0LLuqnaZdoDCEcjiF20iQ3_4wG0s5XIw9seDEipt8JTC1TG2975KG25ckQw3UE-GQrwLF5RkntDTh238yiCw9xN_Zi12XzHJDRyHKZYh6EX3uMgjYCJ4NjuPChYj5vheCxv9uDC1xVIjUZABMtfBiA58htdS6FgVVIAt8U0hfbOQtWEtdJE_RwuaQKsZpChKP7jGLK6gd_E0DIJXoqs03kPZsf62dcbbrxWTCHcXiACOcMMW0mwZEFjAYbZFKPqz2bcgIXiU98OEGEzsEaXhhLE3SW5p7H79eobFk6tqMxNHHrSx-v1O0u5blQ-wlM2AA7-KWtivGVdfSu24iiz_tpX75aY0W7_EA1MBrZciqAV1u4NmaK0-fzrPCp2gr3vaStC8NvF3R9WgUViGv9sGDsH_h1yXoJMWFoik_cMtPbpRdmaktl00DolQQuOUJuqBvbnGKKku-vO2D8jZL2Y0nIaTvzkz9IIQYJZSDPuXS0DCeYsRlKueGFNC6DbOLPN8kb9moTTQP0LKkkGjnitshPY-SmQpZrJ__U3M3SOrcJXBVXz3dzREUmvU3YW7WwaOyzWJUBtv2xragS8-heR4e9Mx7K992jSMwNOIotrqIcr5OgIqJGv6MfaHBRbi4Tcfgdz5PXc8CpHjVJkFd1MPww62itGa4xyW2kPm8UBh8zWQMmdv8BMzhEAYAygTZurJvfrPrmctu7_4DozV6OO_ksEQ_3o2Oc7ZpRRbz3efSsEC_0vS2WbQmpZJLv1EpvO1FzGpbLGcOQEJG8dqUCGvCzQyySNhq4"/>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pic>
        <p:nvPicPr>
          <p:cNvPr id="14344" name="Picture 18" descr="https://storage.yandexcloud.net/mybelovo/shkola-19/v-belovo-posle-kapremonta-otkrylas-shkola-19_6.jpg"/>
          <p:cNvPicPr>
            <a:picLocks noChangeAspect="1" noChangeArrowheads="1"/>
          </p:cNvPicPr>
          <p:nvPr/>
        </p:nvPicPr>
        <p:blipFill>
          <a:blip r:embed="rId4"/>
          <a:srcRect/>
          <a:stretch>
            <a:fillRect/>
          </a:stretch>
        </p:blipFill>
        <p:spPr bwMode="auto">
          <a:xfrm>
            <a:off x="285750" y="5000625"/>
            <a:ext cx="2557463" cy="1708150"/>
          </a:xfrm>
          <a:prstGeom prst="rect">
            <a:avLst/>
          </a:prstGeom>
          <a:noFill/>
          <a:ln w="9525">
            <a:noFill/>
            <a:miter lim="800000"/>
            <a:headEnd/>
            <a:tailEnd/>
          </a:ln>
        </p:spPr>
      </p:pic>
      <p:pic>
        <p:nvPicPr>
          <p:cNvPr id="14345" name="Picture 20" descr="https://minstroykuzbass.ru/images/assets/images/news/2020/15_aprela_copy/anzsherka/4zmhjye4uwi.jpg"/>
          <p:cNvPicPr>
            <a:picLocks noChangeAspect="1" noChangeArrowheads="1"/>
          </p:cNvPicPr>
          <p:nvPr/>
        </p:nvPicPr>
        <p:blipFill>
          <a:blip r:embed="rId5"/>
          <a:srcRect/>
          <a:stretch>
            <a:fillRect/>
          </a:stretch>
        </p:blipFill>
        <p:spPr bwMode="auto">
          <a:xfrm>
            <a:off x="6429375" y="4667250"/>
            <a:ext cx="2714625" cy="1803400"/>
          </a:xfrm>
          <a:prstGeom prst="rect">
            <a:avLst/>
          </a:prstGeom>
          <a:noFill/>
          <a:ln w="9525">
            <a:noFill/>
            <a:miter lim="800000"/>
            <a:headEnd/>
            <a:tailEnd/>
          </a:ln>
        </p:spPr>
      </p:pic>
      <p:pic>
        <p:nvPicPr>
          <p:cNvPr id="14346" name="Picture 22" descr="https://minstroykuzbass.ru/images/assets/images/news/2021/avugst/whatsapp_image_2021-08-24_at_13_56_04_12.jpeg"/>
          <p:cNvPicPr>
            <a:picLocks noChangeAspect="1" noChangeArrowheads="1"/>
          </p:cNvPicPr>
          <p:nvPr/>
        </p:nvPicPr>
        <p:blipFill>
          <a:blip r:embed="rId6"/>
          <a:srcRect/>
          <a:stretch>
            <a:fillRect/>
          </a:stretch>
        </p:blipFill>
        <p:spPr bwMode="auto">
          <a:xfrm>
            <a:off x="3214688" y="4786313"/>
            <a:ext cx="2894012" cy="178593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gs>
            <a:gs pos="100000">
              <a:schemeClr val="bg2">
                <a:shade val="30000"/>
                <a:satMod val="20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457200" y="274638"/>
            <a:ext cx="8229600" cy="511175"/>
          </a:xfrm>
        </p:spPr>
        <p:txBody>
          <a:bodyPr/>
          <a:lstStyle/>
          <a:p>
            <a:pPr eaLnBrk="1" hangingPunct="1"/>
            <a:r>
              <a:rPr lang="ru-RU" sz="2800" b="1" smtClean="0">
                <a:latin typeface="Times New Roman" pitchFamily="18" charset="0"/>
                <a:cs typeface="Times New Roman" pitchFamily="18" charset="0"/>
              </a:rPr>
              <a:t>Notable people</a:t>
            </a:r>
          </a:p>
        </p:txBody>
      </p:sp>
      <p:pic>
        <p:nvPicPr>
          <p:cNvPr id="15363" name="Picture 2" descr="C:\Users\AV\Pictures\rue1c38922d34.jpeg"/>
          <p:cNvPicPr>
            <a:picLocks noGrp="1" noChangeAspect="1" noChangeArrowheads="1"/>
          </p:cNvPicPr>
          <p:nvPr>
            <p:ph sz="half" idx="1"/>
          </p:nvPr>
        </p:nvPicPr>
        <p:blipFill>
          <a:blip r:embed="rId2"/>
          <a:srcRect/>
          <a:stretch>
            <a:fillRect/>
          </a:stretch>
        </p:blipFill>
        <p:spPr>
          <a:xfrm>
            <a:off x="571500" y="857250"/>
            <a:ext cx="1366838" cy="1428750"/>
          </a:xfrm>
          <a:noFill/>
        </p:spPr>
      </p:pic>
      <p:sp>
        <p:nvSpPr>
          <p:cNvPr id="4" name="Содержимое 3"/>
          <p:cNvSpPr>
            <a:spLocks noGrp="1"/>
          </p:cNvSpPr>
          <p:nvPr>
            <p:ph sz="half" idx="2"/>
          </p:nvPr>
        </p:nvSpPr>
        <p:spPr>
          <a:xfrm>
            <a:off x="4000500" y="928688"/>
            <a:ext cx="4686300" cy="5197475"/>
          </a:xfrm>
        </p:spPr>
        <p:txBody>
          <a:bodyPr rtlCol="0">
            <a:normAutofit fontScale="92500" lnSpcReduction="10000"/>
          </a:bodyPr>
          <a:lstStyle/>
          <a:p>
            <a:pPr eaLnBrk="1" fontAlgn="auto" hangingPunct="1">
              <a:spcAft>
                <a:spcPts val="0"/>
              </a:spcAft>
              <a:buFont typeface="Arial" panose="020B0604020202020204" pitchFamily="34" charset="0"/>
              <a:buNone/>
              <a:defRPr/>
            </a:pPr>
            <a:r>
              <a:rPr lang="en-US" sz="2600"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The rank of the "honorary citizen" was established in 1999 by the Council of the People's Deputies. As of 2012, three people have been awarded this rank.</a:t>
            </a:r>
          </a:p>
          <a:p>
            <a:pPr eaLnBrk="1" fontAlgn="auto" hangingPunct="1">
              <a:spcAft>
                <a:spcPts val="0"/>
              </a:spcAft>
              <a:buFont typeface="Arial" panose="020B0604020202020204" pitchFamily="34" charset="0"/>
              <a:buNone/>
              <a:defRPr/>
            </a:pPr>
            <a:r>
              <a:rPr lang="en-US" sz="2600"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Other notable people include:</a:t>
            </a:r>
            <a:endParaRPr lang="en-US" sz="2600" dirty="0" smtClean="0">
              <a:latin typeface="Times New Roman" pitchFamily="18" charset="0"/>
              <a:cs typeface="Times New Roman" pitchFamily="18" charset="0"/>
            </a:endParaRPr>
          </a:p>
          <a:p>
            <a:pPr eaLnBrk="1" fontAlgn="auto" hangingPunct="1">
              <a:spcAft>
                <a:spcPts val="0"/>
              </a:spcAft>
              <a:buFont typeface="Arial" panose="020B0604020202020204" pitchFamily="34" charset="0"/>
              <a:buNone/>
              <a:defRPr/>
            </a:pPr>
            <a:r>
              <a:rPr lang="en-US" sz="2600" dirty="0" smtClean="0">
                <a:latin typeface="Times New Roman" pitchFamily="18" charset="0"/>
                <a:cs typeface="Times New Roman" pitchFamily="18" charset="0"/>
              </a:rPr>
              <a:t>    Gennady Mesyats,</a:t>
            </a:r>
            <a:r>
              <a:rPr lang="ru-RU" sz="2600" dirty="0" smtClean="0">
                <a:latin typeface="Times New Roman" pitchFamily="18" charset="0"/>
                <a:cs typeface="Times New Roman" pitchFamily="18" charset="0"/>
              </a:rPr>
              <a:t> physicist</a:t>
            </a:r>
            <a:endParaRPr lang="en-US" sz="2600" dirty="0" smtClean="0">
              <a:latin typeface="Times New Roman" pitchFamily="18" charset="0"/>
              <a:cs typeface="Times New Roman" pitchFamily="18" charset="0"/>
            </a:endParaRPr>
          </a:p>
          <a:p>
            <a:pPr eaLnBrk="1" fontAlgn="auto" hangingPunct="1">
              <a:spcAft>
                <a:spcPts val="0"/>
              </a:spcAft>
              <a:buFont typeface="Arial" panose="020B0604020202020204" pitchFamily="34" charset="0"/>
              <a:buNone/>
              <a:defRPr/>
            </a:pPr>
            <a:r>
              <a:rPr lang="en-US" sz="2600" dirty="0" smtClean="0">
                <a:latin typeface="Times New Roman" pitchFamily="18" charset="0"/>
                <a:cs typeface="Times New Roman" pitchFamily="18" charset="0"/>
              </a:rPr>
              <a:t>    Yevgeny Petrov, </a:t>
            </a:r>
            <a:r>
              <a:rPr lang="ru-RU" sz="2600" dirty="0" smtClean="0">
                <a:latin typeface="Times New Roman" pitchFamily="18" charset="0"/>
                <a:cs typeface="Times New Roman" pitchFamily="18" charset="0"/>
              </a:rPr>
              <a:t> Olympic cyclist</a:t>
            </a:r>
            <a:endParaRPr lang="en-US" sz="2600" dirty="0" smtClean="0">
              <a:latin typeface="Times New Roman" pitchFamily="18" charset="0"/>
              <a:cs typeface="Times New Roman" pitchFamily="18" charset="0"/>
            </a:endParaRPr>
          </a:p>
          <a:p>
            <a:pPr eaLnBrk="1" fontAlgn="auto" hangingPunct="1">
              <a:spcAft>
                <a:spcPts val="0"/>
              </a:spcAft>
              <a:buFont typeface="Arial" panose="020B0604020202020204" pitchFamily="34" charset="0"/>
              <a:buNone/>
              <a:defRPr/>
            </a:pPr>
            <a:r>
              <a:rPr lang="en-US" sz="2600" dirty="0" smtClean="0">
                <a:latin typeface="Times New Roman" pitchFamily="18" charset="0"/>
                <a:cs typeface="Times New Roman" pitchFamily="18" charset="0"/>
              </a:rPr>
              <a:t>    Yvgeny Rybakov,</a:t>
            </a:r>
            <a:r>
              <a:rPr lang="ru-RU" sz="2600" dirty="0" smtClean="0">
                <a:latin typeface="Times New Roman" pitchFamily="18" charset="0"/>
                <a:cs typeface="Times New Roman" pitchFamily="18" charset="0"/>
              </a:rPr>
              <a:t> long-distance runner</a:t>
            </a:r>
            <a:endParaRPr lang="en-US" sz="2600" dirty="0" smtClean="0">
              <a:latin typeface="Times New Roman" pitchFamily="18" charset="0"/>
              <a:cs typeface="Times New Roman" pitchFamily="18" charset="0"/>
            </a:endParaRPr>
          </a:p>
          <a:p>
            <a:pPr eaLnBrk="1" fontAlgn="auto" hangingPunct="1">
              <a:spcAft>
                <a:spcPts val="0"/>
              </a:spcAft>
              <a:buFont typeface="Arial" panose="020B0604020202020204" pitchFamily="34" charset="0"/>
              <a:buNone/>
              <a:defRPr/>
            </a:pPr>
            <a:r>
              <a:rPr lang="en-US" sz="2600" dirty="0" smtClean="0">
                <a:latin typeface="Times New Roman" pitchFamily="18" charset="0"/>
                <a:cs typeface="Times New Roman" pitchFamily="18" charset="0"/>
              </a:rPr>
              <a:t>     Alexander Kuritsyn, poet</a:t>
            </a:r>
          </a:p>
          <a:p>
            <a:pPr eaLnBrk="1" fontAlgn="auto" hangingPunct="1">
              <a:spcAft>
                <a:spcPts val="0"/>
              </a:spcAft>
              <a:buFont typeface="Arial" panose="020B0604020202020204" pitchFamily="34" charset="0"/>
              <a:buNone/>
              <a:defRPr/>
            </a:pPr>
            <a:r>
              <a:rPr lang="en-US" sz="2600" dirty="0" smtClean="0">
                <a:latin typeface="Times New Roman" pitchFamily="18" charset="0"/>
                <a:cs typeface="Times New Roman" pitchFamily="18" charset="0"/>
              </a:rPr>
              <a:t>     Macha Rasputina, signer</a:t>
            </a:r>
          </a:p>
          <a:p>
            <a:pPr eaLnBrk="1" fontAlgn="auto" hangingPunct="1">
              <a:spcAft>
                <a:spcPts val="0"/>
              </a:spcAft>
              <a:buFont typeface="Arial" panose="020B0604020202020204" pitchFamily="34" charset="0"/>
              <a:buNone/>
              <a:defRPr/>
            </a:pPr>
            <a:endParaRPr lang="ru-RU" dirty="0" smtClean="0"/>
          </a:p>
          <a:p>
            <a:pPr eaLnBrk="1" fontAlgn="auto" hangingPunct="1">
              <a:spcAft>
                <a:spcPts val="0"/>
              </a:spcAft>
              <a:buFont typeface="Arial" panose="020B0604020202020204" pitchFamily="34" charset="0"/>
              <a:buNone/>
              <a:defRPr/>
            </a:pPr>
            <a:endParaRPr lang="ru-RU" dirty="0"/>
          </a:p>
        </p:txBody>
      </p:sp>
      <p:pic>
        <p:nvPicPr>
          <p:cNvPr id="15365" name="Picture 3" descr="C:\Users\AV\Pictures\i (1).jpg"/>
          <p:cNvPicPr>
            <a:picLocks noChangeAspect="1" noChangeArrowheads="1"/>
          </p:cNvPicPr>
          <p:nvPr/>
        </p:nvPicPr>
        <p:blipFill>
          <a:blip r:embed="rId3"/>
          <a:srcRect/>
          <a:stretch>
            <a:fillRect/>
          </a:stretch>
        </p:blipFill>
        <p:spPr bwMode="auto">
          <a:xfrm>
            <a:off x="2143125" y="3357563"/>
            <a:ext cx="1643063" cy="1095375"/>
          </a:xfrm>
          <a:prstGeom prst="rect">
            <a:avLst/>
          </a:prstGeom>
          <a:noFill/>
          <a:ln w="9525">
            <a:noFill/>
            <a:miter lim="800000"/>
            <a:headEnd/>
            <a:tailEnd/>
          </a:ln>
        </p:spPr>
      </p:pic>
      <p:pic>
        <p:nvPicPr>
          <p:cNvPr id="15366" name="Picture 4" descr="C:\Users\AV\Pictures\Yevgeniy_Rybakov_Helsinki_2012.jpg"/>
          <p:cNvPicPr>
            <a:picLocks noChangeAspect="1" noChangeArrowheads="1"/>
          </p:cNvPicPr>
          <p:nvPr/>
        </p:nvPicPr>
        <p:blipFill>
          <a:blip r:embed="rId4"/>
          <a:srcRect/>
          <a:stretch>
            <a:fillRect/>
          </a:stretch>
        </p:blipFill>
        <p:spPr bwMode="auto">
          <a:xfrm>
            <a:off x="2071688" y="857250"/>
            <a:ext cx="1714500" cy="2212975"/>
          </a:xfrm>
          <a:prstGeom prst="rect">
            <a:avLst/>
          </a:prstGeom>
          <a:noFill/>
          <a:ln w="9525">
            <a:noFill/>
            <a:miter lim="800000"/>
            <a:headEnd/>
            <a:tailEnd/>
          </a:ln>
        </p:spPr>
      </p:pic>
      <p:pic>
        <p:nvPicPr>
          <p:cNvPr id="15367" name="Picture 21" descr="iCANHCS78"/>
          <p:cNvPicPr>
            <a:picLocks noChangeAspect="1" noChangeArrowheads="1"/>
          </p:cNvPicPr>
          <p:nvPr/>
        </p:nvPicPr>
        <p:blipFill>
          <a:blip r:embed="rId5"/>
          <a:srcRect/>
          <a:stretch>
            <a:fillRect/>
          </a:stretch>
        </p:blipFill>
        <p:spPr bwMode="auto">
          <a:xfrm>
            <a:off x="500063" y="2786063"/>
            <a:ext cx="1352550" cy="1290637"/>
          </a:xfrm>
          <a:prstGeom prst="rect">
            <a:avLst/>
          </a:prstGeom>
          <a:noFill/>
          <a:ln w="9525">
            <a:noFill/>
            <a:miter lim="800000"/>
            <a:headEnd/>
            <a:tailEnd/>
          </a:ln>
        </p:spPr>
      </p:pic>
      <p:pic>
        <p:nvPicPr>
          <p:cNvPr id="15368" name="Picture 13" descr="iCAFS14T6"/>
          <p:cNvPicPr>
            <a:picLocks noChangeAspect="1" noChangeArrowheads="1"/>
          </p:cNvPicPr>
          <p:nvPr/>
        </p:nvPicPr>
        <p:blipFill>
          <a:blip r:embed="rId6"/>
          <a:srcRect/>
          <a:stretch>
            <a:fillRect/>
          </a:stretch>
        </p:blipFill>
        <p:spPr bwMode="auto">
          <a:xfrm>
            <a:off x="857250" y="4572000"/>
            <a:ext cx="1857375" cy="17145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50" y="428625"/>
            <a:ext cx="8572500" cy="5740400"/>
          </a:xfrm>
          <a:prstGeom prst="rect">
            <a:avLst/>
          </a:prstGeom>
        </p:spPr>
        <p:txBody>
          <a:bodyPr>
            <a:spAutoFit/>
          </a:bodyPr>
          <a:lstStyle/>
          <a:p>
            <a:pPr>
              <a:defRPr/>
            </a:pPr>
            <a:r>
              <a:rPr lang="en-US" b="1" dirty="0">
                <a:latin typeface="Times New Roman" pitchFamily="18" charset="0"/>
                <a:cs typeface="Times New Roman" pitchFamily="18" charset="0"/>
              </a:rPr>
              <a:t>    The test is “The history of  </a:t>
            </a:r>
            <a:r>
              <a:rPr lang="en-US" b="1" dirty="0" err="1">
                <a:latin typeface="Times New Roman" pitchFamily="18" charset="0"/>
                <a:cs typeface="Times New Roman" pitchFamily="18" charset="0"/>
              </a:rPr>
              <a:t>Belovo</a:t>
            </a:r>
            <a:r>
              <a:rPr lang="en-US" b="1" dirty="0">
                <a:latin typeface="Times New Roman" pitchFamily="18" charset="0"/>
                <a:cs typeface="Times New Roman" pitchFamily="18" charset="0"/>
              </a:rPr>
              <a:t>”.</a:t>
            </a:r>
          </a:p>
          <a:p>
            <a:pPr>
              <a:defRPr/>
            </a:pPr>
            <a:endParaRPr lang="en-US" sz="700" b="1" dirty="0">
              <a:latin typeface="Times New Roman" pitchFamily="18" charset="0"/>
              <a:cs typeface="Times New Roman" pitchFamily="18" charset="0"/>
            </a:endParaRPr>
          </a:p>
          <a:p>
            <a:pPr>
              <a:defRPr/>
            </a:pPr>
            <a:r>
              <a:rPr lang="en-US" dirty="0">
                <a:latin typeface="Times New Roman" pitchFamily="18" charset="0"/>
                <a:cs typeface="Times New Roman" pitchFamily="18" charset="0"/>
              </a:rPr>
              <a:t>1. Our town was founded in … .       </a:t>
            </a:r>
            <a:r>
              <a:rPr lang="en-US" i="1" dirty="0">
                <a:latin typeface="Times New Roman" pitchFamily="18" charset="0"/>
                <a:cs typeface="Times New Roman" pitchFamily="18" charset="0"/>
              </a:rPr>
              <a:t>1928    1938    1908    1948</a:t>
            </a:r>
          </a:p>
          <a:p>
            <a:pPr>
              <a:defRPr/>
            </a:pPr>
            <a:r>
              <a:rPr lang="en-US" dirty="0">
                <a:latin typeface="Times New Roman" pitchFamily="18" charset="0"/>
                <a:cs typeface="Times New Roman" pitchFamily="18" charset="0"/>
              </a:rPr>
              <a:t>2. Schools …, …, …  were hospitals during the Great Patriotic War.     </a:t>
            </a:r>
            <a:r>
              <a:rPr lang="en-US" i="1" dirty="0">
                <a:latin typeface="Times New Roman" pitchFamily="18" charset="0"/>
                <a:cs typeface="Times New Roman" pitchFamily="18" charset="0"/>
              </a:rPr>
              <a:t>76, 77, 10   </a:t>
            </a:r>
          </a:p>
          <a:p>
            <a:pPr>
              <a:defRPr/>
            </a:pP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 1, 8, 7     </a:t>
            </a:r>
            <a:r>
              <a:rPr lang="en-US" i="1" dirty="0">
                <a:latin typeface="Times New Roman" pitchFamily="18" charset="0"/>
                <a:cs typeface="Times New Roman" pitchFamily="18" charset="0"/>
              </a:rPr>
              <a:t>14, 32, 11      </a:t>
            </a:r>
            <a:r>
              <a:rPr lang="en-US" dirty="0">
                <a:latin typeface="Times New Roman" pitchFamily="18" charset="0"/>
                <a:cs typeface="Times New Roman" pitchFamily="18" charset="0"/>
              </a:rPr>
              <a:t>28, 37, 3</a:t>
            </a:r>
          </a:p>
          <a:p>
            <a:pPr>
              <a:defRPr/>
            </a:pPr>
            <a:r>
              <a:rPr lang="en-US" dirty="0">
                <a:latin typeface="Times New Roman" pitchFamily="18" charset="0"/>
                <a:cs typeface="Times New Roman" pitchFamily="18" charset="0"/>
              </a:rPr>
              <a:t>3. Two poets of  </a:t>
            </a:r>
            <a:r>
              <a:rPr lang="en-US" dirty="0" err="1">
                <a:latin typeface="Times New Roman" pitchFamily="18" charset="0"/>
                <a:cs typeface="Times New Roman" pitchFamily="18" charset="0"/>
              </a:rPr>
              <a:t>Belovo</a:t>
            </a:r>
            <a:r>
              <a:rPr lang="en-US" dirty="0">
                <a:latin typeface="Times New Roman" pitchFamily="18" charset="0"/>
                <a:cs typeface="Times New Roman" pitchFamily="18" charset="0"/>
              </a:rPr>
              <a:t> are the members of the Russian Union of Writers. They are …   </a:t>
            </a:r>
            <a:r>
              <a:rPr lang="en-US" i="1" dirty="0" err="1">
                <a:latin typeface="Times New Roman" pitchFamily="18" charset="0"/>
                <a:cs typeface="Times New Roman" pitchFamily="18" charset="0"/>
              </a:rPr>
              <a:t>Piskayev</a:t>
            </a:r>
            <a:r>
              <a:rPr lang="en-US" i="1" dirty="0">
                <a:latin typeface="Times New Roman" pitchFamily="18" charset="0"/>
                <a:cs typeface="Times New Roman" pitchFamily="18" charset="0"/>
              </a:rPr>
              <a:t> and </a:t>
            </a:r>
            <a:r>
              <a:rPr lang="en-US" i="1" dirty="0" err="1">
                <a:latin typeface="Times New Roman" pitchFamily="18" charset="0"/>
                <a:cs typeface="Times New Roman" pitchFamily="18" charset="0"/>
              </a:rPr>
              <a:t>Pushkaryov</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Kovrizhnyh</a:t>
            </a:r>
            <a:r>
              <a:rPr lang="en-US" i="1" dirty="0">
                <a:latin typeface="Times New Roman" pitchFamily="18" charset="0"/>
                <a:cs typeface="Times New Roman" pitchFamily="18" charset="0"/>
              </a:rPr>
              <a:t> and </a:t>
            </a:r>
            <a:r>
              <a:rPr lang="en-US" i="1" dirty="0" err="1">
                <a:latin typeface="Times New Roman" pitchFamily="18" charset="0"/>
                <a:cs typeface="Times New Roman" pitchFamily="18" charset="0"/>
              </a:rPr>
              <a:t>Kuritsyn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Ryumin</a:t>
            </a:r>
            <a:r>
              <a:rPr lang="en-US" i="1" dirty="0">
                <a:latin typeface="Times New Roman" pitchFamily="18" charset="0"/>
                <a:cs typeface="Times New Roman" pitchFamily="18" charset="0"/>
              </a:rPr>
              <a:t> and </a:t>
            </a:r>
            <a:r>
              <a:rPr lang="en-US" i="1" dirty="0" err="1">
                <a:latin typeface="Times New Roman" pitchFamily="18" charset="0"/>
                <a:cs typeface="Times New Roman" pitchFamily="18" charset="0"/>
              </a:rPr>
              <a:t>Tchelkanov</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Torgayev</a:t>
            </a:r>
            <a:r>
              <a:rPr lang="en-US" i="1" dirty="0">
                <a:latin typeface="Times New Roman" pitchFamily="18" charset="0"/>
                <a:cs typeface="Times New Roman" pitchFamily="18" charset="0"/>
              </a:rPr>
              <a:t> and </a:t>
            </a:r>
            <a:r>
              <a:rPr lang="en-US" i="1" dirty="0" err="1">
                <a:latin typeface="Times New Roman" pitchFamily="18" charset="0"/>
                <a:cs typeface="Times New Roman" pitchFamily="18" charset="0"/>
              </a:rPr>
              <a:t>Porhayev</a:t>
            </a:r>
            <a:endParaRPr lang="en-US" i="1" dirty="0">
              <a:latin typeface="Times New Roman" pitchFamily="18" charset="0"/>
              <a:cs typeface="Times New Roman" pitchFamily="18" charset="0"/>
            </a:endParaRPr>
          </a:p>
          <a:p>
            <a:pPr>
              <a:defRPr/>
            </a:pPr>
            <a:r>
              <a:rPr lang="en-US" dirty="0">
                <a:latin typeface="Times New Roman" pitchFamily="18" charset="0"/>
                <a:cs typeface="Times New Roman" pitchFamily="18" charset="0"/>
              </a:rPr>
              <a:t>4. … our natives are the  Heroes of the Soviet Union.      18      20     15    12</a:t>
            </a:r>
          </a:p>
          <a:p>
            <a:pPr>
              <a:defRPr/>
            </a:pPr>
            <a:r>
              <a:rPr lang="en-US" dirty="0">
                <a:latin typeface="Times New Roman" pitchFamily="18" charset="0"/>
                <a:cs typeface="Times New Roman" pitchFamily="18" charset="0"/>
              </a:rPr>
              <a:t> 5. There are about … inhabitants in our town.   </a:t>
            </a:r>
            <a:r>
              <a:rPr lang="en-US" i="1" dirty="0">
                <a:latin typeface="Times New Roman" pitchFamily="18" charset="0"/>
                <a:cs typeface="Times New Roman" pitchFamily="18" charset="0"/>
              </a:rPr>
              <a:t>150.000     200.000     160.000   140.000</a:t>
            </a:r>
          </a:p>
          <a:p>
            <a:pPr marL="228600" indent="-228600">
              <a:defRPr/>
            </a:pPr>
            <a:r>
              <a:rPr lang="en-US" dirty="0">
                <a:latin typeface="Times New Roman" pitchFamily="18" charset="0"/>
                <a:cs typeface="Times New Roman" pitchFamily="18" charset="0"/>
              </a:rPr>
              <a:t>6.The settlement of </a:t>
            </a:r>
            <a:r>
              <a:rPr lang="en-US" dirty="0" err="1">
                <a:latin typeface="Times New Roman" pitchFamily="18" charset="0"/>
                <a:cs typeface="Times New Roman" pitchFamily="18" charset="0"/>
              </a:rPr>
              <a:t>Belovo</a:t>
            </a:r>
            <a:r>
              <a:rPr lang="en-US" dirty="0">
                <a:latin typeface="Times New Roman" pitchFamily="18" charset="0"/>
                <a:cs typeface="Times New Roman" pitchFamily="18" charset="0"/>
              </a:rPr>
              <a:t> was founded in …       1826     1726      1906      1736</a:t>
            </a:r>
          </a:p>
          <a:p>
            <a:pPr>
              <a:defRPr/>
            </a:pPr>
            <a:r>
              <a:rPr lang="en-US" dirty="0">
                <a:latin typeface="Times New Roman" pitchFamily="18" charset="0"/>
                <a:cs typeface="Times New Roman" pitchFamily="18" charset="0"/>
              </a:rPr>
              <a:t>7.There are … schools in our town.    </a:t>
            </a:r>
            <a:r>
              <a:rPr lang="en-US" i="1" dirty="0">
                <a:latin typeface="Times New Roman" pitchFamily="18" charset="0"/>
                <a:cs typeface="Times New Roman" pitchFamily="18" charset="0"/>
              </a:rPr>
              <a:t>40   30    20    50</a:t>
            </a:r>
          </a:p>
          <a:p>
            <a:pPr>
              <a:defRPr/>
            </a:pPr>
            <a:r>
              <a:rPr lang="en-US" dirty="0">
                <a:latin typeface="Times New Roman" pitchFamily="18" charset="0"/>
                <a:cs typeface="Times New Roman" pitchFamily="18" charset="0"/>
              </a:rPr>
              <a:t>8.Our town was in … region in 1938</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Kemerovskaya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Tomskaya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Novosibirskaya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Omskaya</a:t>
            </a:r>
            <a:endParaRPr lang="en-US" i="1" dirty="0">
              <a:latin typeface="Times New Roman" pitchFamily="18" charset="0"/>
              <a:cs typeface="Times New Roman" pitchFamily="18" charset="0"/>
            </a:endParaRPr>
          </a:p>
          <a:p>
            <a:pPr>
              <a:defRPr/>
            </a:pPr>
            <a:r>
              <a:rPr lang="en-US" dirty="0">
                <a:latin typeface="Times New Roman" pitchFamily="18" charset="0"/>
                <a:cs typeface="Times New Roman" pitchFamily="18" charset="0"/>
              </a:rPr>
              <a:t>9.Our town will be … this year.     </a:t>
            </a:r>
            <a:r>
              <a:rPr lang="en-US" i="1" dirty="0">
                <a:latin typeface="Times New Roman" pitchFamily="18" charset="0"/>
                <a:cs typeface="Times New Roman" pitchFamily="18" charset="0"/>
              </a:rPr>
              <a:t>65   70  75   80</a:t>
            </a:r>
          </a:p>
          <a:p>
            <a:pPr>
              <a:defRPr/>
            </a:pPr>
            <a:r>
              <a:rPr lang="en-US" dirty="0">
                <a:latin typeface="Times New Roman" pitchFamily="18" charset="0"/>
                <a:cs typeface="Times New Roman" pitchFamily="18" charset="0"/>
              </a:rPr>
              <a:t>10.The birthday of our town is on the ….        </a:t>
            </a:r>
            <a:r>
              <a:rPr lang="en-US" i="1" dirty="0">
                <a:latin typeface="Times New Roman" pitchFamily="18" charset="0"/>
                <a:cs typeface="Times New Roman" pitchFamily="18" charset="0"/>
              </a:rPr>
              <a:t>1</a:t>
            </a:r>
            <a:r>
              <a:rPr lang="en-US" i="1" baseline="30000" dirty="0">
                <a:latin typeface="Times New Roman" pitchFamily="18" charset="0"/>
                <a:cs typeface="Times New Roman" pitchFamily="18" charset="0"/>
              </a:rPr>
              <a:t>st</a:t>
            </a:r>
            <a:r>
              <a:rPr lang="en-US" i="1" dirty="0">
                <a:latin typeface="Times New Roman" pitchFamily="18" charset="0"/>
                <a:cs typeface="Times New Roman" pitchFamily="18" charset="0"/>
              </a:rPr>
              <a:t> of September      4</a:t>
            </a:r>
            <a:r>
              <a:rPr lang="en-US" i="1" baseline="30000" dirty="0">
                <a:latin typeface="Times New Roman" pitchFamily="18" charset="0"/>
                <a:cs typeface="Times New Roman" pitchFamily="18" charset="0"/>
              </a:rPr>
              <a:t>th</a:t>
            </a:r>
            <a:r>
              <a:rPr lang="en-US" i="1" dirty="0">
                <a:latin typeface="Times New Roman" pitchFamily="18" charset="0"/>
                <a:cs typeface="Times New Roman" pitchFamily="18" charset="0"/>
              </a:rPr>
              <a:t> of December    12</a:t>
            </a:r>
            <a:r>
              <a:rPr lang="en-US" i="1" baseline="30000" dirty="0">
                <a:latin typeface="Times New Roman" pitchFamily="18" charset="0"/>
                <a:cs typeface="Times New Roman" pitchFamily="18" charset="0"/>
              </a:rPr>
              <a:t>th</a:t>
            </a:r>
            <a:r>
              <a:rPr lang="en-US" i="1" dirty="0">
                <a:latin typeface="Times New Roman" pitchFamily="18" charset="0"/>
                <a:cs typeface="Times New Roman" pitchFamily="18" charset="0"/>
              </a:rPr>
              <a:t> of June       26</a:t>
            </a:r>
            <a:r>
              <a:rPr lang="en-US" i="1" baseline="30000" dirty="0">
                <a:latin typeface="Times New Roman" pitchFamily="18" charset="0"/>
                <a:cs typeface="Times New Roman" pitchFamily="18" charset="0"/>
              </a:rPr>
              <a:t>th</a:t>
            </a:r>
            <a:r>
              <a:rPr lang="en-US" i="1" dirty="0">
                <a:latin typeface="Times New Roman" pitchFamily="18" charset="0"/>
                <a:cs typeface="Times New Roman" pitchFamily="18" charset="0"/>
              </a:rPr>
              <a:t> of January</a:t>
            </a:r>
            <a:endParaRPr lang="ru-RU" i="1" dirty="0">
              <a:latin typeface="Times New Roman" pitchFamily="18" charset="0"/>
              <a:cs typeface="Times New Roman" pitchFamily="18" charset="0"/>
            </a:endParaRPr>
          </a:p>
          <a:p>
            <a:pPr>
              <a:defRPr/>
            </a:pPr>
            <a:r>
              <a:rPr lang="ru-RU" dirty="0">
                <a:latin typeface="Times New Roman" pitchFamily="18" charset="0"/>
                <a:cs typeface="Times New Roman" pitchFamily="18" charset="0"/>
              </a:rPr>
              <a:t>11.</a:t>
            </a:r>
            <a:r>
              <a:rPr lang="en-US" dirty="0">
                <a:latin typeface="Times New Roman" pitchFamily="18" charset="0"/>
                <a:cs typeface="Times New Roman" pitchFamily="18" charset="0"/>
              </a:rPr>
              <a:t> Which district of </a:t>
            </a:r>
            <a:r>
              <a:rPr lang="en-US" dirty="0" err="1">
                <a:latin typeface="Times New Roman" pitchFamily="18" charset="0"/>
                <a:cs typeface="Times New Roman" pitchFamily="18" charset="0"/>
              </a:rPr>
              <a:t>Belovo</a:t>
            </a:r>
            <a:r>
              <a:rPr lang="en-US" dirty="0">
                <a:latin typeface="Times New Roman" pitchFamily="18" charset="0"/>
                <a:cs typeface="Times New Roman" pitchFamily="18" charset="0"/>
              </a:rPr>
              <a:t> is the oldest?</a:t>
            </a:r>
          </a:p>
          <a:p>
            <a:pPr>
              <a:defRPr/>
            </a:pPr>
            <a:r>
              <a:rPr lang="en-US" dirty="0">
                <a:latin typeface="Times New Roman" pitchFamily="18" charset="0"/>
                <a:cs typeface="Times New Roman" pitchFamily="18" charset="0"/>
              </a:rPr>
              <a:t>12. Who is the chief architect of the city of </a:t>
            </a:r>
            <a:r>
              <a:rPr lang="en-US" dirty="0" err="1">
                <a:latin typeface="Times New Roman" pitchFamily="18" charset="0"/>
                <a:cs typeface="Times New Roman" pitchFamily="18" charset="0"/>
              </a:rPr>
              <a:t>Belovo</a:t>
            </a:r>
            <a:r>
              <a:rPr lang="en-US" dirty="0">
                <a:latin typeface="Times New Roman" pitchFamily="18" charset="0"/>
                <a:cs typeface="Times New Roman" pitchFamily="18" charset="0"/>
              </a:rPr>
              <a:t>?</a:t>
            </a:r>
          </a:p>
          <a:p>
            <a:pPr>
              <a:defRPr/>
            </a:pPr>
            <a:r>
              <a:rPr lang="en-US" dirty="0">
                <a:latin typeface="Times New Roman" pitchFamily="18" charset="0"/>
                <a:cs typeface="Times New Roman" pitchFamily="18" charset="0"/>
              </a:rPr>
              <a:t>13. What is the main mineral resource of our city?</a:t>
            </a:r>
          </a:p>
          <a:p>
            <a:pPr>
              <a:defRPr/>
            </a:pPr>
            <a:r>
              <a:rPr lang="en-US" dirty="0">
                <a:latin typeface="Times New Roman" pitchFamily="18" charset="0"/>
                <a:cs typeface="Times New Roman" pitchFamily="18" charset="0"/>
              </a:rPr>
              <a:t>14. What is the river of the city of </a:t>
            </a:r>
            <a:r>
              <a:rPr lang="en-US" dirty="0" err="1">
                <a:latin typeface="Times New Roman" pitchFamily="18" charset="0"/>
                <a:cs typeface="Times New Roman" pitchFamily="18" charset="0"/>
              </a:rPr>
              <a:t>Belovo</a:t>
            </a:r>
            <a:r>
              <a:rPr lang="en-US" dirty="0">
                <a:latin typeface="Times New Roman" pitchFamily="18" charset="0"/>
                <a:cs typeface="Times New Roman" pitchFamily="18"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gs>
            <a:gs pos="100000">
              <a:schemeClr val="bg2">
                <a:shade val="30000"/>
                <a:satMod val="20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900988" cy="511175"/>
          </a:xfrm>
        </p:spPr>
        <p:txBody>
          <a:bodyPr rtlCol="0">
            <a:normAutofit fontScale="90000"/>
          </a:bodyPr>
          <a:lstStyle/>
          <a:p>
            <a:pPr eaLnBrk="1" fontAlgn="auto" hangingPunct="1">
              <a:spcAft>
                <a:spcPts val="0"/>
              </a:spcAft>
              <a:defRPr/>
            </a:pPr>
            <a:r>
              <a:rPr lang="ru-RU" b="1" dirty="0" smtClean="0"/>
              <a:t/>
            </a:r>
            <a:br>
              <a:rPr lang="ru-RU" b="1" dirty="0" smtClean="0"/>
            </a:br>
            <a:r>
              <a:rPr lang="ru-RU" sz="2200" b="1" dirty="0" smtClean="0">
                <a:latin typeface="Times New Roman" pitchFamily="18" charset="0"/>
                <a:cs typeface="Times New Roman" pitchFamily="18" charset="0"/>
              </a:rPr>
              <a:t>План проекта «</a:t>
            </a:r>
            <a:r>
              <a:rPr lang="en-US" sz="2200" b="1" dirty="0" smtClean="0">
                <a:latin typeface="Times New Roman" pitchFamily="18" charset="0"/>
                <a:cs typeface="Times New Roman" pitchFamily="18" charset="0"/>
              </a:rPr>
              <a:t>Welcome to Belovo</a:t>
            </a:r>
            <a:r>
              <a:rPr lang="ru-RU" sz="2200" b="1" dirty="0" smtClean="0">
                <a:latin typeface="Times New Roman" pitchFamily="18" charset="0"/>
                <a:cs typeface="Times New Roman" pitchFamily="18" charset="0"/>
              </a:rPr>
              <a:t>»</a:t>
            </a:r>
            <a:r>
              <a:rPr lang="ru-RU" dirty="0" smtClean="0"/>
              <a:t/>
            </a:r>
            <a:br>
              <a:rPr lang="ru-RU" dirty="0" smtClean="0"/>
            </a:br>
            <a:endParaRPr lang="ru-RU" dirty="0"/>
          </a:p>
        </p:txBody>
      </p:sp>
      <p:sp>
        <p:nvSpPr>
          <p:cNvPr id="17411" name="Содержимое 2"/>
          <p:cNvSpPr>
            <a:spLocks noGrp="1"/>
          </p:cNvSpPr>
          <p:nvPr>
            <p:ph idx="1"/>
          </p:nvPr>
        </p:nvSpPr>
        <p:spPr>
          <a:xfrm>
            <a:off x="457200" y="785813"/>
            <a:ext cx="8229600" cy="5715000"/>
          </a:xfrm>
        </p:spPr>
        <p:txBody>
          <a:bodyPr/>
          <a:lstStyle/>
          <a:p>
            <a:pPr eaLnBrk="1" hangingPunct="1">
              <a:buFont typeface="Arial" charset="0"/>
              <a:buNone/>
            </a:pPr>
            <a:r>
              <a:rPr lang="en-US" sz="1300" b="1" smtClean="0">
                <a:latin typeface="Times New Roman" pitchFamily="18" charset="0"/>
                <a:cs typeface="Times New Roman" pitchFamily="18" charset="0"/>
              </a:rPr>
              <a:t>1. </a:t>
            </a:r>
            <a:r>
              <a:rPr lang="ru-RU" sz="1300" b="1" smtClean="0">
                <a:latin typeface="Times New Roman" pitchFamily="18" charset="0"/>
                <a:cs typeface="Times New Roman" pitchFamily="18" charset="0"/>
              </a:rPr>
              <a:t>Что является содержанием проекта?</a:t>
            </a:r>
            <a:endParaRPr lang="ru-RU" sz="1300" smtClean="0">
              <a:latin typeface="Times New Roman" pitchFamily="18" charset="0"/>
              <a:cs typeface="Times New Roman" pitchFamily="18" charset="0"/>
            </a:endParaRPr>
          </a:p>
          <a:p>
            <a:pPr lvl="1" eaLnBrk="1" hangingPunct="1"/>
            <a:r>
              <a:rPr lang="ru-RU" sz="1300" smtClean="0">
                <a:latin typeface="Times New Roman" pitchFamily="18" charset="0"/>
                <a:cs typeface="Times New Roman" pitchFamily="18" charset="0"/>
              </a:rPr>
              <a:t>местоположение города</a:t>
            </a:r>
          </a:p>
          <a:p>
            <a:pPr lvl="1" eaLnBrk="1" hangingPunct="1"/>
            <a:r>
              <a:rPr lang="ru-RU" sz="1300" smtClean="0">
                <a:latin typeface="Times New Roman" pitchFamily="18" charset="0"/>
                <a:cs typeface="Times New Roman" pitchFamily="18" charset="0"/>
              </a:rPr>
              <a:t>символика города</a:t>
            </a:r>
          </a:p>
          <a:p>
            <a:pPr lvl="1" eaLnBrk="1" hangingPunct="1"/>
            <a:r>
              <a:rPr lang="ru-RU" sz="1300" smtClean="0">
                <a:latin typeface="Times New Roman" pitchFamily="18" charset="0"/>
                <a:cs typeface="Times New Roman" pitchFamily="18" charset="0"/>
              </a:rPr>
              <a:t>история развития города</a:t>
            </a:r>
          </a:p>
          <a:p>
            <a:pPr lvl="1" eaLnBrk="1" hangingPunct="1"/>
            <a:r>
              <a:rPr lang="ru-RU" sz="1300" smtClean="0">
                <a:latin typeface="Times New Roman" pitchFamily="18" charset="0"/>
                <a:cs typeface="Times New Roman" pitchFamily="18" charset="0"/>
              </a:rPr>
              <a:t>особенности природы города</a:t>
            </a:r>
          </a:p>
          <a:p>
            <a:pPr lvl="1" eaLnBrk="1" hangingPunct="1"/>
            <a:r>
              <a:rPr lang="ru-RU" sz="1300" smtClean="0">
                <a:latin typeface="Times New Roman" pitchFamily="18" charset="0"/>
                <a:cs typeface="Times New Roman" pitchFamily="18" charset="0"/>
              </a:rPr>
              <a:t>интересные места города</a:t>
            </a:r>
          </a:p>
          <a:p>
            <a:pPr eaLnBrk="1" hangingPunct="1">
              <a:buFont typeface="Arial" charset="0"/>
              <a:buNone/>
            </a:pPr>
            <a:r>
              <a:rPr lang="en-US" sz="1300" b="1" smtClean="0">
                <a:latin typeface="Times New Roman" pitchFamily="18" charset="0"/>
                <a:cs typeface="Times New Roman" pitchFamily="18" charset="0"/>
              </a:rPr>
              <a:t>2. </a:t>
            </a:r>
            <a:r>
              <a:rPr lang="ru-RU" sz="1300" b="1" smtClean="0">
                <a:latin typeface="Times New Roman" pitchFamily="18" charset="0"/>
                <a:cs typeface="Times New Roman" pitchFamily="18" charset="0"/>
              </a:rPr>
              <a:t> Какие вопросы возникают в ходе работы над проектом?</a:t>
            </a:r>
            <a:endParaRPr lang="ru-RU" sz="1300" smtClean="0">
              <a:latin typeface="Times New Roman" pitchFamily="18" charset="0"/>
              <a:cs typeface="Times New Roman" pitchFamily="18" charset="0"/>
            </a:endParaRPr>
          </a:p>
          <a:p>
            <a:pPr lvl="1" eaLnBrk="1" hangingPunct="1"/>
            <a:r>
              <a:rPr lang="ru-RU" sz="1300" smtClean="0">
                <a:latin typeface="Times New Roman" pitchFamily="18" charset="0"/>
                <a:cs typeface="Times New Roman" pitchFamily="18" charset="0"/>
              </a:rPr>
              <a:t>каково географическое положение города и области </a:t>
            </a:r>
          </a:p>
          <a:p>
            <a:pPr lvl="1" eaLnBrk="1" hangingPunct="1"/>
            <a:r>
              <a:rPr lang="ru-RU" sz="1300" smtClean="0">
                <a:latin typeface="Times New Roman" pitchFamily="18" charset="0"/>
                <a:cs typeface="Times New Roman" pitchFamily="18" charset="0"/>
              </a:rPr>
              <a:t>что означает герб города</a:t>
            </a:r>
          </a:p>
          <a:p>
            <a:pPr lvl="1" eaLnBrk="1" hangingPunct="1"/>
            <a:r>
              <a:rPr lang="ru-RU" sz="1300" smtClean="0">
                <a:latin typeface="Times New Roman" pitchFamily="18" charset="0"/>
                <a:cs typeface="Times New Roman" pitchFamily="18" charset="0"/>
              </a:rPr>
              <a:t>когда и почему возникли первые поселения в районе города</a:t>
            </a:r>
          </a:p>
          <a:p>
            <a:pPr lvl="1" eaLnBrk="1" hangingPunct="1"/>
            <a:r>
              <a:rPr lang="ru-RU" sz="1300" smtClean="0">
                <a:latin typeface="Times New Roman" pitchFamily="18" charset="0"/>
                <a:cs typeface="Times New Roman" pitchFamily="18" charset="0"/>
              </a:rPr>
              <a:t>кто из </a:t>
            </a:r>
            <a:r>
              <a:rPr lang="en-US" sz="1300" smtClean="0">
                <a:latin typeface="Times New Roman" pitchFamily="18" charset="0"/>
                <a:cs typeface="Times New Roman" pitchFamily="18" charset="0"/>
              </a:rPr>
              <a:t> </a:t>
            </a:r>
            <a:r>
              <a:rPr lang="ru-RU" sz="1300" smtClean="0">
                <a:latin typeface="Times New Roman" pitchFamily="18" charset="0"/>
                <a:cs typeface="Times New Roman" pitchFamily="18" charset="0"/>
              </a:rPr>
              <a:t>беловчан участвовал в Великой Отечественной войне</a:t>
            </a:r>
          </a:p>
          <a:p>
            <a:pPr lvl="1" eaLnBrk="1" hangingPunct="1"/>
            <a:r>
              <a:rPr lang="ru-RU" sz="1300" smtClean="0">
                <a:latin typeface="Times New Roman" pitchFamily="18" charset="0"/>
                <a:cs typeface="Times New Roman" pitchFamily="18" charset="0"/>
              </a:rPr>
              <a:t>что может заинтересовать иностранных туристов в нашем городе</a:t>
            </a:r>
          </a:p>
          <a:p>
            <a:pPr eaLnBrk="1" hangingPunct="1">
              <a:buFont typeface="Arial" charset="0"/>
              <a:buNone/>
            </a:pPr>
            <a:r>
              <a:rPr lang="ru-RU" sz="1300" b="1" smtClean="0">
                <a:latin typeface="Times New Roman" pitchFamily="18" charset="0"/>
                <a:cs typeface="Times New Roman" pitchFamily="18" charset="0"/>
              </a:rPr>
              <a:t>3.  Как мы будем решать эти проблемы?</a:t>
            </a:r>
            <a:endParaRPr lang="ru-RU" sz="1300" smtClean="0">
              <a:latin typeface="Times New Roman" pitchFamily="18" charset="0"/>
              <a:cs typeface="Times New Roman" pitchFamily="18" charset="0"/>
            </a:endParaRPr>
          </a:p>
          <a:p>
            <a:pPr lvl="1" eaLnBrk="1" hangingPunct="1"/>
            <a:r>
              <a:rPr lang="ru-RU" sz="1300" smtClean="0">
                <a:latin typeface="Times New Roman" pitchFamily="18" charset="0"/>
                <a:cs typeface="Times New Roman" pitchFamily="18" charset="0"/>
              </a:rPr>
              <a:t>возьмем интервью у старожилов и членов Совета ветеранов</a:t>
            </a:r>
          </a:p>
          <a:p>
            <a:pPr lvl="1" eaLnBrk="1" hangingPunct="1"/>
            <a:r>
              <a:rPr lang="ru-RU" sz="1300" smtClean="0">
                <a:latin typeface="Times New Roman" pitchFamily="18" charset="0"/>
                <a:cs typeface="Times New Roman" pitchFamily="18" charset="0"/>
              </a:rPr>
              <a:t>опросим родителей, знакомых, учеников и учителей</a:t>
            </a:r>
          </a:p>
          <a:p>
            <a:pPr lvl="1" eaLnBrk="1" hangingPunct="1"/>
            <a:r>
              <a:rPr lang="ru-RU" sz="1300" smtClean="0">
                <a:latin typeface="Times New Roman" pitchFamily="18" charset="0"/>
                <a:cs typeface="Times New Roman" pitchFamily="18" charset="0"/>
              </a:rPr>
              <a:t>изучим материалы городской и школьной библиотек</a:t>
            </a:r>
          </a:p>
          <a:p>
            <a:pPr lvl="1" eaLnBrk="1" hangingPunct="1"/>
            <a:r>
              <a:rPr lang="ru-RU" sz="1300" smtClean="0">
                <a:latin typeface="Times New Roman" pitchFamily="18" charset="0"/>
                <a:cs typeface="Times New Roman" pitchFamily="18" charset="0"/>
              </a:rPr>
              <a:t>сфотографируем объекты города</a:t>
            </a:r>
          </a:p>
          <a:p>
            <a:pPr eaLnBrk="1" hangingPunct="1">
              <a:buFont typeface="Arial" charset="0"/>
              <a:buNone/>
            </a:pPr>
            <a:r>
              <a:rPr lang="ru-RU" sz="1300" b="1" smtClean="0">
                <a:latin typeface="Times New Roman" pitchFamily="18" charset="0"/>
                <a:cs typeface="Times New Roman" pitchFamily="18" charset="0"/>
              </a:rPr>
              <a:t>4. Организация деятельности</a:t>
            </a:r>
            <a:endParaRPr lang="ru-RU" sz="1300" smtClean="0">
              <a:latin typeface="Times New Roman" pitchFamily="18" charset="0"/>
              <a:cs typeface="Times New Roman" pitchFamily="18" charset="0"/>
            </a:endParaRPr>
          </a:p>
          <a:p>
            <a:pPr lvl="1" eaLnBrk="1" hangingPunct="1"/>
            <a:r>
              <a:rPr lang="ru-RU" sz="1300" smtClean="0">
                <a:latin typeface="Times New Roman" pitchFamily="18" charset="0"/>
                <a:cs typeface="Times New Roman" pitchFamily="18" charset="0"/>
              </a:rPr>
              <a:t>договориться о встрече с  председателем Совета ветеранов</a:t>
            </a:r>
          </a:p>
          <a:p>
            <a:pPr lvl="1" eaLnBrk="1" hangingPunct="1"/>
            <a:r>
              <a:rPr lang="ru-RU" sz="1300" smtClean="0">
                <a:latin typeface="Times New Roman" pitchFamily="18" charset="0"/>
                <a:cs typeface="Times New Roman" pitchFamily="18" charset="0"/>
              </a:rPr>
              <a:t>принести фотоаппарат</a:t>
            </a:r>
          </a:p>
          <a:p>
            <a:pPr lvl="1" eaLnBrk="1" hangingPunct="1"/>
            <a:r>
              <a:rPr lang="ru-RU" sz="1300" smtClean="0">
                <a:latin typeface="Times New Roman" pitchFamily="18" charset="0"/>
                <a:cs typeface="Times New Roman" pitchFamily="18" charset="0"/>
              </a:rPr>
              <a:t>распределить задания команде</a:t>
            </a:r>
          </a:p>
          <a:p>
            <a:pPr eaLnBrk="1" hangingPunct="1">
              <a:buFont typeface="Arial" charset="0"/>
              <a:buNone/>
            </a:pPr>
            <a:r>
              <a:rPr lang="ru-RU" sz="1300" b="1" smtClean="0">
                <a:latin typeface="Times New Roman" pitchFamily="18" charset="0"/>
                <a:cs typeface="Times New Roman" pitchFamily="18" charset="0"/>
              </a:rPr>
              <a:t>5. Что будет результатом (продуктом) проекта?</a:t>
            </a:r>
            <a:endParaRPr lang="ru-RU" sz="1300" smtClean="0">
              <a:latin typeface="Times New Roman" pitchFamily="18" charset="0"/>
              <a:cs typeface="Times New Roman" pitchFamily="18" charset="0"/>
            </a:endParaRPr>
          </a:p>
          <a:p>
            <a:pPr lvl="1" eaLnBrk="1" hangingPunct="1"/>
            <a:r>
              <a:rPr lang="ru-RU" sz="1300" smtClean="0">
                <a:latin typeface="Times New Roman" pitchFamily="18" charset="0"/>
                <a:cs typeface="Times New Roman" pitchFamily="18" charset="0"/>
              </a:rPr>
              <a:t>выставка</a:t>
            </a:r>
          </a:p>
          <a:p>
            <a:pPr eaLnBrk="1" hangingPunct="1">
              <a:buFont typeface="Arial" charset="0"/>
              <a:buNone/>
            </a:pPr>
            <a:r>
              <a:rPr lang="ru-RU" sz="1400" smtClean="0"/>
              <a:t/>
            </a:r>
            <a:br>
              <a:rPr lang="ru-RU" sz="1400" smtClean="0"/>
            </a:br>
            <a:endParaRPr lang="ru-RU" sz="14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28604"/>
            <a:ext cx="9144000" cy="2585323"/>
          </a:xfrm>
          <a:prstGeom prst="rect">
            <a:avLst/>
          </a:prstGeom>
          <a:scene3d>
            <a:camera prst="isometricOffAxis1Right"/>
            <a:lightRig rig="threePt" dir="t"/>
          </a:scene3d>
        </p:spPr>
        <p:txBody>
          <a:bodyPr>
            <a:spAutoFit/>
          </a:bodyPr>
          <a:lstStyle/>
          <a:p>
            <a:pPr eaLnBrk="1" hangingPunct="1">
              <a:defRPr/>
            </a:pPr>
            <a:endParaRPr lang="en-US" sz="5400" b="1" dirty="0">
              <a:solidFill>
                <a:srgbClr val="C00000"/>
              </a:solidFill>
              <a:latin typeface="Bookman Old Style" pitchFamily="18" charset="0"/>
            </a:endParaRPr>
          </a:p>
          <a:p>
            <a:pPr eaLnBrk="1" hangingPunct="1">
              <a:defRPr/>
            </a:pPr>
            <a:endParaRPr lang="en-US" sz="5400" b="1" dirty="0">
              <a:solidFill>
                <a:srgbClr val="C00000"/>
              </a:solidFill>
              <a:latin typeface="Bookman Old Style" pitchFamily="18" charset="0"/>
            </a:endParaRPr>
          </a:p>
          <a:p>
            <a:pPr eaLnBrk="1" hangingPunct="1">
              <a:defRPr/>
            </a:pPr>
            <a:r>
              <a:rPr lang="en-US" sz="5400" b="1" dirty="0">
                <a:solidFill>
                  <a:srgbClr val="C00000"/>
                </a:solidFill>
                <a:latin typeface="Bookman Old Style" pitchFamily="18" charset="0"/>
              </a:rPr>
              <a:t>WELCOME TO BELOVO!</a:t>
            </a:r>
            <a:endParaRPr lang="ru-RU" sz="5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0" y="274638"/>
            <a:ext cx="8929688" cy="5226050"/>
          </a:xfrm>
        </p:spPr>
        <p:txBody>
          <a:bodyPr/>
          <a:lstStyle/>
          <a:p>
            <a:r>
              <a:rPr lang="ru-RU" sz="3300" b="1" smtClean="0">
                <a:latin typeface="Times New Roman" pitchFamily="18" charset="0"/>
                <a:cs typeface="Times New Roman" pitchFamily="18" charset="0"/>
              </a:rPr>
              <a:t/>
            </a:r>
            <a:br>
              <a:rPr lang="ru-RU" sz="3300" b="1" smtClean="0">
                <a:latin typeface="Times New Roman" pitchFamily="18" charset="0"/>
                <a:cs typeface="Times New Roman" pitchFamily="18" charset="0"/>
              </a:rPr>
            </a:br>
            <a:r>
              <a:rPr lang="ru-RU" sz="3300" b="1" smtClean="0">
                <a:latin typeface="Times New Roman" pitchFamily="18" charset="0"/>
                <a:cs typeface="Times New Roman" pitchFamily="18" charset="0"/>
              </a:rPr>
              <a:t>Задачи </a:t>
            </a:r>
            <a:r>
              <a:rPr lang="en-US" sz="3300" b="1" smtClean="0">
                <a:latin typeface="Times New Roman" pitchFamily="18" charset="0"/>
                <a:cs typeface="Times New Roman" pitchFamily="18" charset="0"/>
              </a:rPr>
              <a:t/>
            </a:r>
            <a:br>
              <a:rPr lang="en-US" sz="3300" b="1" smtClean="0">
                <a:latin typeface="Times New Roman" pitchFamily="18" charset="0"/>
                <a:cs typeface="Times New Roman" pitchFamily="18" charset="0"/>
              </a:rPr>
            </a:br>
            <a:r>
              <a:rPr lang="ru-RU" sz="2800" smtClean="0">
                <a:latin typeface="Times New Roman" pitchFamily="18" charset="0"/>
                <a:cs typeface="Times New Roman" pitchFamily="18" charset="0"/>
              </a:rPr>
              <a:t>национально-регионального компонента </a:t>
            </a:r>
            <a:r>
              <a:rPr lang="ru-RU" sz="2800" b="1" smtClean="0">
                <a:latin typeface="Times New Roman" pitchFamily="18" charset="0"/>
                <a:cs typeface="Times New Roman" pitchFamily="18" charset="0"/>
              </a:rPr>
              <a:t/>
            </a:r>
            <a:br>
              <a:rPr lang="ru-RU" sz="2800" b="1" smtClean="0">
                <a:latin typeface="Times New Roman" pitchFamily="18" charset="0"/>
                <a:cs typeface="Times New Roman" pitchFamily="18" charset="0"/>
              </a:rPr>
            </a:br>
            <a:r>
              <a:rPr lang="ru-RU" sz="2800" b="1" smtClean="0">
                <a:latin typeface="Times New Roman" pitchFamily="18" charset="0"/>
                <a:cs typeface="Times New Roman" pitchFamily="18" charset="0"/>
              </a:rPr>
              <a:t> </a:t>
            </a:r>
            <a:r>
              <a:rPr lang="ru-RU" sz="2800" smtClean="0">
                <a:latin typeface="Times New Roman" pitchFamily="18" charset="0"/>
                <a:cs typeface="Times New Roman" pitchFamily="18" charset="0"/>
              </a:rPr>
              <a:t>Создать условия для овладения каждым учащимся способностью понимать и читать несложные  тексты с целью понимания основного содержания, о родном городе, культуре, истории, значимости для Кузбасса.</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Создать условия для овладения каждым учащимся способностью создавать собственные  тексты о своем городе, истории города.</a:t>
            </a:r>
            <a:br>
              <a:rPr lang="ru-RU" sz="2800" smtClean="0">
                <a:latin typeface="Times New Roman" pitchFamily="18" charset="0"/>
                <a:cs typeface="Times New Roman" pitchFamily="18" charset="0"/>
              </a:rPr>
            </a:br>
            <a:r>
              <a:rPr lang="ru-RU" sz="2800" smtClean="0"/>
              <a:t/>
            </a:r>
            <a:br>
              <a:rPr lang="ru-RU" sz="2800" smtClean="0"/>
            </a:br>
            <a:endParaRPr lang="ru-RU" sz="2800" smtClean="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Содержимое 2"/>
          <p:cNvSpPr>
            <a:spLocks noGrp="1"/>
          </p:cNvSpPr>
          <p:nvPr>
            <p:ph idx="1"/>
          </p:nvPr>
        </p:nvSpPr>
        <p:spPr>
          <a:xfrm>
            <a:off x="0" y="285750"/>
            <a:ext cx="9144000" cy="5840413"/>
          </a:xfrm>
        </p:spPr>
        <p:txBody>
          <a:bodyPr/>
          <a:lstStyle/>
          <a:p>
            <a:pPr eaLnBrk="1" hangingPunct="1">
              <a:lnSpc>
                <a:spcPct val="120000"/>
              </a:lnSpc>
              <a:buFont typeface="Arial" charset="0"/>
              <a:buNone/>
            </a:pPr>
            <a:r>
              <a:rPr lang="ru-RU" sz="2300" smtClean="0">
                <a:latin typeface="Times New Roman" pitchFamily="18" charset="0"/>
                <a:cs typeface="Times New Roman" pitchFamily="18" charset="0"/>
              </a:rPr>
              <a:t>       Иноязычная культура есть часть мировой культуры. Таким образом, через иностранный язык, передавая учащимся иноязычную культуру, можно внести большой вклад в общее образование, в формирование всесторонне развитой  личности.</a:t>
            </a:r>
          </a:p>
          <a:p>
            <a:pPr eaLnBrk="1" hangingPunct="1">
              <a:lnSpc>
                <a:spcPct val="120000"/>
              </a:lnSpc>
              <a:buFont typeface="Arial" charset="0"/>
              <a:buNone/>
            </a:pPr>
            <a:r>
              <a:rPr lang="ru-RU" sz="2300" smtClean="0">
                <a:latin typeface="Times New Roman" pitchFamily="18" charset="0"/>
                <a:cs typeface="Times New Roman" pitchFamily="18" charset="0"/>
              </a:rPr>
              <a:t>      Именно краеведческий материал о культуре, природе, географии родных мест, об истории малой родины существенно дополняет содержательную сторону речи. </a:t>
            </a:r>
          </a:p>
          <a:p>
            <a:pPr eaLnBrk="1" hangingPunct="1">
              <a:lnSpc>
                <a:spcPct val="120000"/>
              </a:lnSpc>
              <a:buFont typeface="Arial" charset="0"/>
              <a:buNone/>
            </a:pPr>
            <a:r>
              <a:rPr lang="ru-RU" sz="2300" smtClean="0">
                <a:latin typeface="Times New Roman" pitchFamily="18" charset="0"/>
                <a:cs typeface="Times New Roman" pitchFamily="18" charset="0"/>
              </a:rPr>
              <a:t>      Краеведческий материал приближает иноязычное общение к личному опыту учащихся, фактами и сведениями, с которыми они сталкиваются в повседневной жизни, в в родной для них культуре.  </a:t>
            </a:r>
          </a:p>
          <a:p>
            <a:pPr eaLnBrk="1" hangingPunct="1">
              <a:lnSpc>
                <a:spcPct val="120000"/>
              </a:lnSpc>
              <a:buFont typeface="Arial" charset="0"/>
              <a:buNone/>
            </a:pPr>
            <a:r>
              <a:rPr lang="ru-RU" sz="2300" smtClean="0">
                <a:latin typeface="Times New Roman" pitchFamily="18" charset="0"/>
                <a:cs typeface="Times New Roman" pitchFamily="18" charset="0"/>
              </a:rPr>
              <a:t>      Использование краеведческого материала отвечает принципам культорологического подхода в обучении ИЯ. Знакомясь с иноязычной  культурой, учащиеся постоянно сравнивают ее с родной культурой</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Содержимое 2"/>
          <p:cNvSpPr>
            <a:spLocks noGrp="1"/>
          </p:cNvSpPr>
          <p:nvPr>
            <p:ph idx="1"/>
          </p:nvPr>
        </p:nvSpPr>
        <p:spPr>
          <a:xfrm>
            <a:off x="571500" y="428625"/>
            <a:ext cx="8143875" cy="5697538"/>
          </a:xfrm>
        </p:spPr>
        <p:txBody>
          <a:bodyPr/>
          <a:lstStyle/>
          <a:p>
            <a:pPr algn="ctr" eaLnBrk="1" hangingPunct="1">
              <a:lnSpc>
                <a:spcPct val="150000"/>
              </a:lnSpc>
              <a:buFont typeface="Arial" charset="0"/>
              <a:buNone/>
            </a:pPr>
            <a:r>
              <a:rPr lang="ru-RU" sz="3000" smtClean="0">
                <a:latin typeface="Times New Roman" pitchFamily="18" charset="0"/>
                <a:cs typeface="Times New Roman" pitchFamily="18" charset="0"/>
              </a:rPr>
              <a:t>  </a:t>
            </a:r>
            <a:r>
              <a:rPr lang="en-US" sz="3000" smtClean="0">
                <a:latin typeface="Times New Roman" pitchFamily="18" charset="0"/>
                <a:cs typeface="Times New Roman" pitchFamily="18" charset="0"/>
              </a:rPr>
              <a:t> </a:t>
            </a:r>
            <a:r>
              <a:rPr lang="ru-RU" sz="3000" smtClean="0">
                <a:latin typeface="Times New Roman" pitchFamily="18" charset="0"/>
                <a:cs typeface="Times New Roman" pitchFamily="18" charset="0"/>
              </a:rPr>
              <a:t> </a:t>
            </a:r>
            <a:r>
              <a:rPr lang="ru-RU" sz="2800" smtClean="0">
                <a:latin typeface="Times New Roman" pitchFamily="18" charset="0"/>
                <a:cs typeface="Times New Roman" pitchFamily="18" charset="0"/>
              </a:rPr>
              <a:t>Предлагаемый  материал  будет полезен учителям, они могут использовать его для привлечения внимания учащихся к родному краю в процессе преподавания английского языка.</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Данная работа  также поможет учащимся лучше узнать свой город, проникнуться любовью к родной земле.</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Содержимое 2"/>
          <p:cNvSpPr>
            <a:spLocks noGrp="1"/>
          </p:cNvSpPr>
          <p:nvPr>
            <p:ph idx="1"/>
          </p:nvPr>
        </p:nvSpPr>
        <p:spPr>
          <a:xfrm>
            <a:off x="457200" y="285750"/>
            <a:ext cx="8229600" cy="5840413"/>
          </a:xfrm>
        </p:spPr>
        <p:txBody>
          <a:bodyPr/>
          <a:lstStyle/>
          <a:p>
            <a:pPr>
              <a:buFont typeface="Arial" charset="0"/>
              <a:buNone/>
            </a:pPr>
            <a:r>
              <a:rPr lang="ru-RU" sz="3000" smtClean="0">
                <a:latin typeface="Times New Roman" pitchFamily="18" charset="0"/>
                <a:cs typeface="Times New Roman" pitchFamily="18" charset="0"/>
              </a:rPr>
              <a:t>       </a:t>
            </a:r>
          </a:p>
          <a:p>
            <a:pPr>
              <a:buFont typeface="Arial" charset="0"/>
              <a:buNone/>
            </a:pPr>
            <a:r>
              <a:rPr lang="ru-RU" sz="3000" smtClean="0">
                <a:latin typeface="Times New Roman" pitchFamily="18" charset="0"/>
                <a:cs typeface="Times New Roman" pitchFamily="18" charset="0"/>
              </a:rPr>
              <a:t>        </a:t>
            </a:r>
            <a:r>
              <a:rPr lang="en-US" sz="2800" smtClean="0">
                <a:latin typeface="Times New Roman" pitchFamily="18" charset="0"/>
                <a:cs typeface="Times New Roman" pitchFamily="18" charset="0"/>
              </a:rPr>
              <a:t>Kuzbass is one of the largest developed industrial regions. It is</a:t>
            </a:r>
            <a:r>
              <a:rPr lang="ru-RU" sz="2800" smtClean="0">
                <a:latin typeface="Times New Roman" pitchFamily="18" charset="0"/>
                <a:cs typeface="Times New Roman" pitchFamily="18" charset="0"/>
              </a:rPr>
              <a:t> </a:t>
            </a:r>
            <a:r>
              <a:rPr lang="en-US" sz="2800" smtClean="0">
                <a:latin typeface="Times New Roman" pitchFamily="18" charset="0"/>
                <a:cs typeface="Times New Roman" pitchFamily="18" charset="0"/>
              </a:rPr>
              <a:t>known as one of the Russian and (in some branches) world's largest producers and exporters of coal, steel, iron ore and other mineral resources. No wonder, there are a lot of plants, factories and mines. </a:t>
            </a:r>
            <a:endParaRPr lang="ru-RU" sz="2800" smtClean="0">
              <a:latin typeface="Times New Roman" pitchFamily="18" charset="0"/>
              <a:cs typeface="Times New Roman" pitchFamily="18" charset="0"/>
            </a:endParaRPr>
          </a:p>
          <a:p>
            <a:pPr>
              <a:buFont typeface="Arial" charset="0"/>
              <a:buNone/>
            </a:pPr>
            <a:r>
              <a:rPr lang="ru-RU" sz="2800" smtClean="0">
                <a:latin typeface="Times New Roman" pitchFamily="18" charset="0"/>
                <a:cs typeface="Times New Roman" pitchFamily="18" charset="0"/>
              </a:rPr>
              <a:t>         </a:t>
            </a:r>
            <a:r>
              <a:rPr lang="en-US" sz="2800" smtClean="0">
                <a:latin typeface="Times New Roman" pitchFamily="18" charset="0"/>
                <a:cs typeface="Times New Roman" pitchFamily="18" charset="0"/>
              </a:rPr>
              <a:t>That's why Kuzbass is said to be a region of coal miners and metal workers. There are some large cities and small towns in Kuzbass. The one of the largest city with the population of </a:t>
            </a:r>
            <a:r>
              <a:rPr lang="ru-RU" sz="2800" smtClean="0">
                <a:latin typeface="Times New Roman" pitchFamily="18" charset="0"/>
                <a:cs typeface="Times New Roman" pitchFamily="18" charset="0"/>
              </a:rPr>
              <a:t> 120</a:t>
            </a:r>
            <a:r>
              <a:rPr lang="en-US" sz="2800" smtClean="0">
                <a:latin typeface="Times New Roman" pitchFamily="18" charset="0"/>
                <a:cs typeface="Times New Roman" pitchFamily="18" charset="0"/>
              </a:rPr>
              <a:t>,000 people is Belovo. </a:t>
            </a:r>
          </a:p>
          <a:p>
            <a:pPr eaLnBrk="1" hangingPunct="1">
              <a:buFont typeface="Arial" charset="0"/>
              <a:buNone/>
            </a:pPr>
            <a:r>
              <a:rPr lang="ru-RU" sz="3000" smtClean="0">
                <a:latin typeface="Times New Roman" pitchFamily="18" charset="0"/>
                <a:cs typeface="Times New Roman" pitchFamily="18" charset="0"/>
              </a:rPr>
              <a:t> </a:t>
            </a:r>
            <a:endParaRPr lang="ru-RU" sz="2600" smtClean="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gs>
            <a:gs pos="100000">
              <a:schemeClr val="bg2">
                <a:shade val="30000"/>
                <a:satMod val="20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170" name="Rectangle 1"/>
          <p:cNvSpPr>
            <a:spLocks noChangeArrowheads="1"/>
          </p:cNvSpPr>
          <p:nvPr/>
        </p:nvSpPr>
        <p:spPr bwMode="auto">
          <a:xfrm>
            <a:off x="4214813" y="428625"/>
            <a:ext cx="4643437" cy="5894388"/>
          </a:xfrm>
          <a:prstGeom prst="rect">
            <a:avLst/>
          </a:prstGeom>
          <a:noFill/>
          <a:ln w="9525">
            <a:noFill/>
            <a:miter lim="800000"/>
            <a:headEnd/>
            <a:tailEnd/>
          </a:ln>
        </p:spPr>
        <p:txBody>
          <a:bodyPr anchor="ctr"/>
          <a:lstStyle/>
          <a:p>
            <a:pPr eaLnBrk="1" hangingPunct="1"/>
            <a:r>
              <a:rPr lang="en-US" sz="2800" baseline="-25000">
                <a:latin typeface="Times New Roman" pitchFamily="18" charset="0"/>
                <a:cs typeface="Times New Roman" pitchFamily="18" charset="0"/>
              </a:rPr>
              <a:t>First mention of the village of Belovo -  1726</a:t>
            </a:r>
          </a:p>
          <a:p>
            <a:pPr eaLnBrk="1" hangingPunct="1"/>
            <a:r>
              <a:rPr lang="en-US" sz="2800" baseline="-25000">
                <a:latin typeface="Times New Roman" pitchFamily="18" charset="0"/>
                <a:cs typeface="Times New Roman" pitchFamily="18" charset="0"/>
              </a:rPr>
              <a:t>Date of foundation  -</a:t>
            </a:r>
            <a:r>
              <a:rPr lang="en-US" sz="2800">
                <a:latin typeface="Times New Roman" pitchFamily="18" charset="0"/>
                <a:cs typeface="Times New Roman" pitchFamily="18" charset="0"/>
              </a:rPr>
              <a:t> </a:t>
            </a:r>
            <a:r>
              <a:rPr lang="en-US" sz="2800" baseline="-25000">
                <a:latin typeface="Times New Roman" pitchFamily="18" charset="0"/>
                <a:cs typeface="Times New Roman" pitchFamily="18" charset="0"/>
              </a:rPr>
              <a:t>December 4, 1938</a:t>
            </a:r>
            <a:endParaRPr lang="en-US" sz="2800">
              <a:latin typeface="Times New Roman" pitchFamily="18" charset="0"/>
              <a:cs typeface="Times New Roman" pitchFamily="18" charset="0"/>
            </a:endParaRPr>
          </a:p>
          <a:p>
            <a:pPr eaLnBrk="1" hangingPunct="1"/>
            <a:r>
              <a:rPr lang="en-US" sz="2800" baseline="-25000">
                <a:latin typeface="Times New Roman" pitchFamily="18" charset="0"/>
                <a:cs typeface="Times New Roman" pitchFamily="18" charset="0"/>
              </a:rPr>
              <a:t>Area   - </a:t>
            </a:r>
            <a:r>
              <a:rPr lang="en-US" sz="2800">
                <a:latin typeface="Times New Roman" pitchFamily="18" charset="0"/>
                <a:cs typeface="Times New Roman" pitchFamily="18" charset="0"/>
              </a:rPr>
              <a:t>  </a:t>
            </a:r>
            <a:r>
              <a:rPr lang="en-US" sz="2800" baseline="-25000">
                <a:latin typeface="Times New Roman" pitchFamily="18" charset="0"/>
                <a:cs typeface="Times New Roman" pitchFamily="18" charset="0"/>
              </a:rPr>
              <a:t>171.3 square km</a:t>
            </a:r>
            <a:endParaRPr lang="en-US" sz="2800">
              <a:latin typeface="Times New Roman" pitchFamily="18" charset="0"/>
              <a:cs typeface="Times New Roman" pitchFamily="18" charset="0"/>
            </a:endParaRPr>
          </a:p>
          <a:p>
            <a:pPr eaLnBrk="1" hangingPunct="1"/>
            <a:r>
              <a:rPr lang="en-US" sz="2800" baseline="-25000">
                <a:latin typeface="Times New Roman" pitchFamily="18" charset="0"/>
                <a:cs typeface="Times New Roman" pitchFamily="18" charset="0"/>
              </a:rPr>
              <a:t>Population   -  120000people</a:t>
            </a:r>
            <a:endParaRPr lang="en-US" sz="2800">
              <a:latin typeface="Times New Roman" pitchFamily="18" charset="0"/>
              <a:cs typeface="Times New Roman" pitchFamily="18" charset="0"/>
            </a:endParaRPr>
          </a:p>
          <a:p>
            <a:pPr eaLnBrk="1" hangingPunct="1"/>
            <a:r>
              <a:rPr lang="en-US" sz="2800" baseline="-25000">
                <a:latin typeface="Times New Roman" pitchFamily="18" charset="0"/>
                <a:cs typeface="Times New Roman" pitchFamily="18" charset="0"/>
              </a:rPr>
              <a:t>Distance to the region capital   -</a:t>
            </a:r>
            <a:r>
              <a:rPr lang="en-US" sz="2800">
                <a:latin typeface="Times New Roman" pitchFamily="18" charset="0"/>
                <a:cs typeface="Times New Roman" pitchFamily="18" charset="0"/>
              </a:rPr>
              <a:t>  </a:t>
            </a:r>
            <a:r>
              <a:rPr lang="en-US" sz="2800" baseline="-25000">
                <a:latin typeface="Times New Roman" pitchFamily="18" charset="0"/>
                <a:cs typeface="Times New Roman" pitchFamily="18" charset="0"/>
              </a:rPr>
              <a:t>132 km</a:t>
            </a:r>
          </a:p>
          <a:p>
            <a:pPr eaLnBrk="1" hangingPunct="1"/>
            <a:endParaRPr lang="en-US" sz="1000">
              <a:latin typeface="Times New Roman" pitchFamily="18" charset="0"/>
              <a:cs typeface="Times New Roman" pitchFamily="18" charset="0"/>
            </a:endParaRPr>
          </a:p>
          <a:p>
            <a:r>
              <a:rPr lang="en-US" sz="2400" baseline="-25000">
                <a:latin typeface="Times New Roman" pitchFamily="18" charset="0"/>
                <a:cs typeface="Times New Roman" pitchFamily="18" charset="0"/>
              </a:rPr>
              <a:t>      </a:t>
            </a:r>
            <a:r>
              <a:rPr lang="en-US" sz="2000">
                <a:latin typeface="Times New Roman" pitchFamily="18" charset="0"/>
                <a:cs typeface="Times New Roman" pitchFamily="18" charset="0"/>
              </a:rPr>
              <a:t>Belovo, city, western Kemerovo</a:t>
            </a:r>
          </a:p>
          <a:p>
            <a:r>
              <a:rPr lang="en-US" sz="2000" i="1">
                <a:latin typeface="Times New Roman" pitchFamily="18" charset="0"/>
                <a:cs typeface="Times New Roman" pitchFamily="18" charset="0"/>
              </a:rPr>
              <a:t>oblast</a:t>
            </a:r>
            <a:r>
              <a:rPr lang="en-US" sz="2000">
                <a:latin typeface="Times New Roman" pitchFamily="18" charset="0"/>
                <a:cs typeface="Times New Roman" pitchFamily="18" charset="0"/>
              </a:rPr>
              <a:t> (region), southwest-central Siberia, Russia. It lies on the small Bachat River.</a:t>
            </a:r>
          </a:p>
          <a:p>
            <a:r>
              <a:rPr lang="en-US" sz="2000">
                <a:latin typeface="Times New Roman" pitchFamily="18" charset="0"/>
                <a:cs typeface="Times New Roman" pitchFamily="18" charset="0"/>
              </a:rPr>
              <a:t>Belovo was incorporated in 1930 and developed as an important coal-mining city of the Kuznetsk Coal Basin. A large zinc works, built in 1931, uses concentrated ore from eastern Siberia. Sulfuric acid and cinema devices are manufactured. </a:t>
            </a:r>
          </a:p>
        </p:txBody>
      </p:sp>
      <p:sp>
        <p:nvSpPr>
          <p:cNvPr id="2" name="Заголовок 1"/>
          <p:cNvSpPr>
            <a:spLocks noGrp="1"/>
          </p:cNvSpPr>
          <p:nvPr>
            <p:ph type="title"/>
          </p:nvPr>
        </p:nvSpPr>
        <p:spPr>
          <a:xfrm>
            <a:off x="285750" y="214313"/>
            <a:ext cx="3857625" cy="428625"/>
          </a:xfrm>
        </p:spPr>
        <p:txBody>
          <a:bodyPr rtlCol="0">
            <a:normAutofit fontScale="90000"/>
          </a:bodyPr>
          <a:lstStyle/>
          <a:p>
            <a:pPr algn="ctr" eaLnBrk="1" fontAlgn="auto" hangingPunct="1">
              <a:spcAft>
                <a:spcPts val="0"/>
              </a:spcAft>
              <a:defRPr/>
            </a:pPr>
            <a:r>
              <a:rPr lang="en-US" sz="2400" dirty="0" smtClean="0">
                <a:latin typeface="Times New Roman" pitchFamily="18" charset="0"/>
                <a:cs typeface="Times New Roman" pitchFamily="18" charset="0"/>
              </a:rPr>
              <a:t>Belovo, Kemerovo Oblast</a:t>
            </a:r>
            <a:endParaRPr lang="ru-RU" sz="2400" dirty="0">
              <a:latin typeface="Times New Roman" pitchFamily="18" charset="0"/>
              <a:cs typeface="Times New Roman" pitchFamily="18" charset="0"/>
            </a:endParaRPr>
          </a:p>
        </p:txBody>
      </p:sp>
      <p:pic>
        <p:nvPicPr>
          <p:cNvPr id="7172" name="Содержимое 6" descr="Coat of Arms of Belovo (Kemerovo oblast).png">
            <a:hlinkClick r:id="rId2"/>
          </p:cNvPr>
          <p:cNvPicPr>
            <a:picLocks noGrp="1"/>
          </p:cNvPicPr>
          <p:nvPr>
            <p:ph idx="1"/>
          </p:nvPr>
        </p:nvPicPr>
        <p:blipFill>
          <a:blip r:embed="rId3"/>
          <a:srcRect/>
          <a:stretch>
            <a:fillRect/>
          </a:stretch>
        </p:blipFill>
        <p:spPr>
          <a:xfrm>
            <a:off x="357188" y="4429125"/>
            <a:ext cx="1428750" cy="1714500"/>
          </a:xfrm>
        </p:spPr>
      </p:pic>
      <p:pic>
        <p:nvPicPr>
          <p:cNvPr id="7173" name="Рисунок 4" descr="City Hall Belovo 5254.jpg">
            <a:hlinkClick r:id="rId4"/>
          </p:cNvPr>
          <p:cNvPicPr>
            <a:picLocks noChangeAspect="1" noChangeArrowheads="1"/>
          </p:cNvPicPr>
          <p:nvPr/>
        </p:nvPicPr>
        <p:blipFill>
          <a:blip r:embed="rId5"/>
          <a:srcRect/>
          <a:stretch>
            <a:fillRect/>
          </a:stretch>
        </p:blipFill>
        <p:spPr bwMode="auto">
          <a:xfrm>
            <a:off x="428625" y="928688"/>
            <a:ext cx="3648075" cy="3071812"/>
          </a:xfrm>
          <a:prstGeom prst="rect">
            <a:avLst/>
          </a:prstGeom>
          <a:noFill/>
          <a:ln w="9525">
            <a:noFill/>
            <a:miter lim="800000"/>
            <a:headEnd/>
            <a:tailEnd/>
          </a:ln>
        </p:spPr>
      </p:pic>
      <p:pic>
        <p:nvPicPr>
          <p:cNvPr id="7174" name="Рисунок 7" descr="Flag of Belovo (Kemerovo oblast).png">
            <a:hlinkClick r:id="rId6"/>
          </p:cNvPr>
          <p:cNvPicPr>
            <a:picLocks noChangeAspect="1" noChangeArrowheads="1"/>
          </p:cNvPicPr>
          <p:nvPr/>
        </p:nvPicPr>
        <p:blipFill>
          <a:blip r:embed="rId7"/>
          <a:srcRect/>
          <a:stretch>
            <a:fillRect/>
          </a:stretch>
        </p:blipFill>
        <p:spPr bwMode="auto">
          <a:xfrm>
            <a:off x="2214563" y="4500563"/>
            <a:ext cx="1758950" cy="14287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1"/>
          <p:cNvSpPr>
            <a:spLocks noChangeArrowheads="1"/>
          </p:cNvSpPr>
          <p:nvPr/>
        </p:nvSpPr>
        <p:spPr bwMode="auto">
          <a:xfrm>
            <a:off x="4214813" y="0"/>
            <a:ext cx="4929187" cy="6908800"/>
          </a:xfrm>
          <a:prstGeom prst="rect">
            <a:avLst/>
          </a:prstGeom>
          <a:noFill/>
          <a:ln w="9525">
            <a:noFill/>
            <a:miter lim="800000"/>
            <a:headEnd/>
            <a:tailEnd/>
          </a:ln>
        </p:spPr>
        <p:txBody>
          <a:bodyPr>
            <a:spAutoFit/>
          </a:bodyPr>
          <a:lstStyle/>
          <a:p>
            <a:endParaRPr lang="ru-RU" sz="1400" b="1">
              <a:latin typeface="Times New Roman" pitchFamily="18" charset="0"/>
              <a:cs typeface="Times New Roman" pitchFamily="18" charset="0"/>
            </a:endParaRPr>
          </a:p>
          <a:p>
            <a:r>
              <a:rPr lang="ru-RU" sz="1400" b="1">
                <a:latin typeface="Times New Roman" pitchFamily="18" charset="0"/>
                <a:cs typeface="Times New Roman" pitchFamily="18" charset="0"/>
              </a:rPr>
              <a:t>Слова Н. Антонова, музыка С.Хайдаров</a:t>
            </a:r>
            <a:endParaRPr lang="ru-RU" sz="1400">
              <a:latin typeface="Times New Roman" pitchFamily="18" charset="0"/>
              <a:cs typeface="Times New Roman" pitchFamily="18" charset="0"/>
            </a:endParaRPr>
          </a:p>
          <a:p>
            <a:r>
              <a:rPr lang="ru-RU" sz="1400">
                <a:latin typeface="Times New Roman" pitchFamily="18" charset="0"/>
                <a:cs typeface="Times New Roman" pitchFamily="18" charset="0"/>
              </a:rPr>
              <a:t> </a:t>
            </a:r>
            <a:r>
              <a:rPr lang="ru-RU" sz="1400" b="1">
                <a:latin typeface="Times New Roman" pitchFamily="18" charset="0"/>
                <a:cs typeface="Times New Roman" pitchFamily="18" charset="0"/>
              </a:rPr>
              <a:t>ГИМН ГОРОДА</a:t>
            </a:r>
            <a:endParaRPr lang="ru-RU" sz="1400">
              <a:latin typeface="Times New Roman" pitchFamily="18" charset="0"/>
              <a:cs typeface="Times New Roman" pitchFamily="18" charset="0"/>
            </a:endParaRPr>
          </a:p>
          <a:p>
            <a:endParaRPr lang="ru-RU" sz="300">
              <a:latin typeface="Times New Roman" pitchFamily="18" charset="0"/>
              <a:cs typeface="Times New Roman" pitchFamily="18" charset="0"/>
            </a:endParaRPr>
          </a:p>
          <a:p>
            <a:r>
              <a:rPr lang="ru-RU" sz="1400">
                <a:latin typeface="Times New Roman" pitchFamily="18" charset="0"/>
                <a:cs typeface="Times New Roman" pitchFamily="18" charset="0"/>
              </a:rPr>
              <a:t>На карте Кузбасса есть город Белово </a:t>
            </a:r>
          </a:p>
          <a:p>
            <a:r>
              <a:rPr lang="ru-RU" sz="1400">
                <a:latin typeface="Times New Roman" pitchFamily="18" charset="0"/>
                <a:cs typeface="Times New Roman" pitchFamily="18" charset="0"/>
              </a:rPr>
              <a:t>Трудяга с нелёгкой, но славной судьбой.</a:t>
            </a:r>
          </a:p>
          <a:p>
            <a:r>
              <a:rPr lang="ru-RU" sz="1400">
                <a:latin typeface="Times New Roman" pitchFamily="18" charset="0"/>
                <a:cs typeface="Times New Roman" pitchFamily="18" charset="0"/>
              </a:rPr>
              <a:t>Его биография снова и снова </a:t>
            </a:r>
          </a:p>
          <a:p>
            <a:r>
              <a:rPr lang="ru-RU" sz="1400">
                <a:latin typeface="Times New Roman" pitchFamily="18" charset="0"/>
                <a:cs typeface="Times New Roman" pitchFamily="18" charset="0"/>
              </a:rPr>
              <a:t>Слагается правдой его трудовой. </a:t>
            </a:r>
          </a:p>
          <a:p>
            <a:r>
              <a:rPr lang="ru-RU" sz="1400">
                <a:latin typeface="Times New Roman" pitchFamily="18" charset="0"/>
                <a:cs typeface="Times New Roman" pitchFamily="18" charset="0"/>
              </a:rPr>
              <a:t>Делами людскими гордится по праву. </a:t>
            </a:r>
          </a:p>
          <a:p>
            <a:r>
              <a:rPr lang="ru-RU" sz="1400">
                <a:latin typeface="Times New Roman" pitchFamily="18" charset="0"/>
                <a:cs typeface="Times New Roman" pitchFamily="18" charset="0"/>
              </a:rPr>
              <a:t>Шахтёрскою гвардией он знаменит, </a:t>
            </a:r>
          </a:p>
          <a:p>
            <a:r>
              <a:rPr lang="ru-RU" sz="1400">
                <a:latin typeface="Times New Roman" pitchFamily="18" charset="0"/>
                <a:cs typeface="Times New Roman" pitchFamily="18" charset="0"/>
              </a:rPr>
              <a:t>Сегодня ему воспеваем мы славу </a:t>
            </a:r>
          </a:p>
          <a:p>
            <a:r>
              <a:rPr lang="ru-RU" sz="1400">
                <a:latin typeface="Times New Roman" pitchFamily="18" charset="0"/>
                <a:cs typeface="Times New Roman" pitchFamily="18" charset="0"/>
              </a:rPr>
              <a:t>И пусть по Кузбассу та слава гремит.</a:t>
            </a:r>
          </a:p>
          <a:p>
            <a:r>
              <a:rPr lang="ru-RU" sz="1400" b="1">
                <a:latin typeface="Times New Roman" pitchFamily="18" charset="0"/>
                <a:cs typeface="Times New Roman" pitchFamily="18" charset="0"/>
              </a:rPr>
              <a:t>Припев:</a:t>
            </a:r>
            <a:endParaRPr lang="ru-RU" sz="1400">
              <a:latin typeface="Times New Roman" pitchFamily="18" charset="0"/>
              <a:cs typeface="Times New Roman" pitchFamily="18" charset="0"/>
            </a:endParaRPr>
          </a:p>
          <a:p>
            <a:r>
              <a:rPr lang="ru-RU" sz="1400">
                <a:latin typeface="Times New Roman" pitchFamily="18" charset="0"/>
                <a:cs typeface="Times New Roman" pitchFamily="18" charset="0"/>
              </a:rPr>
              <a:t>Мой город идёт твёрдой поступью </a:t>
            </a:r>
          </a:p>
          <a:p>
            <a:r>
              <a:rPr lang="ru-RU" sz="1400">
                <a:latin typeface="Times New Roman" pitchFamily="18" charset="0"/>
                <a:cs typeface="Times New Roman" pitchFamily="18" charset="0"/>
              </a:rPr>
              <a:t>Вперёд по Кузнецкой земле. </a:t>
            </a:r>
          </a:p>
          <a:p>
            <a:r>
              <a:rPr lang="ru-RU" sz="1400">
                <a:latin typeface="Times New Roman" pitchFamily="18" charset="0"/>
                <a:cs typeface="Times New Roman" pitchFamily="18" charset="0"/>
              </a:rPr>
              <a:t>Вместе строим свою Трудовую семью. </a:t>
            </a:r>
          </a:p>
          <a:p>
            <a:r>
              <a:rPr lang="ru-RU" sz="1400">
                <a:latin typeface="Times New Roman" pitchFamily="18" charset="0"/>
                <a:cs typeface="Times New Roman" pitchFamily="18" charset="0"/>
              </a:rPr>
              <a:t>И слагаем мы песни о тебе </a:t>
            </a:r>
          </a:p>
          <a:p>
            <a:r>
              <a:rPr lang="ru-RU" sz="1400">
                <a:latin typeface="Times New Roman" pitchFamily="18" charset="0"/>
                <a:cs typeface="Times New Roman" pitchFamily="18" charset="0"/>
              </a:rPr>
              <a:t>О тебе!</a:t>
            </a:r>
          </a:p>
          <a:p>
            <a:endParaRPr lang="ru-RU" sz="300">
              <a:latin typeface="Times New Roman" pitchFamily="18" charset="0"/>
              <a:cs typeface="Times New Roman" pitchFamily="18" charset="0"/>
            </a:endParaRPr>
          </a:p>
          <a:p>
            <a:r>
              <a:rPr lang="ru-RU" sz="1400">
                <a:latin typeface="Times New Roman" pitchFamily="18" charset="0"/>
                <a:cs typeface="Times New Roman" pitchFamily="18" charset="0"/>
              </a:rPr>
              <a:t>Наш город достойно встречает рассветы, </a:t>
            </a:r>
          </a:p>
          <a:p>
            <a:r>
              <a:rPr lang="ru-RU" sz="1400">
                <a:latin typeface="Times New Roman" pitchFamily="18" charset="0"/>
                <a:cs typeface="Times New Roman" pitchFamily="18" charset="0"/>
              </a:rPr>
              <a:t>Отчизну своим согревая теплом. </a:t>
            </a:r>
          </a:p>
          <a:p>
            <a:r>
              <a:rPr lang="ru-RU" sz="1400">
                <a:latin typeface="Times New Roman" pitchFamily="18" charset="0"/>
                <a:cs typeface="Times New Roman" pitchFamily="18" charset="0"/>
              </a:rPr>
              <a:t>Здесь свято отцовские чтятся заветы</a:t>
            </a:r>
          </a:p>
          <a:p>
            <a:r>
              <a:rPr lang="ru-RU" sz="1400">
                <a:latin typeface="Times New Roman" pitchFamily="18" charset="0"/>
                <a:cs typeface="Times New Roman" pitchFamily="18" charset="0"/>
              </a:rPr>
              <a:t>Беловскую землю прославим трудом. </a:t>
            </a:r>
          </a:p>
          <a:p>
            <a:r>
              <a:rPr lang="ru-RU" sz="1400">
                <a:latin typeface="Times New Roman" pitchFamily="18" charset="0"/>
                <a:cs typeface="Times New Roman" pitchFamily="18" charset="0"/>
              </a:rPr>
              <a:t>В сердцах не ослабнут порыв и стремленье, </a:t>
            </a:r>
          </a:p>
          <a:p>
            <a:r>
              <a:rPr lang="ru-RU" sz="1400">
                <a:latin typeface="Times New Roman" pitchFamily="18" charset="0"/>
                <a:cs typeface="Times New Roman" pitchFamily="18" charset="0"/>
              </a:rPr>
              <a:t>Сегодня в успех верит каждый из нас, </a:t>
            </a:r>
          </a:p>
          <a:p>
            <a:r>
              <a:rPr lang="ru-RU" sz="1400">
                <a:latin typeface="Times New Roman" pitchFamily="18" charset="0"/>
                <a:cs typeface="Times New Roman" pitchFamily="18" charset="0"/>
              </a:rPr>
              <a:t>И подвиг свершит не одно поколенье </a:t>
            </a:r>
          </a:p>
          <a:p>
            <a:r>
              <a:rPr lang="ru-RU" sz="1400">
                <a:latin typeface="Times New Roman" pitchFamily="18" charset="0"/>
                <a:cs typeface="Times New Roman" pitchFamily="18" charset="0"/>
              </a:rPr>
              <a:t>Тобою, Белово, гордится Кузбасс.</a:t>
            </a:r>
          </a:p>
          <a:p>
            <a:r>
              <a:rPr lang="ru-RU" sz="1400" b="1">
                <a:latin typeface="Times New Roman" pitchFamily="18" charset="0"/>
                <a:cs typeface="Times New Roman" pitchFamily="18" charset="0"/>
              </a:rPr>
              <a:t>Припев:</a:t>
            </a:r>
            <a:endParaRPr lang="ru-RU" sz="1400">
              <a:latin typeface="Times New Roman" pitchFamily="18" charset="0"/>
              <a:cs typeface="Times New Roman" pitchFamily="18" charset="0"/>
            </a:endParaRPr>
          </a:p>
          <a:p>
            <a:r>
              <a:rPr lang="ru-RU" sz="1400">
                <a:latin typeface="Times New Roman" pitchFamily="18" charset="0"/>
                <a:cs typeface="Times New Roman" pitchFamily="18" charset="0"/>
              </a:rPr>
              <a:t>Мой город идёт твёрдой поступью </a:t>
            </a:r>
          </a:p>
          <a:p>
            <a:r>
              <a:rPr lang="ru-RU" sz="1400">
                <a:latin typeface="Times New Roman" pitchFamily="18" charset="0"/>
                <a:cs typeface="Times New Roman" pitchFamily="18" charset="0"/>
              </a:rPr>
              <a:t>Вперёд по Кузнецкой земле. </a:t>
            </a:r>
          </a:p>
          <a:p>
            <a:r>
              <a:rPr lang="ru-RU" sz="1400">
                <a:latin typeface="Times New Roman" pitchFamily="18" charset="0"/>
                <a:cs typeface="Times New Roman" pitchFamily="18" charset="0"/>
              </a:rPr>
              <a:t>Вместе строим свою Трудовую семью. </a:t>
            </a:r>
          </a:p>
          <a:p>
            <a:r>
              <a:rPr lang="ru-RU" sz="1400">
                <a:latin typeface="Times New Roman" pitchFamily="18" charset="0"/>
                <a:cs typeface="Times New Roman" pitchFamily="18" charset="0"/>
              </a:rPr>
              <a:t>И слагаем мы песни о тебе </a:t>
            </a:r>
          </a:p>
          <a:p>
            <a:r>
              <a:rPr lang="ru-RU" sz="1400">
                <a:latin typeface="Times New Roman" pitchFamily="18" charset="0"/>
                <a:cs typeface="Times New Roman" pitchFamily="18" charset="0"/>
              </a:rPr>
              <a:t>О тебе!</a:t>
            </a:r>
          </a:p>
        </p:txBody>
      </p:sp>
      <p:pic>
        <p:nvPicPr>
          <p:cNvPr id="8195" name="Picture 2" descr="https://avatars.mds.yandex.net/i?id=2a0000017a011135c1e53578a16bd7059b97-4034271-images-thumbs&amp;ref=rim&amp;n=33&amp;w=267&amp;h=200"/>
          <p:cNvPicPr>
            <a:picLocks noChangeAspect="1" noChangeArrowheads="1"/>
          </p:cNvPicPr>
          <p:nvPr/>
        </p:nvPicPr>
        <p:blipFill>
          <a:blip r:embed="rId2"/>
          <a:srcRect/>
          <a:stretch>
            <a:fillRect/>
          </a:stretch>
        </p:blipFill>
        <p:spPr bwMode="auto">
          <a:xfrm>
            <a:off x="285750" y="285750"/>
            <a:ext cx="2765425" cy="2071688"/>
          </a:xfrm>
          <a:prstGeom prst="rect">
            <a:avLst/>
          </a:prstGeom>
          <a:noFill/>
          <a:ln w="9525">
            <a:noFill/>
            <a:miter lim="800000"/>
            <a:headEnd/>
            <a:tailEnd/>
          </a:ln>
        </p:spPr>
      </p:pic>
      <p:pic>
        <p:nvPicPr>
          <p:cNvPr id="8196" name="Picture 5" descr="https://sun9-20.userapi.com/impg/EgTNQxmndmMDzCa-g98D0ULv6SHbtnSNqutkGw/DqKvVC8YtUQ.jpg?size=1080x607&amp;quality=96&amp;sign=6c23a6dfbb808c1fd39a01fae9bed035&amp;c_uniq_tag=R3EWJR3zeTcdiL5DC8Xtjmfj59fJf4U6TbfVJPPzsLU&amp;type=album"/>
          <p:cNvPicPr>
            <a:picLocks noChangeAspect="1" noChangeArrowheads="1"/>
          </p:cNvPicPr>
          <p:nvPr/>
        </p:nvPicPr>
        <p:blipFill>
          <a:blip r:embed="rId3"/>
          <a:srcRect/>
          <a:stretch>
            <a:fillRect/>
          </a:stretch>
        </p:blipFill>
        <p:spPr bwMode="auto">
          <a:xfrm>
            <a:off x="785813" y="2500313"/>
            <a:ext cx="2992437" cy="1928812"/>
          </a:xfrm>
          <a:prstGeom prst="rect">
            <a:avLst/>
          </a:prstGeom>
          <a:noFill/>
          <a:ln w="9525">
            <a:noFill/>
            <a:miter lim="800000"/>
            <a:headEnd/>
            <a:tailEnd/>
          </a:ln>
        </p:spPr>
      </p:pic>
      <p:pic>
        <p:nvPicPr>
          <p:cNvPr id="8197" name="Picture 7" descr="https://img.tourister.ru/files/2/6/0/2/0/2/0/2/clones/870_600_fixedwidth.jpg"/>
          <p:cNvPicPr>
            <a:picLocks noChangeAspect="1" noChangeArrowheads="1"/>
          </p:cNvPicPr>
          <p:nvPr/>
        </p:nvPicPr>
        <p:blipFill>
          <a:blip r:embed="rId4"/>
          <a:srcRect/>
          <a:stretch>
            <a:fillRect/>
          </a:stretch>
        </p:blipFill>
        <p:spPr bwMode="auto">
          <a:xfrm>
            <a:off x="142875" y="4643438"/>
            <a:ext cx="2714625" cy="203676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gs>
            <a:gs pos="100000">
              <a:schemeClr val="bg2">
                <a:shade val="30000"/>
                <a:satMod val="20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457200" y="274638"/>
            <a:ext cx="8043863" cy="654050"/>
          </a:xfrm>
        </p:spPr>
        <p:txBody>
          <a:bodyPr/>
          <a:lstStyle/>
          <a:p>
            <a:pPr eaLnBrk="1" hangingPunct="1"/>
            <a:r>
              <a:rPr lang="en-US" sz="2800" b="1" smtClean="0">
                <a:latin typeface="Times New Roman" pitchFamily="18" charset="0"/>
                <a:cs typeface="Times New Roman" pitchFamily="18" charset="0"/>
              </a:rPr>
              <a:t>History</a:t>
            </a:r>
            <a:endParaRPr lang="ru-RU" sz="2800" b="1" smtClean="0">
              <a:latin typeface="Times New Roman" pitchFamily="18" charset="0"/>
              <a:cs typeface="Times New Roman" pitchFamily="18" charset="0"/>
            </a:endParaRPr>
          </a:p>
        </p:txBody>
      </p:sp>
      <p:sp>
        <p:nvSpPr>
          <p:cNvPr id="9219" name="Содержимое 2"/>
          <p:cNvSpPr>
            <a:spLocks noGrp="1"/>
          </p:cNvSpPr>
          <p:nvPr>
            <p:ph idx="1"/>
          </p:nvPr>
        </p:nvSpPr>
        <p:spPr>
          <a:xfrm>
            <a:off x="457200" y="1000125"/>
            <a:ext cx="8229600" cy="5126038"/>
          </a:xfrm>
        </p:spPr>
        <p:txBody>
          <a:bodyPr/>
          <a:lstStyle/>
          <a:p>
            <a:pPr eaLnBrk="1" hangingPunct="1">
              <a:buFont typeface="Arial" charset="0"/>
              <a:buNone/>
            </a:pPr>
            <a:r>
              <a:rPr lang="en-US" smtClean="0"/>
              <a:t>         </a:t>
            </a:r>
            <a:r>
              <a:rPr lang="en-US" sz="2600" smtClean="0">
                <a:latin typeface="Times New Roman" pitchFamily="18" charset="0"/>
                <a:cs typeface="Times New Roman" pitchFamily="18" charset="0"/>
              </a:rPr>
              <a:t>The village of Belovo for the first time is mentioned in 1726. It was named after a fugitive peasant Fyodor Belov, who built a small taiga house, a so-called </a:t>
            </a:r>
            <a:r>
              <a:rPr lang="en-US" sz="2600" i="1" smtClean="0">
                <a:latin typeface="Times New Roman" pitchFamily="18" charset="0"/>
                <a:cs typeface="Times New Roman" pitchFamily="18" charset="0"/>
              </a:rPr>
              <a:t>zaimka</a:t>
            </a:r>
            <a:r>
              <a:rPr lang="en-US" sz="2600" smtClean="0">
                <a:latin typeface="Times New Roman" pitchFamily="18" charset="0"/>
                <a:cs typeface="Times New Roman" pitchFamily="18" charset="0"/>
              </a:rPr>
              <a:t>, on the bank of the Bachat River. The year of 1855 was a new page in the history of settlement: the mining of mineral resources on the found coal field began. </a:t>
            </a:r>
            <a:endParaRPr lang="ru-RU" sz="2600" smtClean="0">
              <a:latin typeface="Times New Roman" pitchFamily="18" charset="0"/>
              <a:cs typeface="Times New Roman" pitchFamily="18" charset="0"/>
            </a:endParaRPr>
          </a:p>
          <a:p>
            <a:pPr eaLnBrk="1" hangingPunct="1">
              <a:buFont typeface="Arial" charset="0"/>
              <a:buNone/>
            </a:pPr>
            <a:r>
              <a:rPr lang="ru-RU" sz="2600" smtClean="0">
                <a:latin typeface="Times New Roman" pitchFamily="18" charset="0"/>
                <a:cs typeface="Times New Roman" pitchFamily="18" charset="0"/>
              </a:rPr>
              <a:t>          </a:t>
            </a:r>
            <a:r>
              <a:rPr lang="en-US" sz="2600" smtClean="0">
                <a:latin typeface="Times New Roman" pitchFamily="18" charset="0"/>
                <a:cs typeface="Times New Roman" pitchFamily="18" charset="0"/>
              </a:rPr>
              <a:t>In 1938, Belovo was granted town status. The town developed as a conglomeration of departmental settlements, whose population was directly or indirectly involved with the coal mines, a power station, and the railway.</a:t>
            </a:r>
            <a:endParaRPr lang="ru-RU" sz="2600" smtClean="0">
              <a:latin typeface="Times New Roman" pitchFamily="18" charset="0"/>
              <a:cs typeface="Times New Roman" pitchFamily="18" charset="0"/>
            </a:endParaRPr>
          </a:p>
          <a:p>
            <a:pPr eaLnBrk="1" hangingPunct="1">
              <a:buFont typeface="Arial" charset="0"/>
              <a:buNone/>
            </a:pPr>
            <a:endParaRPr lang="ru-RU"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gs>
            <a:gs pos="100000">
              <a:schemeClr val="bg2">
                <a:shade val="30000"/>
                <a:satMod val="20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57200" y="274638"/>
            <a:ext cx="8186738" cy="1011237"/>
          </a:xfrm>
        </p:spPr>
        <p:txBody>
          <a:bodyPr/>
          <a:lstStyle/>
          <a:p>
            <a:pPr eaLnBrk="1" hangingPunct="1"/>
            <a:r>
              <a:rPr lang="en-US" sz="3000" b="1" smtClean="0">
                <a:latin typeface="Times New Roman" pitchFamily="18" charset="0"/>
                <a:cs typeface="Times New Roman" pitchFamily="18" charset="0"/>
              </a:rPr>
              <a:t>Administrative and municipal status</a:t>
            </a:r>
            <a:endParaRPr lang="ru-RU" sz="3000" b="1" smtClean="0">
              <a:latin typeface="Times New Roman" pitchFamily="18" charset="0"/>
              <a:cs typeface="Times New Roman" pitchFamily="18" charset="0"/>
            </a:endParaRPr>
          </a:p>
        </p:txBody>
      </p:sp>
      <p:sp>
        <p:nvSpPr>
          <p:cNvPr id="10243" name="Содержимое 2"/>
          <p:cNvSpPr>
            <a:spLocks noGrp="1"/>
          </p:cNvSpPr>
          <p:nvPr>
            <p:ph idx="1"/>
          </p:nvPr>
        </p:nvSpPr>
        <p:spPr>
          <a:xfrm>
            <a:off x="428625" y="1357313"/>
            <a:ext cx="8215313" cy="4768850"/>
          </a:xfrm>
        </p:spPr>
        <p:txBody>
          <a:bodyPr/>
          <a:lstStyle/>
          <a:p>
            <a:pPr eaLnBrk="1" hangingPunct="1">
              <a:buFont typeface="Arial" charset="0"/>
              <a:buNone/>
            </a:pPr>
            <a:r>
              <a:rPr lang="en-US" smtClean="0"/>
              <a:t>       </a:t>
            </a:r>
            <a:r>
              <a:rPr lang="en-US" sz="2400" smtClean="0">
                <a:latin typeface="Times New Roman" pitchFamily="18" charset="0"/>
                <a:cs typeface="Times New Roman" pitchFamily="18" charset="0"/>
              </a:rPr>
              <a:t>Within the framework of administrative  divisions, Belovo serves as the  administrative  center of Belovsky District, even though it is not a part of it.  As an administrative division, it is, together with four urban - type settlement (Bachatsky, </a:t>
            </a:r>
            <a:endParaRPr lang="ru-RU" sz="2400" smtClean="0">
              <a:latin typeface="Times New Roman" pitchFamily="18" charset="0"/>
              <a:cs typeface="Times New Roman" pitchFamily="18" charset="0"/>
            </a:endParaRPr>
          </a:p>
          <a:p>
            <a:pPr eaLnBrk="1" hangingPunct="1">
              <a:buFont typeface="Arial" charset="0"/>
              <a:buNone/>
            </a:pPr>
            <a:r>
              <a:rPr lang="ru-RU"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Gramoteino,</a:t>
            </a:r>
            <a:r>
              <a:rPr lang="ru-RU"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 Inskoy</a:t>
            </a:r>
            <a:r>
              <a:rPr lang="ru-RU"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and  Novy Gorodok) and two rural localities, incorporated separately as Belovo Town Under Oblast Juridiction - an administrative unit with the status equal to that of the districts. As a municipal  division, Belovo Town Under Oblast Jurisdiction is incorporated as Belovsky Urban Okrug.</a:t>
            </a:r>
            <a:endParaRPr lang="ru-RU" sz="2400" smtClean="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Другая 1">
      <a:dk1>
        <a:sysClr val="windowText" lastClr="000000"/>
      </a:dk1>
      <a:lt1>
        <a:sysClr val="window" lastClr="FFFFFF"/>
      </a:lt1>
      <a:dk2>
        <a:srgbClr val="444D26"/>
      </a:dk2>
      <a:lt2>
        <a:srgbClr val="FEFAC9"/>
      </a:lt2>
      <a:accent1>
        <a:srgbClr val="A5B592"/>
      </a:accent1>
      <a:accent2>
        <a:srgbClr val="FADAB5"/>
      </a:accent2>
      <a:accent3>
        <a:srgbClr val="E7BC29"/>
      </a:accent3>
      <a:accent4>
        <a:srgbClr val="D092A7"/>
      </a:accent4>
      <a:accent5>
        <a:srgbClr val="9C85C0"/>
      </a:accent5>
      <a:accent6>
        <a:srgbClr val="809EC2"/>
      </a:accent6>
      <a:hlink>
        <a:srgbClr val="8E58B6"/>
      </a:hlink>
      <a:folHlink>
        <a:srgbClr val="7F6F6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1548</TotalTime>
  <Words>759</Words>
  <Application>Microsoft Office PowerPoint</Application>
  <PresentationFormat>Экран (4:3)</PresentationFormat>
  <Paragraphs>141</Paragraphs>
  <Slides>17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Arial</vt:lpstr>
      <vt:lpstr>Calibri</vt:lpstr>
      <vt:lpstr>Book Antiqua</vt:lpstr>
      <vt:lpstr>Bahnschrift Light</vt:lpstr>
      <vt:lpstr>Bodoni MT Black</vt:lpstr>
      <vt:lpstr>Times New Roman</vt:lpstr>
      <vt:lpstr>Тема Office</vt:lpstr>
      <vt:lpstr>ИСПОЛЬЗОВАНИЕ  НАЦИОНАЛЬНО -РЕГИОНАЛЬНОГО  КОМПОНЕНТА НА  УРОКАХ  АНГЛИЙСКОГО  ЯЗЫКА   </vt:lpstr>
      <vt:lpstr> Задачи  национально-регионального компонента   Создать условия для овладения каждым учащимся способностью понимать и читать несложные  тексты с целью понимания основного содержания, о родном городе, культуре, истории, значимости для Кузбасса. Создать условия для овладения каждым учащимся способностью создавать собственные  тексты о своем городе, истории города.  </vt:lpstr>
      <vt:lpstr>Слайд 3</vt:lpstr>
      <vt:lpstr>Слайд 4</vt:lpstr>
      <vt:lpstr>Слайд 5</vt:lpstr>
      <vt:lpstr>Belovo, Kemerovo Oblast</vt:lpstr>
      <vt:lpstr>Слайд 7</vt:lpstr>
      <vt:lpstr>History</vt:lpstr>
      <vt:lpstr>Administrative and municipal status</vt:lpstr>
      <vt:lpstr>Government</vt:lpstr>
      <vt:lpstr>Economy</vt:lpstr>
      <vt:lpstr>Social  sphere</vt:lpstr>
      <vt:lpstr>Education</vt:lpstr>
      <vt:lpstr>Notable people</vt:lpstr>
      <vt:lpstr>Слайд 15</vt:lpstr>
      <vt:lpstr> План проекта «Welcome to Belovo» </vt:lpstr>
      <vt:lpstr>Слайд 17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AV</dc:creator>
  <cp:lastModifiedBy>Учитель</cp:lastModifiedBy>
  <cp:revision>143</cp:revision>
  <dcterms:created xsi:type="dcterms:W3CDTF">2015-10-26T16:53:15Z</dcterms:created>
  <dcterms:modified xsi:type="dcterms:W3CDTF">2023-12-06T08:53:24Z</dcterms:modified>
</cp:coreProperties>
</file>