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107946-58A0-49D4-95C7-A15956A6FDF3}" type="datetimeFigureOut">
              <a:rPr lang="ru-RU" smtClean="0"/>
              <a:t>25.12.2022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12947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107946-58A0-49D4-95C7-A15956A6FDF3}" type="datetimeFigureOut">
              <a:rPr lang="ru-RU" smtClean="0"/>
              <a:t>25.12.2022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28675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107946-58A0-49D4-95C7-A15956A6FDF3}" type="datetimeFigureOut">
              <a:rPr lang="ru-RU" smtClean="0"/>
              <a:t>25.12.2022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157297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107946-58A0-49D4-95C7-A15956A6FDF3}" type="datetimeFigureOut">
              <a:rPr lang="ru-RU" smtClean="0"/>
              <a:t>25.12.2022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5057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107946-58A0-49D4-95C7-A15956A6FDF3}" type="datetimeFigureOut">
              <a:rPr lang="ru-RU" smtClean="0"/>
              <a:t>25.12.2022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426362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107946-58A0-49D4-95C7-A15956A6FDF3}" type="datetimeFigureOut">
              <a:rPr lang="ru-RU" smtClean="0"/>
              <a:t>25.12.2022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91806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107946-58A0-49D4-95C7-A15956A6FDF3}" type="datetimeFigureOut">
              <a:rPr lang="ru-RU" smtClean="0"/>
              <a:t>25.12.2022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338802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107946-58A0-49D4-95C7-A15956A6FDF3}" type="datetimeFigureOut">
              <a:rPr lang="ru-RU" smtClean="0"/>
              <a:t>25.12.2022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211710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107946-58A0-49D4-95C7-A15956A6FDF3}" type="datetimeFigureOut">
              <a:rPr lang="ru-RU" smtClean="0"/>
              <a:t>25.12.2022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48080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0107946-58A0-49D4-95C7-A15956A6FDF3}" type="datetimeFigureOut">
              <a:rPr lang="ru-RU" smtClean="0"/>
              <a:t>25.12.2022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294635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0107946-58A0-49D4-95C7-A15956A6FDF3}" type="datetimeFigureOut">
              <a:rPr lang="ru-RU" smtClean="0"/>
              <a:t>25.12.2022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78C71-512E-427F-AF27-302B0B82551D}" type="slidenum">
              <a:rPr lang="ru-RU" smtClean="0"/>
              <a:t>‹#›</a:t>
            </a:fld>
            <a:endParaRPr lang="ru-RU"/>
          </a:p>
        </p:txBody>
      </p:sp>
    </p:spTree>
    <p:extLst>
      <p:ext uri="{BB962C8B-B14F-4D97-AF65-F5344CB8AC3E}">
        <p14:creationId xmlns:p14="http://schemas.microsoft.com/office/powerpoint/2010/main" val="119060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07946-58A0-49D4-95C7-A15956A6FDF3}" type="datetimeFigureOut">
              <a:rPr lang="ru-RU" smtClean="0"/>
              <a:t>25.12.2022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78C71-512E-427F-AF27-302B0B82551D}" type="slidenum">
              <a:rPr lang="ru-RU" smtClean="0"/>
              <a:t>‹#›</a:t>
            </a:fld>
            <a:endParaRPr lang="ru-RU"/>
          </a:p>
        </p:txBody>
      </p:sp>
    </p:spTree>
    <p:extLst>
      <p:ext uri="{BB962C8B-B14F-4D97-AF65-F5344CB8AC3E}">
        <p14:creationId xmlns:p14="http://schemas.microsoft.com/office/powerpoint/2010/main" val="256609759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876821" y="598516"/>
            <a:ext cx="10659649" cy="2152997"/>
          </a:xfrm>
        </p:spPr>
        <p:txBody>
          <a:bodyPr>
            <a:noAutofit/>
          </a:bodyPr>
          <a:lstStyle/>
          <a:p>
            <a:r>
              <a:rPr lang="ru-RU" sz="2800" b="1" dirty="0" smtClean="0"/>
              <a:t>ГКОУ </a:t>
            </a:r>
            <a:r>
              <a:rPr lang="ru-RU" sz="2800" b="1" dirty="0"/>
              <a:t>ЛО «</a:t>
            </a:r>
            <a:r>
              <a:rPr lang="ru-RU" sz="2800" b="1" dirty="0" err="1"/>
              <a:t>Сосновоборская</a:t>
            </a:r>
            <a:r>
              <a:rPr lang="ru-RU" sz="2800" b="1" dirty="0"/>
              <a:t> специальная </a:t>
            </a:r>
            <a:r>
              <a:rPr lang="ru-RU" sz="2800" b="1"/>
              <a:t>школа</a:t>
            </a:r>
            <a:r>
              <a:rPr lang="ru-RU" sz="2800" b="1" smtClean="0"/>
              <a:t>»</a:t>
            </a:r>
            <a:r>
              <a:rPr lang="ru-RU" sz="3200" b="1" dirty="0"/>
              <a:t/>
            </a:r>
            <a:br>
              <a:rPr lang="ru-RU" sz="3200" b="1" dirty="0"/>
            </a:br>
            <a:r>
              <a:rPr lang="ru-RU" sz="3200" b="1" dirty="0"/>
              <a:t>Методическая разработка по предмету Профильный труд (Швейное дело)</a:t>
            </a:r>
            <a:br>
              <a:rPr lang="ru-RU" sz="3200" b="1" dirty="0"/>
            </a:br>
            <a:r>
              <a:rPr lang="ru-RU" sz="3200" b="1" dirty="0"/>
              <a:t>Настольная игра-</a:t>
            </a:r>
            <a:r>
              <a:rPr lang="ru-RU" sz="3200" b="1" dirty="0" err="1"/>
              <a:t>ходилка</a:t>
            </a:r>
            <a:r>
              <a:rPr lang="ru-RU" sz="3200" b="1" dirty="0"/>
              <a:t> «Путешествие в страну Рукоделия»</a:t>
            </a:r>
          </a:p>
        </p:txBody>
      </p:sp>
      <p:sp>
        <p:nvSpPr>
          <p:cNvPr id="3" name="Подзаголовок 2"/>
          <p:cNvSpPr>
            <a:spLocks noGrp="1"/>
          </p:cNvSpPr>
          <p:nvPr>
            <p:ph type="subTitle" idx="1"/>
          </p:nvPr>
        </p:nvSpPr>
        <p:spPr>
          <a:xfrm>
            <a:off x="1576192" y="3933173"/>
            <a:ext cx="9144000" cy="2379945"/>
          </a:xfrm>
        </p:spPr>
        <p:txBody>
          <a:bodyPr>
            <a:normAutofit/>
          </a:bodyPr>
          <a:lstStyle/>
          <a:p>
            <a:r>
              <a:rPr lang="ru-RU" dirty="0"/>
              <a:t> </a:t>
            </a:r>
            <a:endParaRPr lang="ru-RU" dirty="0" smtClean="0"/>
          </a:p>
          <a:p>
            <a:endParaRPr lang="ru-RU" dirty="0"/>
          </a:p>
          <a:p>
            <a:endParaRPr lang="ru-RU" dirty="0" smtClean="0"/>
          </a:p>
          <a:p>
            <a:pPr>
              <a:lnSpc>
                <a:spcPct val="100000"/>
              </a:lnSpc>
            </a:pPr>
            <a:r>
              <a:rPr lang="ru-RU" dirty="0" smtClean="0"/>
              <a:t>Разработчик</a:t>
            </a:r>
            <a:r>
              <a:rPr lang="ru-RU" dirty="0"/>
              <a:t>: Соболева Ирина Валерьевна                                             </a:t>
            </a:r>
          </a:p>
          <a:p>
            <a:pPr>
              <a:lnSpc>
                <a:spcPct val="100000"/>
              </a:lnSpc>
            </a:pPr>
            <a:r>
              <a:rPr lang="ru-RU" dirty="0"/>
              <a:t>   учитель высшей квалификационной категории.</a:t>
            </a:r>
          </a:p>
        </p:txBody>
      </p:sp>
    </p:spTree>
    <p:extLst>
      <p:ext uri="{BB962C8B-B14F-4D97-AF65-F5344CB8AC3E}">
        <p14:creationId xmlns:p14="http://schemas.microsoft.com/office/powerpoint/2010/main" val="2474268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p:cNvSpPr>
            <a:spLocks noGrp="1"/>
          </p:cNvSpPr>
          <p:nvPr>
            <p:ph type="title"/>
          </p:nvPr>
        </p:nvSpPr>
        <p:spPr>
          <a:xfrm>
            <a:off x="1352548" y="530225"/>
            <a:ext cx="9591675" cy="795338"/>
          </a:xfrm>
        </p:spPr>
        <p:txBody>
          <a:bodyPr/>
          <a:lstStyle/>
          <a:p>
            <a:pPr algn="ctr"/>
            <a:r>
              <a:rPr lang="ru-RU" b="1" dirty="0" smtClean="0"/>
              <a:t>Цель и задачи</a:t>
            </a:r>
            <a:endParaRPr lang="ru-RU" b="1" dirty="0"/>
          </a:p>
        </p:txBody>
      </p:sp>
      <p:sp>
        <p:nvSpPr>
          <p:cNvPr id="6" name="Объект 5"/>
          <p:cNvSpPr>
            <a:spLocks noGrp="1"/>
          </p:cNvSpPr>
          <p:nvPr>
            <p:ph idx="1"/>
          </p:nvPr>
        </p:nvSpPr>
        <p:spPr>
          <a:xfrm>
            <a:off x="1095374" y="1797050"/>
            <a:ext cx="10106025" cy="3794125"/>
          </a:xfrm>
        </p:spPr>
        <p:txBody>
          <a:bodyPr>
            <a:normAutofit fontScale="85000" lnSpcReduction="20000"/>
          </a:bodyPr>
          <a:lstStyle/>
          <a:p>
            <a:pPr marL="0" indent="0">
              <a:buNone/>
            </a:pPr>
            <a:r>
              <a:rPr lang="ru-RU" b="1" dirty="0" smtClean="0"/>
              <a:t>Цель: </a:t>
            </a:r>
            <a:endParaRPr lang="ru-RU" b="1" dirty="0"/>
          </a:p>
          <a:p>
            <a:pPr marL="0" indent="0">
              <a:buNone/>
            </a:pPr>
            <a:r>
              <a:rPr lang="ru-RU" dirty="0" smtClean="0"/>
              <a:t>- повышение </a:t>
            </a:r>
            <a:r>
              <a:rPr lang="ru-RU" dirty="0"/>
              <a:t>мотивации к изучению учебной дисциплины «Швейное дело» у обучающихся специальной </a:t>
            </a:r>
            <a:r>
              <a:rPr lang="ru-RU" dirty="0" smtClean="0"/>
              <a:t>школы.</a:t>
            </a:r>
            <a:endParaRPr lang="ru-RU" dirty="0"/>
          </a:p>
          <a:p>
            <a:pPr marL="0" indent="0">
              <a:buNone/>
            </a:pPr>
            <a:r>
              <a:rPr lang="ru-RU" b="1" dirty="0" smtClean="0"/>
              <a:t>Задачи</a:t>
            </a:r>
            <a:r>
              <a:rPr lang="ru-RU" b="1" dirty="0"/>
              <a:t>:</a:t>
            </a:r>
            <a:r>
              <a:rPr lang="ru-RU" dirty="0"/>
              <a:t> </a:t>
            </a:r>
          </a:p>
          <a:p>
            <a:pPr>
              <a:buFontTx/>
              <a:buChar char="-"/>
            </a:pPr>
            <a:r>
              <a:rPr lang="ru-RU" dirty="0" smtClean="0"/>
              <a:t>уточнить </a:t>
            </a:r>
            <a:r>
              <a:rPr lang="ru-RU" dirty="0"/>
              <a:t>знания обучающихся по </a:t>
            </a:r>
            <a:r>
              <a:rPr lang="ru-RU" dirty="0" smtClean="0"/>
              <a:t>предмету;</a:t>
            </a:r>
          </a:p>
          <a:p>
            <a:pPr>
              <a:buFontTx/>
              <a:buChar char="-"/>
            </a:pPr>
            <a:r>
              <a:rPr lang="ru-RU" dirty="0" smtClean="0"/>
              <a:t>закрепление </a:t>
            </a:r>
            <a:r>
              <a:rPr lang="ru-RU" dirty="0"/>
              <a:t>пройденного материла (начало/конец года); </a:t>
            </a:r>
          </a:p>
          <a:p>
            <a:pPr marL="0" indent="0">
              <a:buNone/>
            </a:pPr>
            <a:r>
              <a:rPr lang="ru-RU" dirty="0" smtClean="0"/>
              <a:t>- помощь в  освоение </a:t>
            </a:r>
            <a:r>
              <a:rPr lang="ru-RU" dirty="0"/>
              <a:t>и </a:t>
            </a:r>
            <a:r>
              <a:rPr lang="ru-RU" dirty="0" smtClean="0"/>
              <a:t>систематизации  знаний </a:t>
            </a:r>
            <a:r>
              <a:rPr lang="ru-RU" dirty="0"/>
              <a:t>в области швейного </a:t>
            </a:r>
            <a:r>
              <a:rPr lang="ru-RU" dirty="0" smtClean="0"/>
              <a:t>дела;</a:t>
            </a:r>
            <a:endParaRPr lang="ru-RU" dirty="0"/>
          </a:p>
          <a:p>
            <a:pPr marL="0" indent="0">
              <a:buNone/>
            </a:pPr>
            <a:r>
              <a:rPr lang="ru-RU" dirty="0"/>
              <a:t>- у</a:t>
            </a:r>
            <a:r>
              <a:rPr lang="ru-RU" dirty="0" smtClean="0"/>
              <a:t>чить работать </a:t>
            </a:r>
            <a:r>
              <a:rPr lang="ru-RU" dirty="0"/>
              <a:t>в </a:t>
            </a:r>
            <a:r>
              <a:rPr lang="ru-RU" dirty="0" smtClean="0"/>
              <a:t>команде;</a:t>
            </a:r>
            <a:endParaRPr lang="ru-RU" dirty="0"/>
          </a:p>
          <a:p>
            <a:pPr marL="0" indent="0">
              <a:buNone/>
            </a:pPr>
            <a:r>
              <a:rPr lang="ru-RU" dirty="0"/>
              <a:t>- воспитывать культуру игры (соблюдать правила, проявлять честность, радоваться успехам). </a:t>
            </a:r>
          </a:p>
          <a:p>
            <a:endParaRPr lang="ru-RU" dirty="0"/>
          </a:p>
        </p:txBody>
      </p:sp>
    </p:spTree>
    <p:extLst>
      <p:ext uri="{BB962C8B-B14F-4D97-AF65-F5344CB8AC3E}">
        <p14:creationId xmlns:p14="http://schemas.microsoft.com/office/powerpoint/2010/main" val="2977307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p:cNvSpPr>
            <a:spLocks noGrp="1"/>
          </p:cNvSpPr>
          <p:nvPr>
            <p:ph type="title"/>
          </p:nvPr>
        </p:nvSpPr>
        <p:spPr>
          <a:xfrm>
            <a:off x="1352548" y="530225"/>
            <a:ext cx="9591675" cy="795338"/>
          </a:xfrm>
        </p:spPr>
        <p:txBody>
          <a:bodyPr/>
          <a:lstStyle/>
          <a:p>
            <a:pPr algn="ctr"/>
            <a:r>
              <a:rPr lang="ru-RU" b="1" dirty="0" smtClean="0"/>
              <a:t>Оборудование для игры</a:t>
            </a:r>
            <a:endParaRPr lang="ru-RU" b="1" dirty="0"/>
          </a:p>
        </p:txBody>
      </p:sp>
      <p:sp>
        <p:nvSpPr>
          <p:cNvPr id="6" name="Объект 5"/>
          <p:cNvSpPr>
            <a:spLocks noGrp="1"/>
          </p:cNvSpPr>
          <p:nvPr>
            <p:ph idx="1"/>
          </p:nvPr>
        </p:nvSpPr>
        <p:spPr>
          <a:xfrm>
            <a:off x="1095374" y="1797050"/>
            <a:ext cx="10106025" cy="3794125"/>
          </a:xfrm>
        </p:spPr>
        <p:txBody>
          <a:bodyPr/>
          <a:lstStyle/>
          <a:p>
            <a:pPr marL="0" indent="0">
              <a:buNone/>
            </a:pPr>
            <a:r>
              <a:rPr lang="ru-RU" dirty="0"/>
              <a:t>	</a:t>
            </a:r>
            <a:r>
              <a:rPr lang="ru-RU" dirty="0" smtClean="0"/>
              <a:t>- игровое поле </a:t>
            </a:r>
          </a:p>
          <a:p>
            <a:pPr>
              <a:buFontTx/>
              <a:buChar char="-"/>
            </a:pPr>
            <a:endParaRPr lang="ru-RU" dirty="0"/>
          </a:p>
          <a:p>
            <a:pPr>
              <a:buFontTx/>
              <a:buChar char="-"/>
            </a:pPr>
            <a:endParaRPr lang="ru-RU" dirty="0" smtClean="0"/>
          </a:p>
          <a:p>
            <a:pPr marL="0" indent="0">
              <a:buNone/>
            </a:pPr>
            <a:r>
              <a:rPr lang="ru-RU" dirty="0" smtClean="0"/>
              <a:t>	- карточки </a:t>
            </a:r>
          </a:p>
          <a:p>
            <a:pPr>
              <a:buFontTx/>
              <a:buChar char="-"/>
            </a:pPr>
            <a:endParaRPr lang="ru-RU" dirty="0"/>
          </a:p>
          <a:p>
            <a:pPr>
              <a:buFontTx/>
              <a:buChar char="-"/>
            </a:pPr>
            <a:endParaRPr lang="ru-RU" dirty="0" smtClean="0"/>
          </a:p>
          <a:p>
            <a:pPr marL="0" indent="0">
              <a:buNone/>
            </a:pPr>
            <a:r>
              <a:rPr lang="ru-RU" dirty="0" smtClean="0"/>
              <a:t>	- кубик </a:t>
            </a:r>
            <a:r>
              <a:rPr lang="ru-RU" dirty="0"/>
              <a:t>и </a:t>
            </a:r>
            <a:r>
              <a:rPr lang="ru-RU" dirty="0" smtClean="0"/>
              <a:t>фишки</a:t>
            </a:r>
            <a:endParaRPr lang="ru-RU"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986" y="1465628"/>
            <a:ext cx="2162979" cy="1529475"/>
          </a:xfrm>
          <a:prstGeom prst="rect">
            <a:avLst/>
          </a:prstGeom>
        </p:spPr>
      </p:pic>
      <p:pic>
        <p:nvPicPr>
          <p:cNvPr id="3" name="Рисунок 2"/>
          <p:cNvPicPr>
            <a:picLocks noChangeAspect="1"/>
          </p:cNvPicPr>
          <p:nvPr/>
        </p:nvPicPr>
        <p:blipFill>
          <a:blip r:embed="rId4"/>
          <a:stretch>
            <a:fillRect/>
          </a:stretch>
        </p:blipFill>
        <p:spPr>
          <a:xfrm>
            <a:off x="4675162" y="3170122"/>
            <a:ext cx="2304047" cy="1354577"/>
          </a:xfrm>
          <a:prstGeom prst="rect">
            <a:avLst/>
          </a:prstGeom>
        </p:spPr>
      </p:pic>
      <p:pic>
        <p:nvPicPr>
          <p:cNvPr id="7" name="Рисунок 6"/>
          <p:cNvPicPr>
            <a:picLocks noChangeAspect="1"/>
          </p:cNvPicPr>
          <p:nvPr/>
        </p:nvPicPr>
        <p:blipFill>
          <a:blip r:embed="rId5"/>
          <a:stretch>
            <a:fillRect/>
          </a:stretch>
        </p:blipFill>
        <p:spPr>
          <a:xfrm>
            <a:off x="7323475" y="3174466"/>
            <a:ext cx="2465999" cy="1373317"/>
          </a:xfrm>
          <a:prstGeom prst="rect">
            <a:avLst/>
          </a:prstGeom>
        </p:spPr>
      </p:pic>
      <p:pic>
        <p:nvPicPr>
          <p:cNvPr id="8" name="Рисунок 7" descr="https://xn--j1ahfl.xn--p1ai/data/files/q1551616208.jpg"/>
          <p:cNvPicPr/>
          <p:nvPr/>
        </p:nvPicPr>
        <p:blipFill rotWithShape="1">
          <a:blip r:embed="rId6">
            <a:extLst>
              <a:ext uri="{28A0092B-C50C-407E-A947-70E740481C1C}">
                <a14:useLocalDpi xmlns:a14="http://schemas.microsoft.com/office/drawing/2010/main" val="0"/>
              </a:ext>
            </a:extLst>
          </a:blip>
          <a:srcRect l="20685" t="15033" r="23193" b="52257"/>
          <a:stretch/>
        </p:blipFill>
        <p:spPr bwMode="auto">
          <a:xfrm>
            <a:off x="4675161" y="4665490"/>
            <a:ext cx="2304047" cy="1508362"/>
          </a:xfrm>
          <a:prstGeom prst="rect">
            <a:avLst/>
          </a:prstGeom>
          <a:noFill/>
          <a:ln>
            <a:noFill/>
          </a:ln>
          <a:extLst>
            <a:ext uri="{53640926-AAD7-44D8-BBD7-CCE9431645EC}">
              <a14:shadowObscured xmlns:a14="http://schemas.microsoft.com/office/drawing/2010/main"/>
            </a:ext>
          </a:extLst>
        </p:spPr>
      </p:pic>
      <p:pic>
        <p:nvPicPr>
          <p:cNvPr id="1026" name="Picture 2" descr="Набор для настольных игр: кубик 1.5х1.5 см конусные фишки, 1.2х2.3 см  (5480432) - Купить по цене от 19.00 руб. | Интернет магазин SIMA-LAND.R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014" b="19517"/>
          <a:stretch/>
        </p:blipFill>
        <p:spPr bwMode="auto">
          <a:xfrm>
            <a:off x="7323475" y="4616096"/>
            <a:ext cx="2465999" cy="154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78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p:cNvSpPr>
            <a:spLocks noGrp="1"/>
          </p:cNvSpPr>
          <p:nvPr>
            <p:ph type="title"/>
          </p:nvPr>
        </p:nvSpPr>
        <p:spPr>
          <a:xfrm>
            <a:off x="1352548" y="930275"/>
            <a:ext cx="9591675" cy="795338"/>
          </a:xfrm>
        </p:spPr>
        <p:txBody>
          <a:bodyPr>
            <a:normAutofit fontScale="90000"/>
          </a:bodyPr>
          <a:lstStyle/>
          <a:p>
            <a:pPr algn="ctr"/>
            <a:r>
              <a:rPr lang="ru-RU" sz="4900" b="1" dirty="0"/>
              <a:t>Правила</a:t>
            </a:r>
            <a:r>
              <a:rPr lang="ru-RU" b="1" dirty="0"/>
              <a:t> </a:t>
            </a:r>
            <a:r>
              <a:rPr lang="ru-RU" b="1" dirty="0" smtClean="0"/>
              <a:t>игры</a:t>
            </a:r>
            <a:r>
              <a:rPr lang="ru-RU" b="1" dirty="0"/>
              <a:t> </a:t>
            </a:r>
            <a:r>
              <a:rPr lang="ru-RU" dirty="0"/>
              <a:t/>
            </a:r>
            <a:br>
              <a:rPr lang="ru-RU" dirty="0"/>
            </a:br>
            <a:endParaRPr lang="ru-RU" dirty="0"/>
          </a:p>
        </p:txBody>
      </p:sp>
      <p:sp>
        <p:nvSpPr>
          <p:cNvPr id="6" name="Объект 5"/>
          <p:cNvSpPr>
            <a:spLocks noGrp="1"/>
          </p:cNvSpPr>
          <p:nvPr>
            <p:ph idx="1"/>
          </p:nvPr>
        </p:nvSpPr>
        <p:spPr>
          <a:xfrm>
            <a:off x="381001" y="1444625"/>
            <a:ext cx="10487024" cy="4279900"/>
          </a:xfrm>
        </p:spPr>
        <p:txBody>
          <a:bodyPr>
            <a:noAutofit/>
          </a:bodyPr>
          <a:lstStyle/>
          <a:p>
            <a:r>
              <a:rPr lang="ru-RU" sz="2200" b="1" dirty="0"/>
              <a:t> </a:t>
            </a:r>
            <a:r>
              <a:rPr lang="ru-RU" sz="2200" b="1" dirty="0" smtClean="0"/>
              <a:t>	</a:t>
            </a:r>
            <a:r>
              <a:rPr lang="ru-RU" sz="2200" dirty="0" smtClean="0"/>
              <a:t>В </a:t>
            </a:r>
            <a:r>
              <a:rPr lang="ru-RU" sz="2200" dirty="0"/>
              <a:t>игре участвуют от 2 до 5 игроков. Учитель предлагает обучающимся отправиться в далёкое путешествие в страну РУКОДЕЛИЯ и знакомит с правилами игры:</a:t>
            </a:r>
          </a:p>
          <a:p>
            <a:r>
              <a:rPr lang="ru-RU" sz="2200" dirty="0"/>
              <a:t>        Игроки ставят фишки на старт. Очерёдность ходов игроков определяется бросанием кубика. Можно договориться, можно тянуть листочки с цифрами для определения очерёдности и т.д.</a:t>
            </a:r>
          </a:p>
          <a:p>
            <a:r>
              <a:rPr lang="ru-RU" sz="2200" dirty="0"/>
              <a:t>         В свой ход игрок бросает кубик и переставляет свою фишку вперед ровно на столько шагов, сколько выпало очков на кубике. Фишка игрока может проходить мимо шагов, занятых фишками других игроков или останавливаться на них. Игрок получает ОСНОВНУЮ карточку с номером на игровом поле и должен дать ответ на вопрос. Если у игроков выпадает на кубике одинаковое количество очков, или игрок пропустил ход, то берутся ДОПОЛНИТЕЛЬНЫЕ карточки с заданиями.</a:t>
            </a:r>
          </a:p>
          <a:p>
            <a:endParaRPr lang="ru-RU" sz="2200" dirty="0"/>
          </a:p>
        </p:txBody>
      </p:sp>
    </p:spTree>
    <p:extLst>
      <p:ext uri="{BB962C8B-B14F-4D97-AF65-F5344CB8AC3E}">
        <p14:creationId xmlns:p14="http://schemas.microsoft.com/office/powerpoint/2010/main" val="1484553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p:cNvSpPr>
            <a:spLocks noGrp="1"/>
          </p:cNvSpPr>
          <p:nvPr>
            <p:ph type="title"/>
          </p:nvPr>
        </p:nvSpPr>
        <p:spPr>
          <a:xfrm>
            <a:off x="1352548" y="689882"/>
            <a:ext cx="9591675" cy="795338"/>
          </a:xfrm>
        </p:spPr>
        <p:txBody>
          <a:bodyPr/>
          <a:lstStyle/>
          <a:p>
            <a:pPr algn="ctr"/>
            <a:r>
              <a:rPr lang="ru-RU" b="1" dirty="0"/>
              <a:t>Правила</a:t>
            </a:r>
            <a:r>
              <a:rPr lang="ru-RU" b="1" dirty="0" smtClean="0"/>
              <a:t> игры </a:t>
            </a:r>
            <a:endParaRPr lang="ru-RU" dirty="0"/>
          </a:p>
        </p:txBody>
      </p:sp>
      <p:sp>
        <p:nvSpPr>
          <p:cNvPr id="6" name="Объект 5"/>
          <p:cNvSpPr>
            <a:spLocks noGrp="1"/>
          </p:cNvSpPr>
          <p:nvPr>
            <p:ph idx="1"/>
          </p:nvPr>
        </p:nvSpPr>
        <p:spPr>
          <a:xfrm>
            <a:off x="1095374" y="1797050"/>
            <a:ext cx="10106025" cy="3794125"/>
          </a:xfrm>
        </p:spPr>
        <p:txBody>
          <a:bodyPr>
            <a:normAutofit/>
          </a:bodyPr>
          <a:lstStyle/>
          <a:p>
            <a:r>
              <a:rPr lang="ru-RU" sz="2200" dirty="0" smtClean="0"/>
              <a:t>          Если </a:t>
            </a:r>
            <a:r>
              <a:rPr lang="ru-RU" sz="2200" dirty="0"/>
              <a:t>фишка останавливается на круге с изображением стрелки, то ход </a:t>
            </a:r>
            <a:r>
              <a:rPr lang="ru-RU" sz="2200" dirty="0" smtClean="0"/>
              <a:t>      переносится </a:t>
            </a:r>
            <a:r>
              <a:rPr lang="ru-RU" sz="2200" dirty="0"/>
              <a:t>по стрелке на несколько шагов назад, или вперед.</a:t>
            </a:r>
          </a:p>
          <a:p>
            <a:r>
              <a:rPr lang="ru-RU" sz="2200" dirty="0"/>
              <a:t>          Если игрок не смог дать ответ на вопрос, то он пропускает ход, а ответы дают другие игроки и зарабатывают этим еще один ход.</a:t>
            </a:r>
          </a:p>
          <a:p>
            <a:r>
              <a:rPr lang="ru-RU" sz="2200" dirty="0"/>
              <a:t>          Побеждает игрок, который первый доберётся до финиша.</a:t>
            </a:r>
          </a:p>
          <a:p>
            <a:endParaRPr lang="ru-RU" sz="2200" dirty="0"/>
          </a:p>
        </p:txBody>
      </p:sp>
    </p:spTree>
    <p:extLst>
      <p:ext uri="{BB962C8B-B14F-4D97-AF65-F5344CB8AC3E}">
        <p14:creationId xmlns:p14="http://schemas.microsoft.com/office/powerpoint/2010/main" val="764500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p:cNvSpPr>
            <a:spLocks noGrp="1"/>
          </p:cNvSpPr>
          <p:nvPr>
            <p:ph type="title"/>
          </p:nvPr>
        </p:nvSpPr>
        <p:spPr>
          <a:xfrm>
            <a:off x="1352550" y="895350"/>
            <a:ext cx="9591675" cy="795338"/>
          </a:xfrm>
        </p:spPr>
        <p:txBody>
          <a:bodyPr/>
          <a:lstStyle/>
          <a:p>
            <a:pPr algn="ctr"/>
            <a:r>
              <a:rPr lang="ru-RU" b="1" dirty="0" smtClean="0"/>
              <a:t>Обучающиеся за </a:t>
            </a:r>
            <a:r>
              <a:rPr lang="ru-RU" b="1" dirty="0"/>
              <a:t>игрой</a:t>
            </a:r>
          </a:p>
        </p:txBody>
      </p:sp>
      <p:pic>
        <p:nvPicPr>
          <p:cNvPr id="2" name="Объект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80985" y="1775504"/>
            <a:ext cx="3237786" cy="2498840"/>
          </a:xfr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5696" y="2823952"/>
            <a:ext cx="5006575" cy="307043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191" y="1775504"/>
            <a:ext cx="3058792" cy="2878752"/>
          </a:xfrm>
          <a:prstGeom prst="rect">
            <a:avLst/>
          </a:prstGeom>
        </p:spPr>
      </p:pic>
    </p:spTree>
    <p:extLst>
      <p:ext uri="{BB962C8B-B14F-4D97-AF65-F5344CB8AC3E}">
        <p14:creationId xmlns:p14="http://schemas.microsoft.com/office/powerpoint/2010/main" val="27638735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p:cNvSpPr>
            <a:spLocks noGrp="1"/>
          </p:cNvSpPr>
          <p:nvPr>
            <p:ph type="title"/>
          </p:nvPr>
        </p:nvSpPr>
        <p:spPr>
          <a:xfrm>
            <a:off x="1300162" y="3031331"/>
            <a:ext cx="9591675" cy="795338"/>
          </a:xfrm>
        </p:spPr>
        <p:txBody>
          <a:bodyPr>
            <a:normAutofit/>
          </a:bodyPr>
          <a:lstStyle/>
          <a:p>
            <a:pPr algn="ctr"/>
            <a:r>
              <a:rPr lang="ru-RU" sz="4500" b="1" dirty="0" smtClean="0"/>
              <a:t>Спасибо за внимание!</a:t>
            </a:r>
            <a:endParaRPr lang="ru-RU" sz="4500" b="1" dirty="0"/>
          </a:p>
        </p:txBody>
      </p:sp>
    </p:spTree>
    <p:extLst>
      <p:ext uri="{BB962C8B-B14F-4D97-AF65-F5344CB8AC3E}">
        <p14:creationId xmlns:p14="http://schemas.microsoft.com/office/powerpoint/2010/main" val="45438600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TotalTime>
  <Words>328</Words>
  <Application>Microsoft Office PowerPoint</Application>
  <PresentationFormat>Широкоэкранный</PresentationFormat>
  <Paragraphs>33</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ГКОУ ЛО «Сосновоборская специальная школа» Методическая разработка по предмету Профильный труд (Швейное дело) Настольная игра-ходилка «Путешествие в страну Рукоделия»</vt:lpstr>
      <vt:lpstr>Цель и задачи</vt:lpstr>
      <vt:lpstr>Оборудование для игры</vt:lpstr>
      <vt:lpstr>Правила игры  </vt:lpstr>
      <vt:lpstr>Правила игры </vt:lpstr>
      <vt:lpstr>Обучающиеся за игрой</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dc:creator>
  <cp:lastModifiedBy>Irina</cp:lastModifiedBy>
  <cp:revision>10</cp:revision>
  <dcterms:created xsi:type="dcterms:W3CDTF">2022-10-29T14:45:43Z</dcterms:created>
  <dcterms:modified xsi:type="dcterms:W3CDTF">2022-12-25T15:43:10Z</dcterms:modified>
</cp:coreProperties>
</file>