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1" r:id="rId6"/>
    <p:sldId id="272" r:id="rId7"/>
    <p:sldId id="275" r:id="rId8"/>
    <p:sldId id="266" r:id="rId9"/>
    <p:sldId id="276" r:id="rId10"/>
    <p:sldId id="277" r:id="rId11"/>
    <p:sldId id="281" r:id="rId12"/>
    <p:sldId id="278" r:id="rId13"/>
    <p:sldId id="282" r:id="rId14"/>
    <p:sldId id="279" r:id="rId15"/>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p:cViewPr varScale="1">
        <p:scale>
          <a:sx n="87" d="100"/>
          <a:sy n="87" d="100"/>
        </p:scale>
        <p:origin x="120" y="45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30.06.2016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30.06.2016</a:t>
            </a:r>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8DE0FDE7-FE71-46E3-9512-437B13AD5F46}" type="slidenum">
              <a:rPr lang="ru-RU" smtClean="0"/>
              <a:t>1</a:t>
            </a:fld>
            <a:endParaRPr lang="ru-RU"/>
          </a:p>
        </p:txBody>
      </p:sp>
    </p:spTree>
    <p:extLst>
      <p:ext uri="{BB962C8B-B14F-4D97-AF65-F5344CB8AC3E}">
        <p14:creationId xmlns:p14="http://schemas.microsoft.com/office/powerpoint/2010/main" val="170996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812" y="1524000"/>
            <a:ext cx="8839201" cy="3200400"/>
          </a:xfrm>
        </p:spPr>
        <p:txBody>
          <a:bodyPr rtlCol="0">
            <a:noAutofit/>
          </a:bodyPr>
          <a:lstStyle>
            <a:lvl1pPr algn="l" rtl="0">
              <a:defRPr sz="5400"/>
            </a:lvl1pPr>
          </a:lstStyle>
          <a:p>
            <a:pPr rtl="0"/>
            <a:r>
              <a:rPr lang="ru-RU" smtClean="0"/>
              <a:t>Образец заголовка</a:t>
            </a:r>
            <a:endParaRPr/>
          </a:p>
        </p:txBody>
      </p:sp>
      <p:sp>
        <p:nvSpPr>
          <p:cNvPr id="3" name="Подзаголовок 2"/>
          <p:cNvSpPr>
            <a:spLocks noGrp="1"/>
          </p:cNvSpPr>
          <p:nvPr>
            <p:ph type="subTitle" idx="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Альтернативный рисунок с подписью">
    <p:spTree>
      <p:nvGrpSpPr>
        <p:cNvPr id="1" name=""/>
        <p:cNvGrpSpPr/>
        <p:nvPr/>
      </p:nvGrpSpPr>
      <p:grpSpPr>
        <a:xfrm>
          <a:off x="0" y="0"/>
          <a:ext cx="0" cy="0"/>
          <a:chOff x="0" y="0"/>
          <a:chExt cx="0" cy="0"/>
        </a:xfrm>
      </p:grpSpPr>
      <p:sp>
        <p:nvSpPr>
          <p:cNvPr id="10" name="Прямоугольник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11" name="Прямоугольник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Заголовок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ru-RU" smtClean="0"/>
              <a:t>Образец заголовка</a:t>
            </a:r>
            <a:endParaRPr/>
          </a:p>
        </p:txBody>
      </p:sp>
      <p:sp>
        <p:nvSpPr>
          <p:cNvPr id="4" name="Текст 3"/>
          <p:cNvSpPr>
            <a:spLocks noGrp="1"/>
          </p:cNvSpPr>
          <p:nvPr>
            <p:ph type="body" sz="half" idx="2"/>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5" name="Дата 4"/>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4" name="Дата 3"/>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75812" y="685801"/>
            <a:ext cx="1219201" cy="54864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1293813" y="685800"/>
            <a:ext cx="8153399"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4" name="Дата 3"/>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4" name="Дата 3"/>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ru-RU" smtClean="0"/>
              <a:t>Образец заголовка</a:t>
            </a:r>
            <a:endParaRPr/>
          </a:p>
        </p:txBody>
      </p:sp>
      <p:sp>
        <p:nvSpPr>
          <p:cNvPr id="3" name="Текст 2"/>
          <p:cNvSpPr>
            <a:spLocks noGrp="1"/>
          </p:cNvSpPr>
          <p:nvPr>
            <p:ph type="body" idx="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4" name="Дата 3"/>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5" name="Дата 4"/>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a:p>
        </p:txBody>
      </p:sp>
      <p:sp>
        <p:nvSpPr>
          <p:cNvPr id="3" name="Текст 2"/>
          <p:cNvSpPr>
            <a:spLocks noGrp="1"/>
          </p:cNvSpPr>
          <p:nvPr>
            <p:ph type="body" idx="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8" name="Нижний колонтитул 7"/>
          <p:cNvSpPr>
            <a:spLocks noGrp="1"/>
          </p:cNvSpPr>
          <p:nvPr>
            <p:ph type="ftr" sz="quarter" idx="11"/>
          </p:nvPr>
        </p:nvSpPr>
        <p:spPr/>
        <p:txBody>
          <a:bodyPr rtlCol="0"/>
          <a:lstStyle>
            <a:lvl1pPr algn="l" rtl="0">
              <a:defRPr sz="1100"/>
            </a:lvl1pPr>
          </a:lstStyle>
          <a:p>
            <a:pPr rtl="0"/>
            <a:endParaRPr lang="en-US"/>
          </a:p>
        </p:txBody>
      </p:sp>
      <p:sp>
        <p:nvSpPr>
          <p:cNvPr id="7" name="Дата 6"/>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9" name="Номер слайда 8"/>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4" name="Нижний колонтитул 3"/>
          <p:cNvSpPr>
            <a:spLocks noGrp="1"/>
          </p:cNvSpPr>
          <p:nvPr>
            <p:ph type="ftr" sz="quarter" idx="11"/>
          </p:nvPr>
        </p:nvSpPr>
        <p:spPr/>
        <p:txBody>
          <a:bodyPr rtlCol="0"/>
          <a:lstStyle>
            <a:lvl1pPr algn="l" rtl="0">
              <a:defRPr sz="1100"/>
            </a:lvl1pPr>
          </a:lstStyle>
          <a:p>
            <a:pPr rtl="0"/>
            <a:endParaRPr lang="en-US"/>
          </a:p>
        </p:txBody>
      </p:sp>
      <p:sp>
        <p:nvSpPr>
          <p:cNvPr id="3" name="Дата 2"/>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5" name="Номер слайда 4"/>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lvl1pPr algn="l" rtl="0">
              <a:defRPr sz="1100"/>
            </a:lvl1pPr>
          </a:lstStyle>
          <a:p>
            <a:pPr rtl="0"/>
            <a:endParaRPr lang="en-US"/>
          </a:p>
        </p:txBody>
      </p:sp>
      <p:sp>
        <p:nvSpPr>
          <p:cNvPr id="2" name="Дата 1"/>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4" name="Номер слайда 3"/>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оугольник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11" name="Прямоугольник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Заголовок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ru-RU" smtClean="0"/>
              <a:t>Образец заголовка</a:t>
            </a:r>
            <a:endParaRPr dirty="0"/>
          </a:p>
        </p:txBody>
      </p:sp>
      <p:sp>
        <p:nvSpPr>
          <p:cNvPr id="4" name="Замещающий текст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3" name="Объект 2"/>
          <p:cNvSpPr>
            <a:spLocks noGrp="1"/>
          </p:cNvSpPr>
          <p:nvPr>
            <p:ph idx="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5" name="Дата 4"/>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2" name="Прямоугольник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13" name="Прямоугольник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Заголовок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ru-RU" smtClean="0"/>
              <a:t>Образец заголовка</a:t>
            </a:r>
            <a:endParaRPr/>
          </a:p>
        </p:txBody>
      </p:sp>
      <p:sp>
        <p:nvSpPr>
          <p:cNvPr id="4" name="Текст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5" name="Дата 4"/>
          <p:cNvSpPr>
            <a:spLocks noGrp="1"/>
          </p:cNvSpPr>
          <p:nvPr>
            <p:ph type="dt" sz="half" idx="10"/>
          </p:nvPr>
        </p:nvSpPr>
        <p:spPr/>
        <p:txBody>
          <a:bodyPr rtlCol="0"/>
          <a:lstStyle>
            <a:lvl1pPr algn="l" rtl="0">
              <a:defRPr sz="1100"/>
            </a:lvl1pPr>
          </a:lstStyle>
          <a:p>
            <a:pPr rtl="0"/>
            <a:r>
              <a:rPr lang="en-US" smtClean="0"/>
              <a:t>30.06.2016</a:t>
            </a:r>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ru"/>
              <a:t>Стиль образца заголовка</a:t>
            </a:r>
            <a:endParaRPr/>
          </a:p>
        </p:txBody>
      </p:sp>
      <p:sp>
        <p:nvSpPr>
          <p:cNvPr id="3" name="Замещающий текст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5" name="Нижний колонтитул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a:p>
        </p:txBody>
      </p:sp>
      <p:sp>
        <p:nvSpPr>
          <p:cNvPr id="4" name="Дата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r>
              <a:rPr lang="en-US"/>
              <a:t>30.06.2016</a:t>
            </a:r>
            <a:endParaRPr/>
          </a:p>
        </p:txBody>
      </p:sp>
      <p:sp>
        <p:nvSpPr>
          <p:cNvPr id="6" name="Номер слайда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813" y="3140968"/>
            <a:ext cx="8839201" cy="1616224"/>
          </a:xfrm>
        </p:spPr>
        <p:txBody>
          <a:bodyPr rtlCol="0"/>
          <a:lstStyle/>
          <a:p>
            <a:pPr rtl="0"/>
            <a:r>
              <a:rPr lang="ru" sz="9600" dirty="0" smtClean="0"/>
              <a:t>Первая труба</a:t>
            </a:r>
            <a:endParaRPr lang="ru" sz="9600" dirty="0"/>
          </a:p>
        </p:txBody>
      </p:sp>
      <p:sp>
        <p:nvSpPr>
          <p:cNvPr id="3" name="Подзаголовок 2"/>
          <p:cNvSpPr>
            <a:spLocks noGrp="1"/>
          </p:cNvSpPr>
          <p:nvPr>
            <p:ph type="subTitle" idx="1"/>
          </p:nvPr>
        </p:nvSpPr>
        <p:spPr/>
        <p:txBody>
          <a:bodyPr rtlCol="0">
            <a:normAutofit/>
          </a:bodyPr>
          <a:lstStyle/>
          <a:p>
            <a:pPr rtl="0"/>
            <a:r>
              <a:rPr lang="ru-RU" dirty="0" smtClean="0">
                <a:solidFill>
                  <a:srgbClr val="96B86B"/>
                </a:solidFill>
              </a:rPr>
              <a:t>Наглядное пособие для родителей начинающего трубача</a:t>
            </a:r>
            <a:endParaRPr lang="ru" dirty="0">
              <a:solidFill>
                <a:srgbClr val="96B86B"/>
              </a:solidFill>
            </a:endParaRPr>
          </a:p>
        </p:txBody>
      </p:sp>
      <p:sp>
        <p:nvSpPr>
          <p:cNvPr id="4" name="TextBox 3"/>
          <p:cNvSpPr txBox="1"/>
          <p:nvPr/>
        </p:nvSpPr>
        <p:spPr>
          <a:xfrm>
            <a:off x="2710036" y="548680"/>
            <a:ext cx="9110186" cy="1938992"/>
          </a:xfrm>
          <a:prstGeom prst="rect">
            <a:avLst/>
          </a:prstGeom>
          <a:noFill/>
        </p:spPr>
        <p:txBody>
          <a:bodyPr wrap="none" rtlCol="0">
            <a:spAutoFit/>
          </a:bodyPr>
          <a:lstStyle/>
          <a:p>
            <a:pPr algn="r">
              <a:defRPr/>
            </a:pPr>
            <a:r>
              <a:rPr lang="ru-RU" sz="3600" b="1" dirty="0">
                <a:latin typeface="+mj-lt"/>
              </a:rPr>
              <a:t>ВЕЛИЦКАЯ ЭЛЛИДА ВИТАЛЬЕВНА </a:t>
            </a:r>
          </a:p>
          <a:p>
            <a:pPr algn="r">
              <a:defRPr/>
            </a:pPr>
            <a:r>
              <a:rPr lang="ru-RU" sz="2800" dirty="0">
                <a:solidFill>
                  <a:schemeClr val="bg2">
                    <a:lumMod val="75000"/>
                  </a:schemeClr>
                </a:solidFill>
                <a:latin typeface="+mj-lt"/>
              </a:rPr>
              <a:t>Преподаватель СПБ </a:t>
            </a:r>
            <a:r>
              <a:rPr lang="ru-RU" sz="2800" dirty="0" smtClean="0">
                <a:solidFill>
                  <a:schemeClr val="bg2">
                    <a:lumMod val="75000"/>
                  </a:schemeClr>
                </a:solidFill>
                <a:latin typeface="+mj-lt"/>
              </a:rPr>
              <a:t>Г</a:t>
            </a:r>
            <a:r>
              <a:rPr lang="ru-RU" sz="2800" dirty="0">
                <a:solidFill>
                  <a:schemeClr val="bg2">
                    <a:lumMod val="75000"/>
                  </a:schemeClr>
                </a:solidFill>
                <a:latin typeface="+mj-lt"/>
              </a:rPr>
              <a:t>Б</a:t>
            </a:r>
            <a:r>
              <a:rPr lang="ru-RU" sz="2800" dirty="0" smtClean="0">
                <a:solidFill>
                  <a:schemeClr val="bg2">
                    <a:lumMod val="75000"/>
                  </a:schemeClr>
                </a:solidFill>
                <a:latin typeface="+mj-lt"/>
              </a:rPr>
              <a:t>У ДО</a:t>
            </a:r>
            <a:endParaRPr lang="ru-RU" sz="2800" dirty="0">
              <a:solidFill>
                <a:schemeClr val="bg2">
                  <a:lumMod val="75000"/>
                </a:schemeClr>
              </a:solidFill>
              <a:latin typeface="+mj-lt"/>
            </a:endParaRPr>
          </a:p>
          <a:p>
            <a:pPr algn="r">
              <a:defRPr/>
            </a:pPr>
            <a:r>
              <a:rPr lang="ru-RU" sz="2800" dirty="0" smtClean="0">
                <a:solidFill>
                  <a:schemeClr val="bg2">
                    <a:lumMod val="75000"/>
                  </a:schemeClr>
                </a:solidFill>
                <a:latin typeface="+mj-lt"/>
              </a:rPr>
              <a:t>«ДМШ №20»</a:t>
            </a:r>
            <a:endParaRPr lang="ru-RU" sz="2800" dirty="0">
              <a:solidFill>
                <a:schemeClr val="bg2">
                  <a:lumMod val="75000"/>
                </a:schemeClr>
              </a:solidFill>
              <a:latin typeface="+mj-lt"/>
            </a:endParaRPr>
          </a:p>
          <a:p>
            <a:endParaRPr lang="ru-RU" sz="2800" dirty="0">
              <a:solidFill>
                <a:schemeClr val="bg2">
                  <a:lumMod val="75000"/>
                </a:schemeClr>
              </a:solidFill>
              <a:latin typeface="+mj-lt"/>
            </a:endParaRP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828" y="3325683"/>
            <a:ext cx="5328592" cy="2959224"/>
          </a:xfrm>
        </p:spPr>
        <p:txBody>
          <a:bodyPr rtlCol="0"/>
          <a:lstStyle/>
          <a:p>
            <a:r>
              <a:rPr lang="ru-RU" dirty="0" smtClean="0"/>
              <a:t>Карманная </a:t>
            </a:r>
            <a:r>
              <a:rPr lang="ru-RU" dirty="0"/>
              <a:t>труба </a:t>
            </a:r>
            <a:r>
              <a:rPr lang="ru-RU" dirty="0" smtClean="0"/>
              <a:t/>
            </a:r>
            <a:br>
              <a:rPr lang="ru-RU" dirty="0" smtClean="0"/>
            </a:br>
            <a:r>
              <a:rPr lang="en-US" dirty="0"/>
              <a:t>P</a:t>
            </a:r>
            <a:r>
              <a:rPr lang="en-US" dirty="0" smtClean="0"/>
              <a:t>ocket trumpet</a:t>
            </a:r>
            <a:endParaRPr lang="ru" dirty="0"/>
          </a:p>
        </p:txBody>
      </p:sp>
      <p:sp>
        <p:nvSpPr>
          <p:cNvPr id="4" name="Текст 3"/>
          <p:cNvSpPr>
            <a:spLocks noGrp="1"/>
          </p:cNvSpPr>
          <p:nvPr>
            <p:ph type="body" sz="half" idx="2"/>
          </p:nvPr>
        </p:nvSpPr>
        <p:spPr>
          <a:xfrm>
            <a:off x="1197868" y="395966"/>
            <a:ext cx="5400600" cy="3471800"/>
          </a:xfrm>
        </p:spPr>
        <p:txBody>
          <a:bodyPr rtlCol="0">
            <a:noAutofit/>
          </a:bodyPr>
          <a:lstStyle/>
          <a:p>
            <a:r>
              <a:rPr lang="ru-RU" sz="1800" dirty="0" smtClean="0"/>
              <a:t>Трубачи, </a:t>
            </a:r>
            <a:r>
              <a:rPr lang="ru-RU" sz="1800" dirty="0"/>
              <a:t>которые часто </a:t>
            </a:r>
            <a:r>
              <a:rPr lang="ru-RU" sz="1800" dirty="0" smtClean="0"/>
              <a:t>в дороге, используют модель еще </a:t>
            </a:r>
            <a:r>
              <a:rPr lang="ru-RU" sz="1800" dirty="0"/>
              <a:t>более компактного инструмента, чем стандартная труба. Созданная путем намотки трубок </a:t>
            </a:r>
            <a:r>
              <a:rPr lang="ru-RU" sz="1800" dirty="0" smtClean="0"/>
              <a:t>максимально плотно. Карманная </a:t>
            </a:r>
            <a:r>
              <a:rPr lang="ru-RU" sz="1800" dirty="0"/>
              <a:t>труба обеспечивает тот же диапазон, что и стандартная труба в маленькой раме, которую легко носить с собой в общем багаже.</a:t>
            </a:r>
          </a:p>
          <a:p>
            <a:r>
              <a:rPr lang="ru-RU" sz="1800" dirty="0"/>
              <a:t>Хотя этот </a:t>
            </a:r>
            <a:r>
              <a:rPr lang="ru-RU" sz="1800" dirty="0" smtClean="0"/>
              <a:t>вид трубы предлагает </a:t>
            </a:r>
            <a:r>
              <a:rPr lang="ru-RU" sz="1800" dirty="0"/>
              <a:t>большое удобство для поддержания </a:t>
            </a:r>
            <a:r>
              <a:rPr lang="ru-RU" sz="1800" dirty="0" smtClean="0"/>
              <a:t>аппарата, </a:t>
            </a:r>
            <a:r>
              <a:rPr lang="ru-RU" sz="1800" dirty="0"/>
              <a:t>он обычно не подходит для исполнения, хотя некоторые джазовые музыканты, как известно, время от времени </a:t>
            </a:r>
            <a:r>
              <a:rPr lang="ru-RU" sz="1800" dirty="0" smtClean="0"/>
              <a:t>используют </a:t>
            </a:r>
            <a:r>
              <a:rPr lang="ru-RU" sz="1800" dirty="0"/>
              <a:t>их на концертах.</a:t>
            </a:r>
          </a:p>
          <a:p>
            <a:pPr rtl="0"/>
            <a:endParaRPr lang="en-US" sz="1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4532" y="3861048"/>
            <a:ext cx="4238967" cy="2559276"/>
          </a:xfrm>
        </p:spPr>
      </p:pic>
    </p:spTree>
    <p:extLst>
      <p:ext uri="{BB962C8B-B14F-4D97-AF65-F5344CB8AC3E}">
        <p14:creationId xmlns:p14="http://schemas.microsoft.com/office/powerpoint/2010/main" val="27194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796" y="620688"/>
            <a:ext cx="6336704" cy="2160240"/>
          </a:xfrm>
        </p:spPr>
        <p:txBody>
          <a:bodyPr rtlCol="0"/>
          <a:lstStyle/>
          <a:p>
            <a:r>
              <a:rPr lang="ru-RU" sz="2000" dirty="0"/>
              <a:t/>
            </a:r>
            <a:br>
              <a:rPr lang="ru-RU" sz="2000" dirty="0"/>
            </a:br>
            <a:r>
              <a:rPr lang="ru-RU" sz="2000" dirty="0"/>
              <a:t>В церемониальных </a:t>
            </a:r>
            <a:r>
              <a:rPr lang="ru-RU" sz="2000" dirty="0" smtClean="0"/>
              <a:t>процессиях </a:t>
            </a:r>
            <a:r>
              <a:rPr lang="ru-RU" sz="2000" dirty="0"/>
              <a:t>трубачи часто обращаются к </a:t>
            </a:r>
            <a:r>
              <a:rPr lang="ru-RU" sz="2000" dirty="0" smtClean="0"/>
              <a:t>модели, </a:t>
            </a:r>
            <a:r>
              <a:rPr lang="ru-RU" sz="2000" dirty="0"/>
              <a:t>которая немного более </a:t>
            </a:r>
            <a:r>
              <a:rPr lang="ru-RU" sz="2000" dirty="0" smtClean="0"/>
              <a:t>длиннее, </a:t>
            </a:r>
            <a:r>
              <a:rPr lang="ru-RU" sz="2000" dirty="0"/>
              <a:t>чем </a:t>
            </a:r>
            <a:r>
              <a:rPr lang="ru-RU" sz="2000" dirty="0" smtClean="0"/>
              <a:t>стандартная.</a:t>
            </a:r>
            <a:r>
              <a:rPr lang="ru-RU" sz="2000" dirty="0"/>
              <a:t> </a:t>
            </a:r>
            <a:r>
              <a:rPr lang="ru-RU" sz="2000" dirty="0" smtClean="0"/>
              <a:t>Хотя </a:t>
            </a:r>
            <a:r>
              <a:rPr lang="ru-RU" sz="2000" dirty="0"/>
              <a:t>это не совсем тот тип инструмента, который вы возьмете с собой на оркестровое выступление или джаз-концерт, это обычное зрелище на парадах и процессиях.</a:t>
            </a:r>
            <a:br>
              <a:rPr lang="ru-RU" sz="2000" dirty="0"/>
            </a:br>
            <a:endParaRPr lang="ru" sz="2000" dirty="0"/>
          </a:p>
        </p:txBody>
      </p:sp>
      <p:sp>
        <p:nvSpPr>
          <p:cNvPr id="4" name="Текст 3"/>
          <p:cNvSpPr>
            <a:spLocks noGrp="1"/>
          </p:cNvSpPr>
          <p:nvPr>
            <p:ph type="body" sz="half" idx="2"/>
          </p:nvPr>
        </p:nvSpPr>
        <p:spPr>
          <a:xfrm>
            <a:off x="527854" y="5085184"/>
            <a:ext cx="7142583" cy="1447800"/>
          </a:xfrm>
        </p:spPr>
        <p:txBody>
          <a:bodyPr rtlCol="0">
            <a:normAutofit/>
          </a:bodyPr>
          <a:lstStyle/>
          <a:p>
            <a:r>
              <a:rPr lang="ru-RU" sz="4400" dirty="0" err="1"/>
              <a:t>Геральдские</a:t>
            </a:r>
            <a:r>
              <a:rPr lang="ru-RU" sz="4400" dirty="0"/>
              <a:t> трубы</a:t>
            </a:r>
            <a:endParaRPr lang="ru-RU" sz="4300" dirty="0" smtClean="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932" y="3140968"/>
            <a:ext cx="7048500" cy="1295400"/>
          </a:xfrm>
          <a:prstGeom prst="rect">
            <a:avLst/>
          </a:prstGeom>
        </p:spPr>
      </p:pic>
    </p:spTree>
    <p:extLst>
      <p:ext uri="{BB962C8B-B14F-4D97-AF65-F5344CB8AC3E}">
        <p14:creationId xmlns:p14="http://schemas.microsoft.com/office/powerpoint/2010/main" val="21850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293812" y="1484784"/>
            <a:ext cx="9601200" cy="1391816"/>
          </a:xfrm>
        </p:spPr>
        <p:txBody>
          <a:bodyPr rtlCol="0">
            <a:normAutofit fontScale="90000"/>
          </a:bodyPr>
          <a:lstStyle/>
          <a:p>
            <a:pPr algn="just" rtl="0"/>
            <a:r>
              <a:rPr lang="ru" dirty="0" smtClean="0"/>
              <a:t>Презентация подготовлена в помощь родителям детей, которые хотят играть на трубе. </a:t>
            </a:r>
            <a:endParaRPr lang="ru" dirty="0"/>
          </a:p>
        </p:txBody>
      </p:sp>
      <p:sp>
        <p:nvSpPr>
          <p:cNvPr id="14" name="Объект 13"/>
          <p:cNvSpPr>
            <a:spLocks noGrp="1"/>
          </p:cNvSpPr>
          <p:nvPr>
            <p:ph idx="1"/>
          </p:nvPr>
        </p:nvSpPr>
        <p:spPr>
          <a:xfrm>
            <a:off x="1293812" y="5013176"/>
            <a:ext cx="9601202" cy="1159024"/>
          </a:xfrm>
        </p:spPr>
        <p:txBody>
          <a:bodyPr rtlCol="0"/>
          <a:lstStyle/>
          <a:p>
            <a:pPr rtl="0"/>
            <a:r>
              <a:rPr lang="ru-RU" dirty="0" smtClean="0"/>
              <a:t>О</a:t>
            </a:r>
            <a:r>
              <a:rPr lang="ru" dirty="0" smtClean="0"/>
              <a:t>сновные виды инструмена</a:t>
            </a:r>
            <a:endParaRPr lang="ru" dirty="0"/>
          </a:p>
          <a:p>
            <a:pPr rtl="0"/>
            <a:r>
              <a:rPr lang="ru-RU" dirty="0" smtClean="0"/>
              <a:t>К</a:t>
            </a:r>
            <a:r>
              <a:rPr lang="ru" dirty="0" smtClean="0"/>
              <a:t>онструктивные особенности</a:t>
            </a:r>
            <a:endParaRPr lang="ru" dirty="0"/>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876" y="908720"/>
            <a:ext cx="9601200" cy="1751856"/>
          </a:xfrm>
        </p:spPr>
        <p:txBody>
          <a:bodyPr rtlCol="0">
            <a:noAutofit/>
          </a:bodyPr>
          <a:lstStyle/>
          <a:p>
            <a:pPr algn="just"/>
            <a:r>
              <a:rPr lang="ru" sz="2400" dirty="0" smtClean="0"/>
              <a:t>Выбор интрумента для начинающего трубача лучше делать вместе с преподавателем, так как от первого инструмента зависит как сформируется будущий трубач. </a:t>
            </a:r>
            <a:r>
              <a:rPr lang="ru-RU" sz="2400" dirty="0"/>
              <a:t>Ребенку важно играть на легком </a:t>
            </a:r>
            <a:r>
              <a:rPr lang="ru-RU" sz="2400" dirty="0" smtClean="0"/>
              <a:t>инструменте, иначе он просто будет уставать до того, как у него начнет получаться издавать прекрасные звуки.</a:t>
            </a:r>
            <a:endParaRPr lang="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180" y="3140968"/>
            <a:ext cx="3810000" cy="2540000"/>
          </a:xfrm>
        </p:spPr>
      </p:pic>
    </p:spTree>
    <p:extLst>
      <p:ext uri="{BB962C8B-B14F-4D97-AF65-F5344CB8AC3E}">
        <p14:creationId xmlns:p14="http://schemas.microsoft.com/office/powerpoint/2010/main" val="170009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876" y="3339852"/>
            <a:ext cx="3581400" cy="2959224"/>
          </a:xfrm>
        </p:spPr>
        <p:txBody>
          <a:bodyPr rtlCol="0"/>
          <a:lstStyle/>
          <a:p>
            <a:pPr rtl="0"/>
            <a:r>
              <a:rPr lang="ru-RU" dirty="0" smtClean="0"/>
              <a:t>Ч</a:t>
            </a:r>
            <a:r>
              <a:rPr lang="ru" dirty="0" smtClean="0"/>
              <a:t>асти инструмента</a:t>
            </a:r>
            <a:endParaRPr lang="ru" dirty="0"/>
          </a:p>
        </p:txBody>
      </p:sp>
      <p:sp>
        <p:nvSpPr>
          <p:cNvPr id="4" name="Текст 3"/>
          <p:cNvSpPr>
            <a:spLocks noGrp="1"/>
          </p:cNvSpPr>
          <p:nvPr>
            <p:ph type="body" sz="half" idx="2"/>
          </p:nvPr>
        </p:nvSpPr>
        <p:spPr>
          <a:xfrm>
            <a:off x="6454452" y="3950196"/>
            <a:ext cx="4896544" cy="2348880"/>
          </a:xfrm>
        </p:spPr>
        <p:txBody>
          <a:bodyPr rtlCol="0">
            <a:noAutofit/>
          </a:bodyPr>
          <a:lstStyle/>
          <a:p>
            <a:pPr rtl="0"/>
            <a:r>
              <a:rPr lang="en-US" sz="1800" dirty="0" smtClean="0"/>
              <a:t>Mouthpiece – </a:t>
            </a:r>
            <a:r>
              <a:rPr lang="ru-RU" sz="1800" dirty="0" smtClean="0"/>
              <a:t>мундштук</a:t>
            </a:r>
          </a:p>
          <a:p>
            <a:pPr rtl="0"/>
            <a:r>
              <a:rPr lang="en-US" sz="1800" dirty="0" err="1" smtClean="0"/>
              <a:t>Mouthpipe</a:t>
            </a:r>
            <a:r>
              <a:rPr lang="en-US" sz="1800" dirty="0" smtClean="0"/>
              <a:t> </a:t>
            </a:r>
            <a:r>
              <a:rPr lang="ru-RU" sz="1800" dirty="0" smtClean="0"/>
              <a:t>– мундштучная трубка</a:t>
            </a:r>
          </a:p>
          <a:p>
            <a:pPr rtl="0"/>
            <a:r>
              <a:rPr lang="en-US" sz="1800" dirty="0" smtClean="0"/>
              <a:t>Main tuning Slide – </a:t>
            </a:r>
            <a:r>
              <a:rPr lang="ru-RU" sz="1800" dirty="0" smtClean="0"/>
              <a:t>крон общего строя со сливным клапаном</a:t>
            </a:r>
          </a:p>
          <a:p>
            <a:pPr rtl="0"/>
            <a:r>
              <a:rPr lang="en-US" sz="1800" dirty="0" smtClean="0"/>
              <a:t>Valves – </a:t>
            </a:r>
            <a:r>
              <a:rPr lang="ru-RU" sz="1800" dirty="0" smtClean="0"/>
              <a:t>клапана</a:t>
            </a:r>
          </a:p>
          <a:p>
            <a:pPr rtl="0"/>
            <a:r>
              <a:rPr lang="en-US" sz="1800" dirty="0" smtClean="0"/>
              <a:t>Bell </a:t>
            </a:r>
            <a:r>
              <a:rPr lang="ru-RU" sz="1800" dirty="0" smtClean="0"/>
              <a:t>- раструб</a:t>
            </a:r>
            <a:endParaRPr lang="en-US" sz="1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4052" y="620688"/>
            <a:ext cx="6158880" cy="2463552"/>
          </a:xfrm>
        </p:spPr>
      </p:pic>
    </p:spTree>
    <p:extLst>
      <p:ext uri="{BB962C8B-B14F-4D97-AF65-F5344CB8AC3E}">
        <p14:creationId xmlns:p14="http://schemas.microsoft.com/office/powerpoint/2010/main" val="12495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sz="3600" dirty="0" smtClean="0"/>
              <a:t>Самая распространенная труба </a:t>
            </a:r>
            <a:r>
              <a:rPr lang="en-US" sz="3600" dirty="0" smtClean="0"/>
              <a:t>B</a:t>
            </a:r>
            <a:endParaRPr lang="ru" sz="3600" dirty="0"/>
          </a:p>
        </p:txBody>
      </p:sp>
      <p:sp>
        <p:nvSpPr>
          <p:cNvPr id="4" name="Текст 3"/>
          <p:cNvSpPr>
            <a:spLocks noGrp="1"/>
          </p:cNvSpPr>
          <p:nvPr>
            <p:ph type="body" sz="half" idx="2"/>
          </p:nvPr>
        </p:nvSpPr>
        <p:spPr/>
        <p:txBody>
          <a:bodyPr rtlCol="0"/>
          <a:lstStyle/>
          <a:p>
            <a:pPr rtl="0"/>
            <a:r>
              <a:rPr lang="ru-RU" dirty="0" smtClean="0"/>
              <a:t>Труба в строе Си бемоль</a:t>
            </a:r>
            <a:endParaRPr lang="en-US"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404" y="548680"/>
            <a:ext cx="5795696" cy="3732138"/>
          </a:xfrm>
          <a:prstGeom prst="rect">
            <a:avLst/>
          </a:prstGeom>
        </p:spPr>
      </p:pic>
    </p:spTree>
    <p:extLst>
      <p:ext uri="{BB962C8B-B14F-4D97-AF65-F5344CB8AC3E}">
        <p14:creationId xmlns:p14="http://schemas.microsoft.com/office/powerpoint/2010/main" val="23559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3108866"/>
            <a:ext cx="3581400" cy="2959224"/>
          </a:xfrm>
        </p:spPr>
        <p:txBody>
          <a:bodyPr rtlCol="0"/>
          <a:lstStyle/>
          <a:p>
            <a:pPr rtl="0"/>
            <a:r>
              <a:rPr lang="ru-RU" dirty="0" smtClean="0"/>
              <a:t>Труба Е</a:t>
            </a:r>
            <a:r>
              <a:rPr lang="en-US" dirty="0" smtClean="0"/>
              <a:t>s</a:t>
            </a:r>
            <a:r>
              <a:rPr lang="ru-RU" dirty="0" smtClean="0"/>
              <a:t> и </a:t>
            </a:r>
            <a:r>
              <a:rPr lang="en-US" dirty="0" smtClean="0"/>
              <a:t>D</a:t>
            </a:r>
            <a:endParaRPr lang="ru" dirty="0"/>
          </a:p>
        </p:txBody>
      </p:sp>
      <p:sp>
        <p:nvSpPr>
          <p:cNvPr id="4" name="Текст 3"/>
          <p:cNvSpPr>
            <a:spLocks noGrp="1"/>
          </p:cNvSpPr>
          <p:nvPr>
            <p:ph type="body" sz="half" idx="2"/>
          </p:nvPr>
        </p:nvSpPr>
        <p:spPr>
          <a:xfrm>
            <a:off x="2205980" y="860748"/>
            <a:ext cx="4608512" cy="3471800"/>
          </a:xfrm>
        </p:spPr>
        <p:txBody>
          <a:bodyPr rtlCol="0">
            <a:noAutofit/>
          </a:bodyPr>
          <a:lstStyle/>
          <a:p>
            <a:pPr algn="just"/>
            <a:r>
              <a:rPr lang="ru-RU" sz="1800" dirty="0"/>
              <a:t>Трубы </a:t>
            </a:r>
            <a:r>
              <a:rPr lang="ru-RU" sz="1800" dirty="0" err="1"/>
              <a:t>Eb</a:t>
            </a:r>
            <a:r>
              <a:rPr lang="ru-RU" sz="1800" dirty="0"/>
              <a:t> и D завоевали популярность среди некоторых оркестровых игроков за их способность играть в </a:t>
            </a:r>
            <a:r>
              <a:rPr lang="ru-RU" sz="1800" dirty="0" smtClean="0"/>
              <a:t>композициях, </a:t>
            </a:r>
            <a:r>
              <a:rPr lang="ru-RU" sz="1800" dirty="0"/>
              <a:t>которые используют самые высокие регистры </a:t>
            </a:r>
            <a:r>
              <a:rPr lang="ru-RU" sz="1800" dirty="0" smtClean="0"/>
              <a:t>трубы.</a:t>
            </a:r>
            <a:endParaRPr lang="ru-RU" sz="1800" dirty="0"/>
          </a:p>
          <a:p>
            <a:pPr algn="just"/>
            <a:r>
              <a:rPr lang="ru-RU" sz="1800" dirty="0"/>
              <a:t>Большинство </a:t>
            </a:r>
            <a:r>
              <a:rPr lang="ru-RU" sz="1800" dirty="0" smtClean="0"/>
              <a:t>труб, </a:t>
            </a:r>
            <a:r>
              <a:rPr lang="ru-RU" sz="1800" dirty="0"/>
              <a:t>настроенных на </a:t>
            </a:r>
            <a:r>
              <a:rPr lang="ru-RU" sz="1800" dirty="0" err="1"/>
              <a:t>Eb</a:t>
            </a:r>
            <a:r>
              <a:rPr lang="ru-RU" sz="1800" dirty="0"/>
              <a:t>, поставляются с дополнительным набором </a:t>
            </a:r>
            <a:r>
              <a:rPr lang="ru-RU" sz="1800" dirty="0" smtClean="0"/>
              <a:t>крон и раструба, </a:t>
            </a:r>
            <a:r>
              <a:rPr lang="ru-RU" sz="1800" dirty="0"/>
              <a:t>которые игрок может использовать для настройки инструмента на D.</a:t>
            </a:r>
          </a:p>
          <a:p>
            <a:pPr rtl="0"/>
            <a:endParaRPr lang="en-US" sz="18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310436" y="1700808"/>
            <a:ext cx="5484813" cy="3249751"/>
          </a:xfrm>
        </p:spPr>
      </p:pic>
    </p:spTree>
    <p:extLst>
      <p:ext uri="{BB962C8B-B14F-4D97-AF65-F5344CB8AC3E}">
        <p14:creationId xmlns:p14="http://schemas.microsoft.com/office/powerpoint/2010/main" val="30632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796" y="620688"/>
            <a:ext cx="4267200" cy="3886200"/>
          </a:xfrm>
        </p:spPr>
        <p:txBody>
          <a:bodyPr rtlCol="0"/>
          <a:lstStyle/>
          <a:p>
            <a:pPr algn="just"/>
            <a:r>
              <a:rPr lang="ru-RU" sz="2000" dirty="0"/>
              <a:t>Т</a:t>
            </a:r>
            <a:r>
              <a:rPr lang="ru-RU" sz="2000" dirty="0" smtClean="0"/>
              <a:t>рубы </a:t>
            </a:r>
            <a:r>
              <a:rPr lang="en-US" sz="2000" dirty="0" smtClean="0"/>
              <a:t>in C</a:t>
            </a:r>
            <a:r>
              <a:rPr lang="ru-RU" sz="2000" dirty="0" smtClean="0"/>
              <a:t> </a:t>
            </a:r>
            <a:r>
              <a:rPr lang="ru-RU" sz="2000" dirty="0"/>
              <a:t>становятся довольно распространенными в оркестрах, где они используются вместе с трубой </a:t>
            </a:r>
            <a:r>
              <a:rPr lang="ru-RU" sz="2000" dirty="0" err="1"/>
              <a:t>Bb</a:t>
            </a:r>
            <a:r>
              <a:rPr lang="ru-RU" sz="2000" dirty="0"/>
              <a:t>. Модель C, которая настроена на один тон выше, чем инструмент </a:t>
            </a:r>
            <a:r>
              <a:rPr lang="ru-RU" sz="2000" dirty="0" err="1"/>
              <a:t>Bb</a:t>
            </a:r>
            <a:r>
              <a:rPr lang="ru-RU" sz="2000" dirty="0"/>
              <a:t>, имеет немного меньшее тело, что дает ему более яркий тон, который популярен в оркестровых аранжировках.</a:t>
            </a:r>
            <a:br>
              <a:rPr lang="ru-RU" sz="2000" dirty="0"/>
            </a:br>
            <a:r>
              <a:rPr lang="ru-RU" sz="2000" dirty="0"/>
              <a:t/>
            </a:r>
            <a:br>
              <a:rPr lang="ru-RU" sz="2000" dirty="0"/>
            </a:br>
            <a:r>
              <a:rPr lang="ru-RU" sz="2000" dirty="0"/>
              <a:t>Для профессиональных игроков и продвижения студентов, труба C является </a:t>
            </a:r>
            <a:r>
              <a:rPr lang="ru-RU" sz="2000" dirty="0" smtClean="0"/>
              <a:t>важным </a:t>
            </a:r>
            <a:r>
              <a:rPr lang="ru-RU" sz="2000" dirty="0"/>
              <a:t>выбором для расширения </a:t>
            </a:r>
            <a:r>
              <a:rPr lang="ru-RU" sz="2000" dirty="0" smtClean="0"/>
              <a:t>навыков</a:t>
            </a:r>
            <a:r>
              <a:rPr lang="ru-RU" sz="2000" dirty="0"/>
              <a:t>.</a:t>
            </a:r>
            <a:endParaRPr lang="ru" sz="2000" dirty="0"/>
          </a:p>
        </p:txBody>
      </p:sp>
      <p:sp>
        <p:nvSpPr>
          <p:cNvPr id="4" name="Текст 3"/>
          <p:cNvSpPr>
            <a:spLocks noGrp="1"/>
          </p:cNvSpPr>
          <p:nvPr>
            <p:ph type="body" sz="half" idx="2"/>
          </p:nvPr>
        </p:nvSpPr>
        <p:spPr>
          <a:xfrm>
            <a:off x="3286100" y="4941168"/>
            <a:ext cx="7142583" cy="1447800"/>
          </a:xfrm>
        </p:spPr>
        <p:txBody>
          <a:bodyPr rtlCol="0">
            <a:normAutofit fontScale="92500" lnSpcReduction="10000"/>
          </a:bodyPr>
          <a:lstStyle/>
          <a:p>
            <a:pPr rtl="0"/>
            <a:r>
              <a:rPr lang="ru-RU" sz="6600" dirty="0" smtClean="0"/>
              <a:t>Труба в строе До</a:t>
            </a:r>
            <a:endParaRPr lang="en-US" sz="6600" dirty="0" smtClean="0"/>
          </a:p>
          <a:p>
            <a:pPr rtl="0"/>
            <a:r>
              <a:rPr lang="en-US" sz="3900" dirty="0" smtClean="0"/>
              <a:t>Trumpet in C</a:t>
            </a:r>
            <a:endParaRPr lang="ru-RU" sz="4300"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388" y="1124744"/>
            <a:ext cx="5399142" cy="1957189"/>
          </a:xfrm>
          <a:prstGeom prst="rect">
            <a:avLst/>
          </a:prstGeom>
        </p:spPr>
      </p:pic>
    </p:spTree>
    <p:extLst>
      <p:ext uri="{BB962C8B-B14F-4D97-AF65-F5344CB8AC3E}">
        <p14:creationId xmlns:p14="http://schemas.microsoft.com/office/powerpoint/2010/main" val="287621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3108866"/>
            <a:ext cx="4824536" cy="2768406"/>
          </a:xfrm>
        </p:spPr>
        <p:txBody>
          <a:bodyPr rtlCol="0"/>
          <a:lstStyle/>
          <a:p>
            <a:pPr rtl="0"/>
            <a:r>
              <a:rPr lang="ru" dirty="0" smtClean="0"/>
              <a:t>Труба в строе Ми</a:t>
            </a:r>
            <a:r>
              <a:rPr lang="en-US" dirty="0" smtClean="0"/>
              <a:t> </a:t>
            </a:r>
            <a:r>
              <a:rPr lang="ru-RU" dirty="0" smtClean="0"/>
              <a:t>и Ми бемоль</a:t>
            </a:r>
            <a:r>
              <a:rPr lang="ru" dirty="0" smtClean="0"/>
              <a:t/>
            </a:r>
            <a:br>
              <a:rPr lang="ru" dirty="0" smtClean="0"/>
            </a:br>
            <a:r>
              <a:rPr lang="en-US" dirty="0" smtClean="0"/>
              <a:t>Trumpet in E&amp;Es</a:t>
            </a:r>
            <a:endParaRPr lang="ru" dirty="0"/>
          </a:p>
        </p:txBody>
      </p:sp>
      <p:sp>
        <p:nvSpPr>
          <p:cNvPr id="4" name="Текст 3"/>
          <p:cNvSpPr>
            <a:spLocks noGrp="1"/>
          </p:cNvSpPr>
          <p:nvPr>
            <p:ph type="body" sz="half" idx="2"/>
          </p:nvPr>
        </p:nvSpPr>
        <p:spPr>
          <a:xfrm>
            <a:off x="2205980" y="860748"/>
            <a:ext cx="6768752" cy="3000300"/>
          </a:xfrm>
        </p:spPr>
        <p:txBody>
          <a:bodyPr rtlCol="0">
            <a:noAutofit/>
          </a:bodyPr>
          <a:lstStyle/>
          <a:p>
            <a:pPr algn="just"/>
            <a:r>
              <a:rPr lang="ru-RU" sz="1800" dirty="0"/>
              <a:t>Помимо </a:t>
            </a:r>
            <a:r>
              <a:rPr lang="ru-RU" sz="1800" dirty="0" err="1"/>
              <a:t>Bb</a:t>
            </a:r>
            <a:r>
              <a:rPr lang="ru-RU" sz="1800" dirty="0"/>
              <a:t> и C - наиболее распространенные типы </a:t>
            </a:r>
            <a:r>
              <a:rPr lang="ru-RU" sz="1800" dirty="0" smtClean="0"/>
              <a:t>труб </a:t>
            </a:r>
            <a:r>
              <a:rPr lang="ru-RU" sz="1800" dirty="0"/>
              <a:t>- модели, настроенные на более высокие </a:t>
            </a:r>
            <a:r>
              <a:rPr lang="ru-RU" sz="1800" dirty="0" smtClean="0"/>
              <a:t>ноты.</a:t>
            </a:r>
            <a:r>
              <a:rPr lang="ru-RU" sz="1800" dirty="0"/>
              <a:t> Эти специализированные модели обычно используются в оркестровых играх для композиций, в которых более высокая настройка помогает повысить точность и делает аппликатуры более естественными.</a:t>
            </a:r>
          </a:p>
          <a:p>
            <a:pPr algn="just"/>
            <a:r>
              <a:rPr lang="ru-RU" sz="1800" dirty="0"/>
              <a:t>Труба Е - один из примеров такого инструмента. И хотя это может не так сильно использовать инструмент </a:t>
            </a:r>
            <a:r>
              <a:rPr lang="ru-RU" sz="1800" dirty="0" err="1"/>
              <a:t>Bb</a:t>
            </a:r>
            <a:r>
              <a:rPr lang="ru-RU" sz="1800" dirty="0"/>
              <a:t>, C или даже </a:t>
            </a:r>
            <a:r>
              <a:rPr lang="ru-RU" sz="1800" dirty="0" err="1"/>
              <a:t>Eb</a:t>
            </a:r>
            <a:r>
              <a:rPr lang="ru-RU" sz="1800" dirty="0"/>
              <a:t>, E </a:t>
            </a:r>
            <a:r>
              <a:rPr lang="ru-RU" sz="1800" dirty="0" err="1"/>
              <a:t>trumpet</a:t>
            </a:r>
            <a:r>
              <a:rPr lang="ru-RU" sz="1800" dirty="0"/>
              <a:t> является достойным дополнением к коллекции профессионального оркестрового </a:t>
            </a:r>
            <a:r>
              <a:rPr lang="ru-RU" sz="1800" dirty="0" smtClean="0"/>
              <a:t>трубача.</a:t>
            </a:r>
            <a:r>
              <a:rPr lang="ru-RU" sz="1800" dirty="0"/>
              <a:t> </a:t>
            </a:r>
            <a:endParaRPr lang="en-US" sz="18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48213" y="3990811"/>
            <a:ext cx="5118807" cy="2290665"/>
          </a:xfrm>
        </p:spPr>
      </p:pic>
    </p:spTree>
    <p:extLst>
      <p:ext uri="{BB962C8B-B14F-4D97-AF65-F5344CB8AC3E}">
        <p14:creationId xmlns:p14="http://schemas.microsoft.com/office/powerpoint/2010/main" val="369256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772" y="1710"/>
            <a:ext cx="6264696" cy="4320480"/>
          </a:xfrm>
        </p:spPr>
        <p:txBody>
          <a:bodyPr rtlCol="0"/>
          <a:lstStyle/>
          <a:p>
            <a:pPr algn="just"/>
            <a:r>
              <a:rPr lang="ru-RU" sz="2000" dirty="0" smtClean="0"/>
              <a:t>Для </a:t>
            </a:r>
            <a:r>
              <a:rPr lang="ru-RU" sz="2000" dirty="0"/>
              <a:t>трубачей, которые играют много высоких </a:t>
            </a:r>
            <a:r>
              <a:rPr lang="ru-RU" sz="2000" dirty="0" smtClean="0"/>
              <a:t>нот </a:t>
            </a:r>
            <a:r>
              <a:rPr lang="ru-RU" sz="2000" dirty="0"/>
              <a:t>- таких, которые характерны для Баха и много музыки в стиле барокко, - пикколо-труба.</a:t>
            </a:r>
            <a:br>
              <a:rPr lang="ru-RU" sz="2000" dirty="0"/>
            </a:br>
            <a:r>
              <a:rPr lang="ru-RU" sz="2000" dirty="0"/>
              <a:t>Труба </a:t>
            </a:r>
            <a:r>
              <a:rPr lang="ru-RU" sz="2000" dirty="0" err="1"/>
              <a:t>piccolo</a:t>
            </a:r>
            <a:r>
              <a:rPr lang="ru-RU" sz="2000" dirty="0"/>
              <a:t> настроена на </a:t>
            </a:r>
            <a:r>
              <a:rPr lang="ru-RU" sz="2000" dirty="0" err="1"/>
              <a:t>Bb</a:t>
            </a:r>
            <a:r>
              <a:rPr lang="ru-RU" sz="2000" dirty="0"/>
              <a:t>, на одну октаву выше стандартной трубы </a:t>
            </a:r>
            <a:r>
              <a:rPr lang="ru-RU" sz="2000" dirty="0" err="1"/>
              <a:t>Bb</a:t>
            </a:r>
            <a:r>
              <a:rPr lang="ru-RU" sz="2000" dirty="0"/>
              <a:t>, и почти всегда поставляется с дополнительной ведущей трубой, которая позволяет игроку настраивать инструмент на один полушаг на A. Кроме того, большинство моделей </a:t>
            </a:r>
            <a:r>
              <a:rPr lang="ru-RU" sz="2000" dirty="0" err="1"/>
              <a:t>piccolo</a:t>
            </a:r>
            <a:r>
              <a:rPr lang="ru-RU" sz="2000" dirty="0"/>
              <a:t> включают четвертую клапан, который расширяет диапазон инструмента до идеального четвертого. Вместе эти функции придают инструменту универсальность, которая делает его </a:t>
            </a:r>
            <a:r>
              <a:rPr lang="ru-RU" sz="2000" dirty="0" err="1" smtClean="0"/>
              <a:t>достойн</a:t>
            </a:r>
            <a:r>
              <a:rPr lang="ru-RU" sz="2000" dirty="0" smtClean="0"/>
              <a:t> </a:t>
            </a:r>
            <a:r>
              <a:rPr lang="ru-RU" sz="2000" dirty="0"/>
              <a:t>инвестиций для </a:t>
            </a:r>
            <a:r>
              <a:rPr lang="ru-RU" sz="2000" dirty="0" smtClean="0"/>
              <a:t>студентов </a:t>
            </a:r>
            <a:r>
              <a:rPr lang="ru-RU" sz="2000" dirty="0"/>
              <a:t>и </a:t>
            </a:r>
            <a:r>
              <a:rPr lang="ru-RU" sz="2000" dirty="0" smtClean="0"/>
              <a:t>профессиональных</a:t>
            </a:r>
            <a:r>
              <a:rPr lang="en-US" sz="2000" dirty="0" smtClean="0"/>
              <a:t> </a:t>
            </a:r>
            <a:r>
              <a:rPr lang="ru-RU" sz="2000" dirty="0" smtClean="0"/>
              <a:t>трубачей.</a:t>
            </a:r>
            <a:endParaRPr lang="ru-RU" sz="2000" dirty="0"/>
          </a:p>
        </p:txBody>
      </p:sp>
      <p:sp>
        <p:nvSpPr>
          <p:cNvPr id="4" name="Текст 3"/>
          <p:cNvSpPr>
            <a:spLocks noGrp="1"/>
          </p:cNvSpPr>
          <p:nvPr>
            <p:ph type="body" sz="half" idx="2"/>
          </p:nvPr>
        </p:nvSpPr>
        <p:spPr>
          <a:xfrm>
            <a:off x="349025" y="4869160"/>
            <a:ext cx="7142583" cy="1447800"/>
          </a:xfrm>
        </p:spPr>
        <p:txBody>
          <a:bodyPr rtlCol="0">
            <a:normAutofit/>
          </a:bodyPr>
          <a:lstStyle/>
          <a:p>
            <a:r>
              <a:rPr lang="en-US" sz="8000" dirty="0" smtClean="0"/>
              <a:t>P</a:t>
            </a:r>
            <a:r>
              <a:rPr lang="ru-RU" sz="8000" dirty="0" err="1" smtClean="0"/>
              <a:t>iccolo</a:t>
            </a:r>
            <a:endParaRPr lang="ru-RU" sz="7200" dirty="0" smtClean="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398" y="4221088"/>
            <a:ext cx="5285670" cy="2308076"/>
          </a:xfrm>
          <a:prstGeom prst="rect">
            <a:avLst/>
          </a:prstGeom>
        </p:spPr>
      </p:pic>
    </p:spTree>
    <p:extLst>
      <p:ext uri="{BB962C8B-B14F-4D97-AF65-F5344CB8AC3E}">
        <p14:creationId xmlns:p14="http://schemas.microsoft.com/office/powerpoint/2010/main" val="26790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кстура дерева 16 х 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Тема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4873beb7-5857-4685-be1f-d57550cc96cc"/>
    <ds:schemaRef ds:uri="http://purl.org/dc/terms/"/>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с текстурой дерева (широкоэкранный формат)</Template>
  <TotalTime>137</TotalTime>
  <Words>306</Words>
  <Application>Microsoft Office PowerPoint</Application>
  <PresentationFormat>Произвольный</PresentationFormat>
  <Paragraphs>34</Paragraphs>
  <Slides>11</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Century</vt:lpstr>
      <vt:lpstr>Текстура дерева 16 х 9</vt:lpstr>
      <vt:lpstr>Первая труба</vt:lpstr>
      <vt:lpstr>Презентация подготовлена в помощь родителям детей, которые хотят играть на трубе. </vt:lpstr>
      <vt:lpstr>Выбор интрумента для начинающего трубача лучше делать вместе с преподавателем, так как от первого инструмента зависит как сформируется будущий трубач. Ребенку важно играть на легком инструменте, иначе он просто будет уставать до того, как у него начнет получаться издавать прекрасные звуки.</vt:lpstr>
      <vt:lpstr>Части инструмента</vt:lpstr>
      <vt:lpstr>Самая распространенная труба B</vt:lpstr>
      <vt:lpstr>Труба Еs и D</vt:lpstr>
      <vt:lpstr>Трубы in C становятся довольно распространенными в оркестрах, где они используются вместе с трубой Bb. Модель C, которая настроена на один тон выше, чем инструмент Bb, имеет немного меньшее тело, что дает ему более яркий тон, который популярен в оркестровых аранжировках.  Для профессиональных игроков и продвижения студентов, труба C является важным выбором для расширения навыков.</vt:lpstr>
      <vt:lpstr>Труба в строе Ми и Ми бемоль Trumpet in E&amp;Es</vt:lpstr>
      <vt:lpstr>Для трубачей, которые играют много высоких нот - таких, которые характерны для Баха и много музыки в стиле барокко, - пикколо-труба. Труба piccolo настроена на Bb, на одну октаву выше стандартной трубы Bb, и почти всегда поставляется с дополнительной ведущей трубой, которая позволяет игроку настраивать инструмент на один полушаг на A. Кроме того, большинство моделей piccolo включают четвертую клапан, который расширяет диапазон инструмента до идеального четвертого. Вместе эти функции придают инструменту универсальность, которая делает его достойн инвестиций для студентов и профессиональных трубачей.</vt:lpstr>
      <vt:lpstr>Карманная труба  Pocket trumpet</vt:lpstr>
      <vt:lpstr> В церемониальных процессиях трубачи часто обращаются к модели, которая немного более длиннее, чем стандартная. Хотя это не совсем тот тип инструмента, который вы возьмете с собой на оркестровое выступление или джаз-концерт, это обычное зрелище на парадах и процессиях.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Первая труба</dc:title>
  <dc:creator>user</dc:creator>
  <cp:lastModifiedBy>user</cp:lastModifiedBy>
  <cp:revision>18</cp:revision>
  <dcterms:created xsi:type="dcterms:W3CDTF">2018-11-15T09:08:38Z</dcterms:created>
  <dcterms:modified xsi:type="dcterms:W3CDTF">2018-11-15T11:59:12Z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