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3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5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3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6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6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8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35E4-1F39-416F-B3BE-749F7851407F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7930-9781-4BC1-B3E5-99A96BBEC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870" y="765500"/>
            <a:ext cx="39474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Картотека игр для детей 6-7 лет с нарушением зрения.</a:t>
            </a:r>
          </a:p>
        </p:txBody>
      </p:sp>
    </p:spTree>
    <p:extLst>
      <p:ext uri="{BB962C8B-B14F-4D97-AF65-F5344CB8AC3E}">
        <p14:creationId xmlns:p14="http://schemas.microsoft.com/office/powerpoint/2010/main" val="2021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446" y="439615"/>
            <a:ext cx="56915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«Разбери-ка!»</a:t>
            </a:r>
          </a:p>
          <a:p>
            <a:endParaRPr lang="ru-RU" dirty="0" smtClean="0"/>
          </a:p>
          <a:p>
            <a:r>
              <a:rPr lang="ru-RU" sz="1400" b="1" dirty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>
                <a:latin typeface="Cambria" panose="02040503050406030204" pitchFamily="18" charset="0"/>
              </a:rPr>
              <a:t>развитие тактильных ощущений </a:t>
            </a:r>
          </a:p>
          <a:p>
            <a:r>
              <a:rPr lang="ru-RU" sz="1400" b="1" dirty="0">
                <a:latin typeface="Cambria" panose="02040503050406030204" pitchFamily="18" charset="0"/>
              </a:rPr>
              <a:t>Игровая </a:t>
            </a:r>
            <a:r>
              <a:rPr lang="ru-RU" sz="1400" b="1" dirty="0" smtClean="0">
                <a:latin typeface="Cambria" panose="02040503050406030204" pitchFamily="18" charset="0"/>
              </a:rPr>
              <a:t>цель: </a:t>
            </a:r>
            <a:r>
              <a:rPr lang="ru-RU" sz="1400" dirty="0" smtClean="0">
                <a:latin typeface="Cambria" panose="02040503050406030204" pitchFamily="18" charset="0"/>
              </a:rPr>
              <a:t>Разделить предметы на ощупь </a:t>
            </a:r>
            <a:endParaRPr lang="ru-RU" sz="1400" dirty="0">
              <a:latin typeface="Cambria" panose="02040503050406030204" pitchFamily="18" charset="0"/>
            </a:endParaRP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</a:t>
            </a:r>
            <a:r>
              <a:rPr lang="ru-RU" sz="1400" b="1" dirty="0">
                <a:latin typeface="Cambria" panose="02040503050406030204" pitchFamily="18" charset="0"/>
              </a:rPr>
              <a:t>: </a:t>
            </a:r>
            <a:r>
              <a:rPr lang="ru-RU" sz="1400" dirty="0">
                <a:latin typeface="Cambria" panose="02040503050406030204" pitchFamily="18" charset="0"/>
              </a:rPr>
              <a:t>6-7 лет </a:t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Материал: </a:t>
            </a:r>
            <a:r>
              <a:rPr lang="ru-RU" sz="1400" dirty="0">
                <a:latin typeface="Cambria" panose="02040503050406030204" pitchFamily="18" charset="0"/>
              </a:rPr>
              <a:t>повязка на глаза; мисочка со смесью зерен (горох, семечки и т.д.) и разделенная на секторы пластиковая тарелка (для каждого участника</a:t>
            </a:r>
            <a:r>
              <a:rPr lang="ru-RU" sz="1400" dirty="0" smtClean="0">
                <a:latin typeface="Cambria" panose="02040503050406030204" pitchFamily="18" charset="0"/>
              </a:rPr>
              <a:t>).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Инструкция</a:t>
            </a:r>
            <a:r>
              <a:rPr lang="ru-RU" sz="1400" b="1" dirty="0" smtClean="0">
                <a:latin typeface="Cambria" panose="02040503050406030204" pitchFamily="18" charset="0"/>
              </a:rPr>
              <a:t>: </a:t>
            </a:r>
            <a:r>
              <a:rPr lang="ru-RU" sz="1400" dirty="0" smtClean="0">
                <a:latin typeface="Cambria" panose="02040503050406030204" pitchFamily="18" charset="0"/>
              </a:rPr>
              <a:t>(2-5 человека) Перед вами стоит миска с зернами, справа и слева стоят пустые миски, разберите крупы по размеру, в правую миску большие, в левую маленькие. Кто справился поднимите руку. </a:t>
            </a:r>
            <a:endParaRPr lang="ru-RU" sz="1400" dirty="0">
              <a:latin typeface="Cambria" panose="02040503050406030204" pitchFamily="18" charset="0"/>
            </a:endParaRPr>
          </a:p>
          <a:p>
            <a:endParaRPr lang="ru-RU" sz="1400" b="1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</a:rPr>
              <a:t>Добавить больше 3 видов круп, можно использовать мелкие предметы(</a:t>
            </a:r>
            <a:r>
              <a:rPr lang="ru-RU" sz="1400" dirty="0" err="1" smtClean="0">
                <a:latin typeface="Cambria" panose="02040503050406030204" pitchFamily="18" charset="0"/>
              </a:rPr>
              <a:t>бусины,пуговицы</a:t>
            </a:r>
            <a:r>
              <a:rPr lang="ru-RU" sz="1400" dirty="0" smtClean="0">
                <a:latin typeface="Cambria" panose="02040503050406030204" pitchFamily="18" charset="0"/>
              </a:rPr>
              <a:t>) 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Ребенок разделил предметы на ощупь 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b="1" dirty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>
                <a:latin typeface="Cambria" panose="02040503050406030204" pitchFamily="18" charset="0"/>
              </a:rPr>
              <a:t>У детей развивается тактильные ощущения 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5247" y="439615"/>
            <a:ext cx="4457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«Разбери-ка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!»</a:t>
            </a: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" b="97696" l="8486" r="92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82" y="4251595"/>
            <a:ext cx="2011597" cy="1709595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4" y="4251595"/>
            <a:ext cx="1888635" cy="1434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083" y="4745190"/>
            <a:ext cx="1244001" cy="940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606" y="1503483"/>
            <a:ext cx="2496956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439615"/>
            <a:ext cx="54688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«Гладкая – шершавая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  <a:p>
            <a:r>
              <a:rPr lang="ru-RU" sz="1400" b="1" dirty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</a:rPr>
              <a:t>Развитие осязательного восприятия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>
                <a:latin typeface="Cambria" panose="02040503050406030204" pitchFamily="18" charset="0"/>
              </a:rPr>
              <a:t>Игровая </a:t>
            </a:r>
            <a:r>
              <a:rPr lang="ru-RU" sz="1400" b="1" dirty="0" smtClean="0">
                <a:latin typeface="Cambria" panose="02040503050406030204" pitchFamily="18" charset="0"/>
              </a:rPr>
              <a:t>цель: </a:t>
            </a:r>
            <a:r>
              <a:rPr lang="ru-RU" sz="1400" dirty="0" smtClean="0">
                <a:latin typeface="Cambria" panose="02040503050406030204" pitchFamily="18" charset="0"/>
              </a:rPr>
              <a:t>Разделение пластин на гладкие и шершавые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</a:t>
            </a:r>
            <a:r>
              <a:rPr lang="ru-RU" sz="1400" b="1" dirty="0">
                <a:latin typeface="Cambria" panose="02040503050406030204" pitchFamily="18" charset="0"/>
              </a:rPr>
              <a:t>: </a:t>
            </a:r>
            <a:r>
              <a:rPr lang="ru-RU" sz="1400" dirty="0">
                <a:latin typeface="Cambria" panose="02040503050406030204" pitchFamily="18" charset="0"/>
              </a:rPr>
              <a:t>6-7 лет </a:t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Материал</a:t>
            </a:r>
            <a:r>
              <a:rPr lang="ru-RU" sz="1400" b="1" dirty="0" smtClean="0">
                <a:latin typeface="Cambria" panose="02040503050406030204" pitchFamily="18" charset="0"/>
              </a:rPr>
              <a:t>: </a:t>
            </a:r>
            <a:r>
              <a:rPr lang="ru-RU" sz="1400" dirty="0" smtClean="0">
                <a:latin typeface="Cambria" panose="02040503050406030204" pitchFamily="18" charset="0"/>
              </a:rPr>
              <a:t>набор </a:t>
            </a:r>
            <a:r>
              <a:rPr lang="ru-RU" sz="1400" dirty="0">
                <a:latin typeface="Cambria" panose="02040503050406030204" pitchFamily="18" charset="0"/>
              </a:rPr>
              <a:t>пластин с гладкой и шершавой поверхностью</a:t>
            </a:r>
            <a:r>
              <a:rPr lang="ru-RU" sz="1400" dirty="0" smtClean="0">
                <a:latin typeface="Cambria" panose="02040503050406030204" pitchFamily="18" charset="0"/>
              </a:rPr>
              <a:t>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</a:rPr>
              <a:t>Перед тобой пластины гладкие и шершавые, закрытыми глазами распредели их на две группы. 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Усложнение</a:t>
            </a:r>
            <a:r>
              <a:rPr lang="ru-RU" sz="1400" b="1" dirty="0">
                <a:latin typeface="Cambria" panose="02040503050406030204" pitchFamily="18" charset="0"/>
              </a:rPr>
              <a:t>: </a:t>
            </a:r>
            <a:r>
              <a:rPr lang="ru-RU" sz="1400" dirty="0" smtClean="0">
                <a:latin typeface="Cambria" panose="02040503050406030204" pitchFamily="18" charset="0"/>
              </a:rPr>
              <a:t>Добавить несколько пластин с другой фактурой и предложить ребенку разделить на 3 или более группы. 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>
                <a:latin typeface="Cambria" panose="02040503050406030204" pitchFamily="18" charset="0"/>
              </a:rPr>
              <a:t>Ребенок </a:t>
            </a:r>
            <a:r>
              <a:rPr lang="ru-RU" sz="1400" dirty="0" smtClean="0">
                <a:latin typeface="Cambria" panose="02040503050406030204" pitchFamily="18" charset="0"/>
              </a:rPr>
              <a:t>разделил пластины на гладкие и шершавые 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b="1" dirty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>
                <a:latin typeface="Cambria" panose="02040503050406030204" pitchFamily="18" charset="0"/>
              </a:rPr>
              <a:t>У детей </a:t>
            </a:r>
            <a:r>
              <a:rPr lang="ru-RU" sz="1400" dirty="0" smtClean="0">
                <a:latin typeface="Cambria" panose="02040503050406030204" pitchFamily="18" charset="0"/>
              </a:rPr>
              <a:t>развивается осязательное восприятие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7015" y="228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«Гладкая – шершавая»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9" b="94840" l="27102" r="98912">
                        <a14:foregroundMark x1="59149" y1="12100" x2="59149" y2="12100"/>
                        <a14:foregroundMark x1="71316" y1="43416" x2="71316" y2="43416"/>
                        <a14:foregroundMark x1="80712" y1="71708" x2="80712" y2="71708"/>
                        <a14:foregroundMark x1="68546" y1="51601" x2="68546" y2="51601"/>
                        <a14:foregroundMark x1="92977" y1="70463" x2="92977" y2="70463"/>
                        <a14:foregroundMark x1="65579" y1="82384" x2="65579" y2="82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3" t="2913" r="837" b="3831"/>
          <a:stretch/>
        </p:blipFill>
        <p:spPr>
          <a:xfrm rot="753141">
            <a:off x="8670654" y="1208724"/>
            <a:ext cx="3310183" cy="2307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22" y="1292470"/>
            <a:ext cx="1923860" cy="1848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7936" y="4297252"/>
            <a:ext cx="188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1.Гладкая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1138" y="4712867"/>
            <a:ext cx="1494692" cy="848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57238" y="4220308"/>
            <a:ext cx="181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2. Шершавая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57238" y="4712867"/>
            <a:ext cx="1623001" cy="848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459490" y="3429000"/>
            <a:ext cx="931985" cy="71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442938" y="3429000"/>
            <a:ext cx="114300" cy="7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123093"/>
            <a:ext cx="566224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«Чудесный мешочек»</a:t>
            </a:r>
          </a:p>
          <a:p>
            <a:pPr algn="ctr"/>
            <a:endParaRPr lang="ru-RU" sz="14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Развитие умений на ощупь определять объемную геометрическую фигуру</a:t>
            </a: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Понять, какая фигура находится в мешке.</a:t>
            </a:r>
          </a:p>
          <a:p>
            <a:endParaRPr lang="ru-RU" sz="14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Возраст: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6-7 лет </a:t>
            </a:r>
            <a:b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14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Материал: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мешочек, геометрические фигуры(куб, трёхгранная призма, эллипсоид, шар)</a:t>
            </a:r>
          </a:p>
          <a:p>
            <a:endParaRPr lang="ru-RU" sz="14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мешочке лежат фигуры. Опусти руку в мешочек и определи на ощупь, какая это фигура. </a:t>
            </a:r>
            <a:b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14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указанию воспитателя выбрать конкретную форму и ее сопоставить с объектами окружающего мира. Например: «Достань из мешочка трехгранную призму. Какие предметы природного и рукотворного мира имеют такую же форму?»</a:t>
            </a:r>
            <a:b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14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 тебя получилось определить на ощупь фигуру.</a:t>
            </a:r>
            <a:b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Деятельностный результат: </a:t>
            </a:r>
            <a:r>
              <a:rPr lang="ru-RU" sz="14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 детей развивается умения на ощупь определять объемную геометрическую фигуру</a:t>
            </a:r>
            <a:endParaRPr lang="ru-RU" sz="1400" dirty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7514" y="0"/>
            <a:ext cx="592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«Чудесный мешочек» 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94" y="715770"/>
            <a:ext cx="3231593" cy="3253577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66" y="4035098"/>
            <a:ext cx="1343828" cy="1233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0248" y="4567745"/>
            <a:ext cx="149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Куб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63" y="5426830"/>
            <a:ext cx="1128634" cy="1206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8781" y="5837632"/>
            <a:ext cx="222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Трехгранная призма 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7059" l="474" r="97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21" y="4235671"/>
            <a:ext cx="1290775" cy="831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78208" y="4903610"/>
            <a:ext cx="230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Эллипсоид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17" y="5427700"/>
            <a:ext cx="1208181" cy="10393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6821" y="6109902"/>
            <a:ext cx="117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Шар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5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523" y="360485"/>
            <a:ext cx="56182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пару»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</a:rPr>
              <a:t>развивать осязательное восприятие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</a:rPr>
              <a:t>Нахождение одинаковых предметов на ощупь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Возраст: </a:t>
            </a:r>
            <a:r>
              <a:rPr lang="ru-RU" sz="1400" dirty="0" smtClean="0">
                <a:latin typeface="Cambria" panose="02040503050406030204" pitchFamily="18" charset="0"/>
              </a:rPr>
              <a:t>6-7лет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Материал: </a:t>
            </a:r>
            <a:r>
              <a:rPr lang="ru-RU" sz="1400" dirty="0" smtClean="0">
                <a:latin typeface="Cambria" panose="02040503050406030204" pitchFamily="18" charset="0"/>
              </a:rPr>
              <a:t>Крышки разной фактуры, непрозрачный мешочек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</a:rPr>
              <a:t>Посмотри на крышки, какие они на ощупь? Они разные? Опиши их. Я возьму одну крышку, а остальные спрячу в мешочек. Достань вторую крышку такую же на ощупь.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</a:rPr>
              <a:t>1. Вместе с крышками положить другие предметы, использовать более похожую фактуру.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2. Найти противоположные сочетания: колючий-мягкий, пушистый- гладкий, твердый- мягкий. </a:t>
            </a:r>
            <a:br>
              <a:rPr lang="ru-RU" sz="1400" dirty="0" smtClean="0">
                <a:latin typeface="Cambria" panose="02040503050406030204" pitchFamily="18" charset="0"/>
              </a:rPr>
            </a:br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У ребенка получилось найти такой же предмет, как у меня.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У ребенка развивается осязательное восприятие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18384" y="184639"/>
            <a:ext cx="5336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«Найди пару»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1692519"/>
            <a:ext cx="5450549" cy="347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83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862" y="316523"/>
            <a:ext cx="55303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из чего сделан предмет» </a:t>
            </a:r>
          </a:p>
          <a:p>
            <a:endParaRPr lang="ru-RU" dirty="0" smtClean="0"/>
          </a:p>
          <a:p>
            <a:r>
              <a:rPr lang="ru-RU" sz="1400" b="1" dirty="0" smtClean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</a:rPr>
              <a:t>Определение фактуры материала при прикосновении.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</a:rPr>
              <a:t>Отгадать из чего сделан материал.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Возраст: </a:t>
            </a:r>
            <a:r>
              <a:rPr lang="ru-RU" sz="1400" dirty="0" smtClean="0">
                <a:latin typeface="Cambria" panose="02040503050406030204" pitchFamily="18" charset="0"/>
              </a:rPr>
              <a:t>6-7 лет </a:t>
            </a:r>
            <a:br>
              <a:rPr lang="ru-RU" sz="1400" dirty="0" smtClean="0">
                <a:latin typeface="Cambria" panose="02040503050406030204" pitchFamily="18" charset="0"/>
              </a:rPr>
            </a:br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Материал: </a:t>
            </a:r>
            <a:r>
              <a:rPr lang="ru-RU" sz="1400" dirty="0" smtClean="0">
                <a:latin typeface="Cambria" panose="02040503050406030204" pitchFamily="18" charset="0"/>
              </a:rPr>
              <a:t>Набор предметов с разной фактурой материала например</a:t>
            </a:r>
            <a:r>
              <a:rPr lang="ru-RU" sz="1400" dirty="0">
                <a:latin typeface="Cambria" panose="02040503050406030204" pitchFamily="18" charset="0"/>
              </a:rPr>
              <a:t>:</a:t>
            </a:r>
            <a:r>
              <a:rPr lang="ru-RU" sz="1400" dirty="0" smtClean="0">
                <a:latin typeface="Cambria" panose="02040503050406030204" pitchFamily="18" charset="0"/>
              </a:rPr>
              <a:t> вата, мех, ткань, бумага, кожа, дерево.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</a:rPr>
              <a:t>На столе предметы из разного материала. Потрогай и определи из какого материала каждый предмет.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</a:rPr>
              <a:t>Использовать другие предметы и закрытыми глазами определить их материал.</a:t>
            </a:r>
          </a:p>
          <a:p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Ребенок отгадал из чего сделан материал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Ребенок сумел определить фактуру материала при прикосновении </a:t>
            </a:r>
            <a:r>
              <a:rPr lang="ru-RU" sz="1600" dirty="0" smtClean="0">
                <a:latin typeface="Cambria" panose="020405030504060302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</a:rPr>
            </a:b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3215" y="0"/>
            <a:ext cx="5729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«Угадай, из чего сделан предмет» 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85" y="1799695"/>
            <a:ext cx="1415562" cy="118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26" y="3374994"/>
            <a:ext cx="1555596" cy="120550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17" y="5099814"/>
            <a:ext cx="1382494" cy="1249803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464" y="3401997"/>
            <a:ext cx="1529382" cy="115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63" y="1799695"/>
            <a:ext cx="1555906" cy="114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24" y="4894909"/>
            <a:ext cx="1360413" cy="1475216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61" y="2082082"/>
            <a:ext cx="1993361" cy="19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2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3" y="4203566"/>
            <a:ext cx="3710354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915" y="518746"/>
            <a:ext cx="54160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Развитие тактильного ощущения</a:t>
            </a:r>
            <a:b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Нахождение предметов на ощупь быстрее соперника. </a:t>
            </a:r>
          </a:p>
          <a:p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6-7 лет </a:t>
            </a:r>
          </a:p>
          <a:p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Салфетка</a:t>
            </a: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 мелкие предметы(шашки, колпачок, пуговицы, ластик, монета, орех)</a:t>
            </a:r>
            <a:b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1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 каждого из вас есть предметы накрытые салфеткой. По команде «Предмет-(название) вы на ощупь ищете предмет, кто найдет, поднимает руку. </a:t>
            </a:r>
            <a:b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1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1.Добавить больше предметов и участников игры  </a:t>
            </a:r>
            <a:b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2.Назвать сразу несколько предметов, дети запоминают и ищут предметы в правильной последовательности. </a:t>
            </a:r>
          </a:p>
          <a:p>
            <a:endParaRPr lang="ru-RU" sz="14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Дети соревнуются, кто быстрее найдет предмет </a:t>
            </a:r>
            <a:b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Деятельностный результат: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 детей развивается тактильно ощущение. </a:t>
            </a:r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1138" y="402454"/>
            <a:ext cx="5231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«Кто быстрее»</a:t>
            </a: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77" y="1882431"/>
            <a:ext cx="4509884" cy="266995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7756312" y="4277343"/>
            <a:ext cx="2787962" cy="1288596"/>
            <a:chOff x="7215904" y="3976606"/>
            <a:chExt cx="3363596" cy="1580924"/>
          </a:xfrm>
        </p:grpSpPr>
        <p:pic>
          <p:nvPicPr>
            <p:cNvPr id="8" name="Рисунок 7" descr="Вырезка экрана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41" b="94241" l="2740" r="980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904" y="4821739"/>
              <a:ext cx="1385712" cy="725125"/>
            </a:xfrm>
            <a:prstGeom prst="rect">
              <a:avLst/>
            </a:prstGeom>
          </p:spPr>
        </p:pic>
        <p:pic>
          <p:nvPicPr>
            <p:cNvPr id="9" name="Рисунок 8" descr="Вырезка экрана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23" b="96519" l="4042" r="977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53" y="4177338"/>
              <a:ext cx="747491" cy="707207"/>
            </a:xfrm>
            <a:prstGeom prst="rect">
              <a:avLst/>
            </a:prstGeom>
          </p:spPr>
        </p:pic>
        <p:pic>
          <p:nvPicPr>
            <p:cNvPr id="10" name="Рисунок 9" descr="Вырезка экрана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68" b="97568" l="1647" r="961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799" y="4724445"/>
              <a:ext cx="797359" cy="785423"/>
            </a:xfrm>
            <a:prstGeom prst="rect">
              <a:avLst/>
            </a:prstGeom>
          </p:spPr>
        </p:pic>
        <p:pic>
          <p:nvPicPr>
            <p:cNvPr id="11" name="Рисунок 10" descr="Вырезка экрана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7565" l="38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626" y="3976606"/>
              <a:ext cx="1008185" cy="742262"/>
            </a:xfrm>
            <a:prstGeom prst="rect">
              <a:avLst/>
            </a:prstGeom>
          </p:spPr>
        </p:pic>
        <p:pic>
          <p:nvPicPr>
            <p:cNvPr id="12" name="Рисунок 11" descr="Вырезка экрана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37" b="100000" l="45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174" y="4869402"/>
              <a:ext cx="748326" cy="688128"/>
            </a:xfrm>
            <a:prstGeom prst="rect">
              <a:avLst/>
            </a:prstGeom>
          </p:spPr>
        </p:pic>
        <p:pic>
          <p:nvPicPr>
            <p:cNvPr id="13" name="Рисунок 12" descr="Вырезка экрана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102" b="100000" l="6505" r="97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2722" y="4177338"/>
              <a:ext cx="732447" cy="570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64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823" y="501162"/>
            <a:ext cx="54512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«Лабиринт»</a:t>
            </a:r>
          </a:p>
          <a:p>
            <a:pPr algn="ctr"/>
            <a:endParaRPr lang="ru-RU" sz="1400" dirty="0"/>
          </a:p>
          <a:p>
            <a:r>
              <a:rPr lang="ru-RU" sz="1400" b="1" dirty="0" smtClean="0">
                <a:latin typeface="Cambria" panose="02040503050406030204" pitchFamily="18" charset="0"/>
              </a:rPr>
              <a:t>Педагогическая цель</a:t>
            </a:r>
            <a:r>
              <a:rPr lang="ru-RU" sz="1400" b="1" dirty="0">
                <a:latin typeface="Cambria" panose="02040503050406030204" pitchFamily="18" charset="0"/>
              </a:rPr>
              <a:t>: </a:t>
            </a:r>
            <a:r>
              <a:rPr lang="ru-RU" sz="1400" dirty="0">
                <a:latin typeface="Cambria" panose="02040503050406030204" pitchFamily="18" charset="0"/>
              </a:rPr>
              <a:t>А</a:t>
            </a:r>
            <a:r>
              <a:rPr lang="ru-RU" sz="1400" dirty="0" smtClean="0">
                <a:latin typeface="Cambria" panose="02040503050406030204" pitchFamily="18" charset="0"/>
              </a:rPr>
              <a:t>ктивизация </a:t>
            </a:r>
            <a:r>
              <a:rPr lang="ru-RU" sz="1400" dirty="0">
                <a:latin typeface="Cambria" panose="02040503050406030204" pitchFamily="18" charset="0"/>
              </a:rPr>
              <a:t>движений большого и указательного пальцев</a:t>
            </a:r>
            <a:r>
              <a:rPr lang="ru-RU" sz="1400" dirty="0" smtClean="0">
                <a:latin typeface="Cambria" panose="02040503050406030204" pitchFamily="18" charset="0"/>
              </a:rPr>
              <a:t>.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</a:rPr>
              <a:t>Довести пальцем мелкие предметы до финиша по лабиринту </a:t>
            </a:r>
            <a:br>
              <a:rPr lang="ru-RU" sz="1400" dirty="0" smtClean="0">
                <a:latin typeface="Cambria" panose="02040503050406030204" pitchFamily="18" charset="0"/>
              </a:rPr>
            </a:br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Возраст: </a:t>
            </a:r>
            <a:r>
              <a:rPr lang="ru-RU" sz="1400" dirty="0" smtClean="0">
                <a:latin typeface="Cambria" panose="02040503050406030204" pitchFamily="18" charset="0"/>
              </a:rPr>
              <a:t>6-7 лет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Материал</a:t>
            </a:r>
            <a:r>
              <a:rPr lang="ru-RU" sz="1400" dirty="0">
                <a:latin typeface="Cambria" panose="02040503050406030204" pitchFamily="18" charset="0"/>
              </a:rPr>
              <a:t>: лабиринт - два кусочка ткани, простроченных так, чтобы внутри имелись ходы, по которым можно проталкивать мелкие предметы; набор мелких предметов (фасоль, горох, бусинки и т.п</a:t>
            </a:r>
            <a:r>
              <a:rPr lang="ru-RU" sz="1400" dirty="0" smtClean="0">
                <a:latin typeface="Cambria" panose="02040503050406030204" pitchFamily="18" charset="0"/>
              </a:rPr>
              <a:t>.).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</a:rPr>
              <a:t>Перед тобой лежит лабиринт. Прокати бусинки(горошины, </a:t>
            </a:r>
            <a:r>
              <a:rPr lang="ru-RU" sz="1400" dirty="0" err="1" smtClean="0">
                <a:latin typeface="Cambria" panose="02040503050406030204" pitchFamily="18" charset="0"/>
              </a:rPr>
              <a:t>фасолины</a:t>
            </a:r>
            <a:r>
              <a:rPr lang="ru-RU" sz="1400" dirty="0" smtClean="0">
                <a:latin typeface="Cambria" panose="02040503050406030204" pitchFamily="18" charset="0"/>
              </a:rPr>
              <a:t>) до финиша.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dirty="0" smtClean="0">
                <a:latin typeface="Cambria" panose="02040503050406030204" pitchFamily="18" charset="0"/>
              </a:rPr>
              <a:t/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</a:rPr>
              <a:t>1. Закрытыми глазами, ведя пальцем по лабиринту, найти финиш.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dirty="0" smtClean="0">
                <a:latin typeface="Cambria" panose="02040503050406030204" pitchFamily="18" charset="0"/>
              </a:rPr>
              <a:t>2.Соревнования, кто быстрее докатит предмет к финишу</a:t>
            </a:r>
          </a:p>
          <a:p>
            <a:endParaRPr lang="ru-RU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Ребенок доводит пальцем предмет  до финиша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У детей активизируются движения большого и указательного пальца.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1815" y="501162"/>
            <a:ext cx="47654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«Лабиринт»</a:t>
            </a:r>
          </a:p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92" y="1547602"/>
            <a:ext cx="5156500" cy="387589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647">
            <a:off x="8141201" y="4496368"/>
            <a:ext cx="1013422" cy="440677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6421">
            <a:off x="7572013" y="4709433"/>
            <a:ext cx="734060" cy="11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446" y="404447"/>
            <a:ext cx="555087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«Сухой бассейн»</a:t>
            </a:r>
          </a:p>
          <a:p>
            <a:pPr algn="ctr"/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</a:rPr>
              <a:t>развитие </a:t>
            </a:r>
            <a:r>
              <a:rPr lang="ru-RU" sz="1400" dirty="0">
                <a:latin typeface="Cambria" panose="02040503050406030204" pitchFamily="18" charset="0"/>
              </a:rPr>
              <a:t>мелкой моторики, массаж рук, пальцев рук, повышение чувствительности </a:t>
            </a:r>
            <a:r>
              <a:rPr lang="ru-RU" sz="1400" dirty="0" smtClean="0">
                <a:latin typeface="Cambria" panose="02040503050406030204" pitchFamily="18" charset="0"/>
              </a:rPr>
              <a:t>пальцев, развитие тактильных ощущений.</a:t>
            </a:r>
          </a:p>
          <a:p>
            <a:r>
              <a:rPr lang="ru-RU" sz="1400" b="1" dirty="0" smtClean="0">
                <a:latin typeface="Cambria" panose="020405030504060302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</a:rPr>
              <a:t>Найти предмет в сухом бассейне по просьбе педагога.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Возраст: </a:t>
            </a:r>
            <a:r>
              <a:rPr lang="ru-RU" sz="1400" dirty="0" smtClean="0">
                <a:latin typeface="Cambria" panose="02040503050406030204" pitchFamily="18" charset="0"/>
              </a:rPr>
              <a:t>6-7 лет </a:t>
            </a:r>
            <a:br>
              <a:rPr lang="ru-RU" sz="1400" dirty="0" smtClean="0">
                <a:latin typeface="Cambria" panose="02040503050406030204" pitchFamily="18" charset="0"/>
              </a:rPr>
            </a:br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Материал: </a:t>
            </a:r>
            <a:r>
              <a:rPr lang="ru-RU" sz="1400" dirty="0" smtClean="0">
                <a:latin typeface="Cambria" panose="02040503050406030204" pitchFamily="18" charset="0"/>
              </a:rPr>
              <a:t>емкость</a:t>
            </a:r>
            <a:r>
              <a:rPr lang="ru-RU" sz="1400" dirty="0">
                <a:latin typeface="Cambria" panose="02040503050406030204" pitchFamily="18" charset="0"/>
              </a:rPr>
              <a:t>, на дне которой спрятаны различные предметы (пуговицы, геометрические фигуры, мелкие игрушки по темам: «Посуда», Животные», «Транспорт» и др</a:t>
            </a:r>
            <a:r>
              <a:rPr lang="ru-RU" sz="1400" dirty="0" smtClean="0">
                <a:latin typeface="Cambria" panose="02040503050406030204" pitchFamily="18" charset="0"/>
              </a:rPr>
              <a:t>.)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</a:rPr>
              <a:t>Ребята, в этом бассейне лежат предметы. Опуская руку в бассейн найдите предмет и опишите его.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Усложнения: </a:t>
            </a:r>
            <a:r>
              <a:rPr lang="ru-RU" sz="1400" dirty="0" smtClean="0">
                <a:latin typeface="Cambria" panose="02040503050406030204" pitchFamily="18" charset="0"/>
              </a:rPr>
              <a:t>1. Педагог дает задание найти предметы на тему «Насекомые» и т.п.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dirty="0" smtClean="0">
                <a:latin typeface="Cambria" panose="02040503050406030204" pitchFamily="18" charset="0"/>
              </a:rPr>
              <a:t>2.Ребенок находит все игрушки и классифицирует их по разным группам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Дети нашли предметы по просьбе педагога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b="1" dirty="0" smtClean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 smtClean="0">
                <a:latin typeface="Cambria" panose="02040503050406030204" pitchFamily="18" charset="0"/>
              </a:rPr>
              <a:t>У детей развивается мелкая моторика, повышается чувствительность пальцев, развивается тактильные ощущения. 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15100" y="404447"/>
            <a:ext cx="50204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«Сухой бассейн»</a:t>
            </a: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75" y="1888851"/>
            <a:ext cx="4238446" cy="364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31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422031"/>
            <a:ext cx="50643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предмет по контуру» </a:t>
            </a:r>
          </a:p>
          <a:p>
            <a:endParaRPr lang="ru-RU" dirty="0"/>
          </a:p>
          <a:p>
            <a:r>
              <a:rPr lang="ru-RU" sz="1400" b="1" dirty="0" smtClean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 smtClean="0">
                <a:latin typeface="Cambria" panose="02040503050406030204" pitchFamily="18" charset="0"/>
              </a:rPr>
              <a:t>развитие тактильных ощущений </a:t>
            </a:r>
          </a:p>
          <a:p>
            <a:r>
              <a:rPr lang="ru-RU" sz="1400" b="1" dirty="0" smtClean="0">
                <a:latin typeface="Cambria" panose="020405030504060302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</a:rPr>
              <a:t>Определение предметов по контуру</a:t>
            </a:r>
            <a:endParaRPr lang="ru-RU" sz="1400" dirty="0">
              <a:latin typeface="Cambria" panose="02040503050406030204" pitchFamily="18" charset="0"/>
            </a:endParaRP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Возраст</a:t>
            </a:r>
            <a:r>
              <a:rPr lang="ru-RU" sz="1400" b="1" dirty="0">
                <a:latin typeface="Cambria" panose="02040503050406030204" pitchFamily="18" charset="0"/>
              </a:rPr>
              <a:t>: </a:t>
            </a:r>
            <a:r>
              <a:rPr lang="ru-RU" sz="1400" dirty="0">
                <a:latin typeface="Cambria" panose="02040503050406030204" pitchFamily="18" charset="0"/>
              </a:rPr>
              <a:t>6-7 лет </a:t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Материал</a:t>
            </a:r>
            <a:r>
              <a:rPr lang="ru-RU" sz="1400" b="1" dirty="0" smtClean="0">
                <a:latin typeface="Cambria" panose="02040503050406030204" pitchFamily="18" charset="0"/>
              </a:rPr>
              <a:t>: </a:t>
            </a:r>
            <a:r>
              <a:rPr lang="ru-RU" sz="1400" dirty="0" smtClean="0">
                <a:latin typeface="Cambria" panose="02040503050406030204" pitchFamily="18" charset="0"/>
              </a:rPr>
              <a:t>лист </a:t>
            </a:r>
            <a:r>
              <a:rPr lang="ru-RU" sz="1400" dirty="0">
                <a:latin typeface="Cambria" panose="02040503050406030204" pitchFamily="18" charset="0"/>
              </a:rPr>
              <a:t>бумаги, карандаш, вырезанные из картона фигурки (елочка, пирамидка, домик, рыбка, зайчик, птичка и др</a:t>
            </a:r>
            <a:r>
              <a:rPr lang="ru-RU" sz="1400" dirty="0" smtClean="0">
                <a:latin typeface="Cambria" panose="02040503050406030204" pitchFamily="18" charset="0"/>
              </a:rPr>
              <a:t>.).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Инструкция: </a:t>
            </a:r>
            <a:r>
              <a:rPr lang="ru-RU" sz="1400" dirty="0" smtClean="0">
                <a:latin typeface="Cambria" panose="02040503050406030204" pitchFamily="18" charset="0"/>
              </a:rPr>
              <a:t>У меня есть фигура, ты закрываешь глаза и при помощи рук ощупываешь её. Запомни её контур. После этого ты открываешь глаза и рисуешь эту фигуру по памяти. Сравни, правильно ли ты нарисовал фигуру. 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</a:rPr>
              <a:t>Дать ребенку объемную фигуру и назвать её  </a:t>
            </a:r>
            <a:br>
              <a:rPr lang="ru-RU" sz="1400" dirty="0" smtClean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Эмоциональный </a:t>
            </a:r>
            <a:r>
              <a:rPr lang="ru-RU" sz="1400" b="1" dirty="0">
                <a:latin typeface="Cambria" panose="02040503050406030204" pitchFamily="18" charset="0"/>
              </a:rPr>
              <a:t>результат</a:t>
            </a:r>
            <a:r>
              <a:rPr lang="ru-RU" sz="1400" b="1" dirty="0" smtClean="0">
                <a:latin typeface="Cambria" panose="02040503050406030204" pitchFamily="18" charset="0"/>
              </a:rPr>
              <a:t>: </a:t>
            </a:r>
            <a:r>
              <a:rPr lang="ru-RU" sz="1400" dirty="0" smtClean="0">
                <a:latin typeface="Cambria" panose="02040503050406030204" pitchFamily="18" charset="0"/>
              </a:rPr>
              <a:t>Ребенок определил предмет по контуру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b="1" dirty="0">
                <a:latin typeface="Cambria" panose="02040503050406030204" pitchFamily="18" charset="0"/>
              </a:rPr>
              <a:t>Деятельностный результат: </a:t>
            </a:r>
            <a:r>
              <a:rPr lang="ru-RU" sz="1400" dirty="0">
                <a:latin typeface="Cambria" panose="02040503050406030204" pitchFamily="18" charset="0"/>
              </a:rPr>
              <a:t>У детей </a:t>
            </a:r>
            <a:r>
              <a:rPr lang="ru-RU" sz="1400" dirty="0" smtClean="0">
                <a:latin typeface="Cambria" panose="02040503050406030204" pitchFamily="18" charset="0"/>
              </a:rPr>
              <a:t>развивается тактильные ощущения 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endParaRPr lang="ru-RU" dirty="0" smtClean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584" y="307731"/>
            <a:ext cx="4809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«Узнай предмет по контуру»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71" y="1683015"/>
            <a:ext cx="1362900" cy="1314225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23" y="3100090"/>
            <a:ext cx="813377" cy="1133245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94" y="2196342"/>
            <a:ext cx="1224071" cy="797377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23" y="3145077"/>
            <a:ext cx="1050372" cy="1015792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56" y="3305994"/>
            <a:ext cx="1457390" cy="1240684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37" y="1683015"/>
            <a:ext cx="1456951" cy="140128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767929" y="4919007"/>
            <a:ext cx="1662894" cy="1732082"/>
            <a:chOff x="7775861" y="4932486"/>
            <a:chExt cx="1662894" cy="1732082"/>
          </a:xfrm>
        </p:grpSpPr>
        <p:pic>
          <p:nvPicPr>
            <p:cNvPr id="12" name="Рисунок 11" descr="Вырезка экрана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861" y="4932486"/>
              <a:ext cx="1662894" cy="17320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5798" y="6199455"/>
              <a:ext cx="326701" cy="31537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318910" y="1424354"/>
            <a:ext cx="3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84600" y="3342959"/>
            <a:ext cx="21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25377" y="5134708"/>
            <a:ext cx="1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9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746" y="439615"/>
            <a:ext cx="51610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«Соедини коробки»</a:t>
            </a:r>
          </a:p>
          <a:p>
            <a:endParaRPr lang="ru-RU" dirty="0"/>
          </a:p>
          <a:p>
            <a:r>
              <a:rPr lang="ru-RU" sz="1400" b="1" dirty="0">
                <a:latin typeface="Cambria" panose="02040503050406030204" pitchFamily="18" charset="0"/>
              </a:rPr>
              <a:t>Педагогическая цель: </a:t>
            </a:r>
            <a:r>
              <a:rPr lang="ru-RU" sz="1400" dirty="0">
                <a:latin typeface="Cambria" panose="02040503050406030204" pitchFamily="18" charset="0"/>
              </a:rPr>
              <a:t>развитие тактильных ощущений </a:t>
            </a:r>
          </a:p>
          <a:p>
            <a:r>
              <a:rPr lang="ru-RU" sz="1400" b="1" dirty="0">
                <a:latin typeface="Cambria" panose="02040503050406030204" pitchFamily="18" charset="0"/>
              </a:rPr>
              <a:t>Игровая цель: </a:t>
            </a:r>
            <a:r>
              <a:rPr lang="ru-RU" sz="1400" dirty="0" smtClean="0">
                <a:latin typeface="Cambria" panose="02040503050406030204" pitchFamily="18" charset="0"/>
              </a:rPr>
              <a:t>Определить одинаковые по фактуре коробки и соединить их </a:t>
            </a:r>
            <a:endParaRPr lang="ru-RU" sz="1400" dirty="0">
              <a:latin typeface="Cambria" panose="02040503050406030204" pitchFamily="18" charset="0"/>
            </a:endParaRP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Возраст: </a:t>
            </a:r>
            <a:r>
              <a:rPr lang="ru-RU" sz="1400" dirty="0">
                <a:latin typeface="Cambria" panose="02040503050406030204" pitchFamily="18" charset="0"/>
              </a:rPr>
              <a:t>6-7 лет </a:t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Материал: </a:t>
            </a:r>
            <a:r>
              <a:rPr lang="ru-RU" sz="1400" dirty="0">
                <a:latin typeface="Cambria" panose="02040503050406030204" pitchFamily="18" charset="0"/>
              </a:rPr>
              <a:t>спичечные коробки, к внешней и внутренней стороне которых приклеены кусочки различных материалов (вельвет, шерсть, бархат, шелк, бумага, линолеум и др</a:t>
            </a:r>
            <a:r>
              <a:rPr lang="ru-RU" sz="1400" dirty="0" smtClean="0">
                <a:latin typeface="Cambria" panose="02040503050406030204" pitchFamily="18" charset="0"/>
              </a:rPr>
              <a:t>.).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Инструкция</a:t>
            </a:r>
            <a:r>
              <a:rPr lang="ru-RU" sz="1400" b="1" dirty="0" smtClean="0">
                <a:latin typeface="Cambria" panose="02040503050406030204" pitchFamily="18" charset="0"/>
              </a:rPr>
              <a:t>: </a:t>
            </a:r>
            <a:r>
              <a:rPr lang="ru-RU" sz="1400" dirty="0" smtClean="0">
                <a:latin typeface="Cambria" panose="02040503050406030204" pitchFamily="18" charset="0"/>
              </a:rPr>
              <a:t>На столе лежат коробки разные по фактуре. Закрой глаза, найди одинаковые и соедини их.  </a:t>
            </a:r>
            <a:endParaRPr lang="ru-RU" sz="1400" dirty="0">
              <a:latin typeface="Cambria" panose="02040503050406030204" pitchFamily="18" charset="0"/>
            </a:endParaRP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Cambria" panose="02040503050406030204" pitchFamily="18" charset="0"/>
              </a:rPr>
              <a:t>Усложнение: </a:t>
            </a:r>
            <a:r>
              <a:rPr lang="ru-RU" sz="1400" dirty="0" smtClean="0">
                <a:latin typeface="Cambria" panose="02040503050406030204" pitchFamily="18" charset="0"/>
              </a:rPr>
              <a:t>Ребенок закрытыми глазами ищет коробки которые сказал ему педагог, можно соединять 2 разных. 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b="1" dirty="0">
                <a:latin typeface="Cambria" panose="02040503050406030204" pitchFamily="18" charset="0"/>
              </a:rPr>
              <a:t>Эмоциональный результат: </a:t>
            </a:r>
            <a:r>
              <a:rPr lang="ru-RU" sz="1400" dirty="0">
                <a:latin typeface="Cambria" panose="02040503050406030204" pitchFamily="18" charset="0"/>
              </a:rPr>
              <a:t>Ребенок </a:t>
            </a:r>
            <a:r>
              <a:rPr lang="ru-RU" sz="1400" dirty="0" smtClean="0">
                <a:latin typeface="Cambria" panose="02040503050406030204" pitchFamily="18" charset="0"/>
              </a:rPr>
              <a:t>определил одинаковые по фактуре коробки и соединил их </a:t>
            </a:r>
            <a:r>
              <a:rPr lang="ru-RU" sz="1400" dirty="0">
                <a:latin typeface="Cambria" panose="02040503050406030204" pitchFamily="18" charset="0"/>
              </a:rPr>
              <a:t/>
            </a:r>
            <a:br>
              <a:rPr lang="ru-RU" sz="1400" dirty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Деятельностный результат: У детей развивается тактильные ощущения </a:t>
            </a:r>
            <a:endParaRPr lang="ru-RU" sz="1400" dirty="0" smtClean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94231" y="298939"/>
            <a:ext cx="531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«Соедини коробки»</a:t>
            </a: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8" y="3341076"/>
            <a:ext cx="4893348" cy="291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48" y="1327827"/>
            <a:ext cx="1886190" cy="18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268</Words>
  <Application>Microsoft Office PowerPoint</Application>
  <PresentationFormat>Широкоэкранный</PresentationFormat>
  <Paragraphs>140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30</cp:revision>
  <dcterms:created xsi:type="dcterms:W3CDTF">2020-03-05T08:29:22Z</dcterms:created>
  <dcterms:modified xsi:type="dcterms:W3CDTF">2022-05-18T12:20:44Z</dcterms:modified>
</cp:coreProperties>
</file>