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76" r:id="rId5"/>
    <p:sldId id="258" r:id="rId6"/>
    <p:sldId id="266" r:id="rId7"/>
    <p:sldId id="274" r:id="rId8"/>
    <p:sldId id="265" r:id="rId9"/>
    <p:sldId id="263" r:id="rId10"/>
    <p:sldId id="275" r:id="rId11"/>
    <p:sldId id="264" r:id="rId12"/>
    <p:sldId id="267" r:id="rId13"/>
    <p:sldId id="268" r:id="rId14"/>
    <p:sldId id="270" r:id="rId15"/>
    <p:sldId id="271" r:id="rId16"/>
    <p:sldId id="269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09.07.2023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09.07.2023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09.07.2023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09.07.2023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09.07.2023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09.07.2023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09.07.2023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09.07.2023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09.07.2023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09.07.2023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09.07.2023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09.07.2023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7" Type="http://schemas.openxmlformats.org/officeDocument/2006/relationships/image" Target="../media/image41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2.bp.blogspot.com/-kcUe5Un7riE/Twv4ygJyhfI/AAAAAAAABx8/7D9HM6m3Skc/s1600/1139004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1.bp.blogspot.com/-spyBeVOExSA/Twv7PE5RWDI/AAAAAAAAByM/EpXemDtELTI/s1600/zolotoy_kluch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vetlana\Desktop\53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143249"/>
            <a:ext cx="5929354" cy="3143272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85728"/>
            <a:ext cx="7400925" cy="5429288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7030A0"/>
                </a:solidFill>
              </a:rPr>
              <a:t>Выполнила: </a:t>
            </a:r>
            <a:r>
              <a:rPr lang="ru-RU" sz="2000" b="1" dirty="0" err="1" smtClean="0">
                <a:solidFill>
                  <a:srgbClr val="7030A0"/>
                </a:solidFill>
              </a:rPr>
              <a:t>Кузьменко</a:t>
            </a:r>
            <a:r>
              <a:rPr lang="ru-RU" sz="2000" b="1" dirty="0" smtClean="0">
                <a:solidFill>
                  <a:srgbClr val="7030A0"/>
                </a:solidFill>
              </a:rPr>
              <a:t> Светлана Александровна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7030A0"/>
                </a:solidFill>
              </a:rPr>
              <a:t>Воспитатель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000" b="1" smtClean="0">
                <a:solidFill>
                  <a:srgbClr val="7030A0"/>
                </a:solidFill>
              </a:rPr>
              <a:t>МАДОУ </a:t>
            </a:r>
            <a:r>
              <a:rPr lang="ru-RU" sz="2000" b="1" dirty="0" smtClean="0">
                <a:solidFill>
                  <a:srgbClr val="7030A0"/>
                </a:solidFill>
              </a:rPr>
              <a:t>«Детский сад «Колокольчик»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р.п</a:t>
            </a:r>
            <a:r>
              <a:rPr lang="ru-RU" sz="2000" b="1" dirty="0" smtClean="0">
                <a:solidFill>
                  <a:srgbClr val="7030A0"/>
                </a:solidFill>
              </a:rPr>
              <a:t>. </a:t>
            </a:r>
            <a:r>
              <a:rPr lang="ru-RU" sz="2000" b="1" dirty="0" err="1" smtClean="0">
                <a:solidFill>
                  <a:srgbClr val="7030A0"/>
                </a:solidFill>
              </a:rPr>
              <a:t>Соколовый</a:t>
            </a:r>
            <a:r>
              <a:rPr lang="ru-RU" sz="2000" b="1" dirty="0" smtClean="0">
                <a:solidFill>
                  <a:srgbClr val="7030A0"/>
                </a:solidFill>
              </a:rPr>
              <a:t>»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7030A0"/>
                </a:solidFill>
              </a:rPr>
              <a:t>МО «Город Саратов»</a:t>
            </a:r>
          </a:p>
          <a:p>
            <a:pPr algn="r" fontAlgn="auto">
              <a:spcAft>
                <a:spcPts val="0"/>
              </a:spcAft>
              <a:defRPr/>
            </a:pPr>
            <a:endParaRPr lang="ru-RU" sz="2000" b="1" dirty="0" smtClean="0">
              <a:solidFill>
                <a:srgbClr val="7030A0"/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2000" b="1" dirty="0" smtClean="0">
              <a:solidFill>
                <a:srgbClr val="7030A0"/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2000" b="1" dirty="0" smtClean="0">
              <a:solidFill>
                <a:srgbClr val="7030A0"/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2000" b="1" dirty="0" smtClean="0">
              <a:solidFill>
                <a:srgbClr val="7030A0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       </a:t>
            </a:r>
            <a:r>
              <a:rPr lang="ru-RU" sz="2800" b="1" dirty="0" smtClean="0">
                <a:solidFill>
                  <a:srgbClr val="FF0000"/>
                </a:solidFill>
              </a:rPr>
              <a:t>«Золотой ключик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                      или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          приключения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              Буратино»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14282" y="2000250"/>
            <a:ext cx="5286412" cy="4857750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10. Полицейские хватают Буратино и бросают в пруд.</a:t>
            </a:r>
          </a:p>
          <a:p>
            <a:pPr>
              <a:buNone/>
            </a:pPr>
            <a:r>
              <a:rPr lang="ru-RU" sz="2400" b="1" dirty="0" smtClean="0"/>
              <a:t>11. Там он знакомится с черепахой </a:t>
            </a:r>
            <a:r>
              <a:rPr lang="ru-RU" sz="2400" b="1" dirty="0" err="1" smtClean="0"/>
              <a:t>Тортилой</a:t>
            </a:r>
            <a:r>
              <a:rPr lang="ru-RU" sz="2400" b="1" dirty="0" smtClean="0"/>
              <a:t> и получает от нее</a:t>
            </a:r>
          </a:p>
          <a:p>
            <a:pPr>
              <a:buNone/>
            </a:pPr>
            <a:r>
              <a:rPr lang="ru-RU" sz="2400" b="1" dirty="0" smtClean="0"/>
              <a:t> Золотой Ключик.</a:t>
            </a:r>
          </a:p>
          <a:p>
            <a:pPr>
              <a:buNone/>
            </a:pPr>
            <a:r>
              <a:rPr lang="ru-RU" sz="2400" b="1" dirty="0" smtClean="0"/>
              <a:t>12. Буратино бежит из Страны </a:t>
            </a:r>
            <a:r>
              <a:rPr lang="ru-RU" sz="2400" b="1" dirty="0" err="1" smtClean="0"/>
              <a:t>Дураков</a:t>
            </a:r>
            <a:r>
              <a:rPr lang="ru-RU" sz="2400" b="1" dirty="0" smtClean="0"/>
              <a:t> и встречает товарища </a:t>
            </a:r>
          </a:p>
          <a:p>
            <a:pPr>
              <a:buNone/>
            </a:pPr>
            <a:r>
              <a:rPr lang="ru-RU" sz="2400" b="1" dirty="0" smtClean="0"/>
              <a:t>по несчастью – Пьеро.</a:t>
            </a:r>
          </a:p>
          <a:p>
            <a:pPr>
              <a:buNone/>
            </a:pPr>
            <a:r>
              <a:rPr lang="ru-RU" sz="2400" b="1" dirty="0" smtClean="0"/>
              <a:t>13. Бой с </a:t>
            </a:r>
            <a:r>
              <a:rPr lang="ru-RU" sz="2400" b="1" dirty="0" err="1" smtClean="0"/>
              <a:t>Дуремаром</a:t>
            </a:r>
            <a:r>
              <a:rPr lang="ru-RU" sz="2400" b="1" dirty="0" smtClean="0"/>
              <a:t> и </a:t>
            </a:r>
            <a:r>
              <a:rPr lang="ru-RU" sz="2400" b="1" dirty="0" err="1" smtClean="0"/>
              <a:t>Карабасом-Барабасом</a:t>
            </a:r>
            <a:r>
              <a:rPr lang="ru-RU" sz="2400" b="1" dirty="0" smtClean="0"/>
              <a:t> на опушке леса.</a:t>
            </a:r>
          </a:p>
          <a:p>
            <a:endParaRPr lang="ru-RU" dirty="0"/>
          </a:p>
        </p:txBody>
      </p:sp>
      <p:pic>
        <p:nvPicPr>
          <p:cNvPr id="32770" name="Picture 2" descr="http://ollforkids.ru/uploads/posts/2013-03/thumbs/1364465002_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857496"/>
            <a:ext cx="4071934" cy="3286148"/>
          </a:xfrm>
          <a:prstGeom prst="rect">
            <a:avLst/>
          </a:prstGeom>
          <a:noFill/>
        </p:spPr>
      </p:pic>
      <p:pic>
        <p:nvPicPr>
          <p:cNvPr id="5" name="Picture 6" descr="http://fs00.infourok.ru/images/doc/152/176293/640/img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857496"/>
            <a:ext cx="4286281" cy="3214710"/>
          </a:xfrm>
          <a:prstGeom prst="rect">
            <a:avLst/>
          </a:prstGeom>
          <a:noFill/>
        </p:spPr>
      </p:pic>
      <p:pic>
        <p:nvPicPr>
          <p:cNvPr id="6" name="Picture 10" descr="http://s003.radikal.ru/i203/1109/6d/5bdf037544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0924" y="2857496"/>
            <a:ext cx="4460988" cy="3286148"/>
          </a:xfrm>
          <a:prstGeom prst="rect">
            <a:avLst/>
          </a:prstGeom>
          <a:noFill/>
        </p:spPr>
      </p:pic>
      <p:pic>
        <p:nvPicPr>
          <p:cNvPr id="7" name="Picture 11" descr="C:\Users\Svetlana\Desktop\0_456e8_ed535204_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2857496"/>
            <a:ext cx="4477893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57364"/>
            <a:ext cx="3286148" cy="4714908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14. Но все преграды нипочем смелому Буратино. Он узнает тайну Золотого Ключика у Карабаса и раньше него успевает открыть заветную дверцу за очагом.</a:t>
            </a:r>
          </a:p>
          <a:p>
            <a:pPr>
              <a:buNone/>
            </a:pPr>
            <a:r>
              <a:rPr lang="ru-RU" sz="2000" b="1" dirty="0" smtClean="0"/>
              <a:t>- А что было за дверцей? Прекрасный кукольный театр, где никто не будет бить кукольный народ плеткой. Новый кукольный театр дает первое представление.</a:t>
            </a:r>
          </a:p>
          <a:p>
            <a:endParaRPr lang="ru-RU" dirty="0"/>
          </a:p>
        </p:txBody>
      </p:sp>
      <p:pic>
        <p:nvPicPr>
          <p:cNvPr id="4" name="Picture 23" descr="Изображение2 013"/>
          <p:cNvPicPr>
            <a:picLocks noChangeAspect="1" noChangeArrowheads="1"/>
          </p:cNvPicPr>
          <p:nvPr/>
        </p:nvPicPr>
        <p:blipFill>
          <a:blip r:embed="rId2">
            <a:lum bright="-16000"/>
          </a:blip>
          <a:srcRect/>
          <a:stretch>
            <a:fillRect/>
          </a:stretch>
        </p:blipFill>
        <p:spPr bwMode="auto">
          <a:xfrm>
            <a:off x="4429124" y="2285992"/>
            <a:ext cx="3622685" cy="382577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0244" name="Picture 4" descr="http://4.bp.blogspot.com/-kmE8hFFYUvw/UdFXcR5-WkI/AAAAAAAAAX8/X7M-9hVaTuY/s534/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071679"/>
            <a:ext cx="3643338" cy="4053214"/>
          </a:xfrm>
          <a:prstGeom prst="rect">
            <a:avLst/>
          </a:prstGeom>
          <a:noFill/>
        </p:spPr>
      </p:pic>
      <p:pic>
        <p:nvPicPr>
          <p:cNvPr id="10246" name="Picture 6" descr="http://cdn01.ru/files/users/images/1d/60/1d60b8f5fedc424c706fce6963d4a56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2071678"/>
            <a:ext cx="5903813" cy="4143404"/>
          </a:xfrm>
          <a:prstGeom prst="rect">
            <a:avLst/>
          </a:prstGeom>
          <a:noFill/>
        </p:spPr>
      </p:pic>
      <p:pic>
        <p:nvPicPr>
          <p:cNvPr id="10242" name="Picture 2" descr="http://3.bp.blogspot.com/-ym382CDMNcU/UdFdfHZOCSI/AAAAAAAAAZE/C8hskQm6DNo/s1600/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1643050"/>
            <a:ext cx="5256092" cy="6121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857364"/>
            <a:ext cx="8572560" cy="4857784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Физкультминутка "Буратино"</a:t>
            </a:r>
          </a:p>
          <a:p>
            <a:pPr>
              <a:buNone/>
            </a:pPr>
            <a:r>
              <a:rPr lang="ru-RU" sz="2000" b="1" dirty="0" smtClean="0"/>
              <a:t>Буратино потянулся.</a:t>
            </a:r>
            <a:br>
              <a:rPr lang="ru-RU" sz="2000" b="1" dirty="0" smtClean="0"/>
            </a:br>
            <a:r>
              <a:rPr lang="ru-RU" sz="2000" b="1" dirty="0" smtClean="0"/>
              <a:t>Раз – нагнулся.</a:t>
            </a:r>
            <a:br>
              <a:rPr lang="ru-RU" sz="2000" b="1" dirty="0" smtClean="0"/>
            </a:br>
            <a:r>
              <a:rPr lang="ru-RU" sz="2000" b="1" dirty="0" smtClean="0"/>
              <a:t>Два – нагнулся.</a:t>
            </a:r>
            <a:br>
              <a:rPr lang="ru-RU" sz="2000" b="1" dirty="0" smtClean="0"/>
            </a:br>
            <a:r>
              <a:rPr lang="ru-RU" sz="2000" b="1" dirty="0" smtClean="0"/>
              <a:t>Руки в стороны развел.</a:t>
            </a:r>
            <a:br>
              <a:rPr lang="ru-RU" sz="2000" b="1" dirty="0" smtClean="0"/>
            </a:br>
            <a:r>
              <a:rPr lang="ru-RU" sz="2000" b="1" dirty="0" smtClean="0"/>
              <a:t>(Выполнять движения в соответствии с текстом)</a:t>
            </a:r>
          </a:p>
          <a:p>
            <a:pPr>
              <a:buNone/>
            </a:pPr>
            <a:r>
              <a:rPr lang="ru-RU" sz="2000" b="1" dirty="0" smtClean="0"/>
              <a:t>Ключик, видно, не нашел.</a:t>
            </a:r>
            <a:br>
              <a:rPr lang="ru-RU" sz="2000" b="1" dirty="0" smtClean="0"/>
            </a:br>
            <a:r>
              <a:rPr lang="ru-RU" sz="2000" b="1" dirty="0" smtClean="0"/>
              <a:t>(Жест сожаления)</a:t>
            </a:r>
          </a:p>
          <a:p>
            <a:pPr>
              <a:buNone/>
            </a:pPr>
            <a:r>
              <a:rPr lang="ru-RU" sz="2000" b="1" dirty="0" smtClean="0"/>
              <a:t>Чтобы ключик</a:t>
            </a:r>
            <a:br>
              <a:rPr lang="ru-RU" sz="2000" b="1" dirty="0" smtClean="0"/>
            </a:br>
            <a:r>
              <a:rPr lang="ru-RU" sz="2000" b="1" dirty="0" smtClean="0"/>
              <a:t>(Повороты </a:t>
            </a:r>
            <a:r>
              <a:rPr lang="ru-RU" sz="2000" b="1" dirty="0" err="1" smtClean="0"/>
              <a:t>влево-вправо</a:t>
            </a:r>
            <a:r>
              <a:rPr lang="ru-RU" sz="2000" b="1" dirty="0" smtClean="0"/>
              <a:t>)</a:t>
            </a:r>
          </a:p>
          <a:p>
            <a:pPr>
              <a:buNone/>
            </a:pPr>
            <a:r>
              <a:rPr lang="ru-RU" sz="2000" b="1" dirty="0" smtClean="0"/>
              <a:t>Нам достать</a:t>
            </a:r>
            <a:br>
              <a:rPr lang="ru-RU" sz="2000" b="1" dirty="0" smtClean="0"/>
            </a:br>
            <a:r>
              <a:rPr lang="ru-RU" sz="2000" b="1" dirty="0" smtClean="0"/>
              <a:t>(Руки вверх)</a:t>
            </a:r>
          </a:p>
          <a:p>
            <a:pPr>
              <a:buNone/>
            </a:pPr>
            <a:r>
              <a:rPr lang="ru-RU" sz="2000" b="1" dirty="0" smtClean="0"/>
              <a:t>Нужно на носочки встать.</a:t>
            </a:r>
            <a:br>
              <a:rPr lang="ru-RU" sz="2000" b="1" dirty="0" smtClean="0"/>
            </a:br>
            <a:r>
              <a:rPr lang="ru-RU" sz="2000" b="1" dirty="0" smtClean="0"/>
              <a:t>(Подъем на носки)</a:t>
            </a:r>
          </a:p>
          <a:p>
            <a:endParaRPr lang="ru-RU" dirty="0"/>
          </a:p>
        </p:txBody>
      </p:sp>
      <p:pic>
        <p:nvPicPr>
          <p:cNvPr id="9218" name="Picture 2" descr="C:\Users\Svetlana\Desktop\133351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0057" y="2285992"/>
            <a:ext cx="3053943" cy="4071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57364"/>
            <a:ext cx="9144000" cy="5000636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C0000"/>
                </a:solidFill>
              </a:rPr>
              <a:t>в</a:t>
            </a:r>
            <a:r>
              <a:rPr lang="ru-RU" sz="2000" b="1" dirty="0" smtClean="0">
                <a:solidFill>
                  <a:srgbClr val="CC0000"/>
                </a:solidFill>
              </a:rPr>
              <a:t> русских крылатых выражениях часто употребляется слово «нос».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6600"/>
                </a:solidFill>
              </a:rPr>
              <a:t>Вот  крылатые выражения со словом «нос» и их из значение.</a:t>
            </a:r>
          </a:p>
          <a:p>
            <a:pPr>
              <a:buNone/>
            </a:pPr>
            <a:r>
              <a:rPr lang="ru-RU" sz="2000" b="1" dirty="0" smtClean="0"/>
              <a:t>Задирать нос </a:t>
            </a:r>
            <a:r>
              <a:rPr lang="ru-RU" sz="2000" dirty="0" smtClean="0"/>
              <a:t>- Говорят про того, кто слишком важничает, зазнается.</a:t>
            </a:r>
          </a:p>
          <a:p>
            <a:pPr>
              <a:buNone/>
            </a:pPr>
            <a:r>
              <a:rPr lang="ru-RU" sz="2000" b="1" dirty="0" smtClean="0"/>
              <a:t>Нос не дорос </a:t>
            </a:r>
            <a:r>
              <a:rPr lang="ru-RU" sz="2000" dirty="0" smtClean="0"/>
              <a:t>- Говорят про того, кто еще молод и недостаточно опытен.</a:t>
            </a:r>
          </a:p>
          <a:p>
            <a:pPr>
              <a:buNone/>
            </a:pPr>
            <a:r>
              <a:rPr lang="ru-RU" sz="2000" b="1" dirty="0" smtClean="0"/>
              <a:t>Не видит дальше собственного носа -</a:t>
            </a:r>
            <a:r>
              <a:rPr lang="ru-RU" sz="2000" dirty="0" smtClean="0"/>
              <a:t>Говорят про того, кто мало знает.</a:t>
            </a:r>
          </a:p>
          <a:p>
            <a:pPr>
              <a:buNone/>
            </a:pPr>
            <a:r>
              <a:rPr lang="ru-RU" sz="2000" b="1" dirty="0" smtClean="0"/>
              <a:t>Сует нос не в свое дело </a:t>
            </a:r>
            <a:r>
              <a:rPr lang="ru-RU" sz="2000" dirty="0" smtClean="0"/>
              <a:t>-Говорят про того, кто вмешивается не в свое дело.</a:t>
            </a:r>
          </a:p>
          <a:p>
            <a:pPr>
              <a:buNone/>
            </a:pPr>
            <a:r>
              <a:rPr lang="ru-RU" sz="2000" b="1" dirty="0" smtClean="0"/>
              <a:t>Зарубить на носу </a:t>
            </a:r>
            <a:r>
              <a:rPr lang="ru-RU" sz="2000" dirty="0" smtClean="0"/>
              <a:t>- Означает запомнить крепко-накрепко.</a:t>
            </a:r>
          </a:p>
          <a:p>
            <a:pPr>
              <a:buNone/>
            </a:pPr>
            <a:r>
              <a:rPr lang="ru-RU" sz="2000" b="1" dirty="0" smtClean="0"/>
              <a:t>Не вешает нос </a:t>
            </a:r>
            <a:r>
              <a:rPr lang="ru-RU" sz="2000" dirty="0" smtClean="0"/>
              <a:t>- Говорят про того, кто не унывает.</a:t>
            </a:r>
          </a:p>
          <a:p>
            <a:pPr>
              <a:buNone/>
            </a:pPr>
            <a:r>
              <a:rPr lang="ru-RU" sz="2000" b="1" dirty="0" smtClean="0"/>
              <a:t>Водит за нос </a:t>
            </a:r>
            <a:r>
              <a:rPr lang="ru-RU" sz="2000" dirty="0" smtClean="0"/>
              <a:t>- Говорят про того, кто обманывает.</a:t>
            </a:r>
          </a:p>
          <a:p>
            <a:pPr>
              <a:buNone/>
            </a:pPr>
            <a:r>
              <a:rPr lang="ru-RU" sz="2000" b="1" dirty="0" smtClean="0"/>
              <a:t>Остаться с носом  </a:t>
            </a:r>
            <a:r>
              <a:rPr lang="ru-RU" sz="2000" dirty="0" smtClean="0"/>
              <a:t>- Говорят про того, кто остается</a:t>
            </a:r>
          </a:p>
          <a:p>
            <a:pPr>
              <a:buNone/>
            </a:pPr>
            <a:r>
              <a:rPr lang="ru-RU" sz="2000" dirty="0" smtClean="0"/>
              <a:t> ни с чем, все теряет.</a:t>
            </a:r>
          </a:p>
          <a:p>
            <a:pPr>
              <a:buNone/>
            </a:pPr>
            <a:r>
              <a:rPr lang="ru-RU" sz="2000" b="1" dirty="0" smtClean="0"/>
              <a:t>Держит нос по ветру </a:t>
            </a:r>
            <a:r>
              <a:rPr lang="ru-RU" sz="2000" dirty="0" smtClean="0"/>
              <a:t>- Говорят про того, кто быстро ориентируется в изменившихся обстоятельствах.</a:t>
            </a:r>
          </a:p>
          <a:p>
            <a:endParaRPr lang="ru-RU" dirty="0"/>
          </a:p>
        </p:txBody>
      </p:sp>
      <p:pic>
        <p:nvPicPr>
          <p:cNvPr id="1026" name="Picture 2" descr="C:\Users\Svetlana\Desktop\0_8f71c_e6d3bdb4_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5" y="4383033"/>
            <a:ext cx="3286116" cy="1785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4643446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ЗАГАДКА В ПОРТРЕТАХ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7030A0"/>
                </a:solidFill>
              </a:rPr>
              <a:t>Чей портрет здесь лишний?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http://www.bk-detstvo.narod.ru/images/tolstoi_buratin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500306"/>
            <a:ext cx="192882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4" descr="http://www.bk-detstvo.narod.ru/images/tolstoi_bazilio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643446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6" descr="http://www.bk-detstvo.narod.ru/images/tolstoi_Karabas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786058"/>
            <a:ext cx="185738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7" descr="http://www.bk-detstvo.narod.ru/images/tolstoi_lisa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4500570"/>
            <a:ext cx="192882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8" descr="http://www.bk-detstvo.narod.ru/images/tolstoi_Malvina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4643446"/>
            <a:ext cx="178595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3" descr="http://www.bk-detstvo.narod.ru/images/tolstoi_Aibolit.gif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2500306"/>
            <a:ext cx="192882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57364"/>
            <a:ext cx="8686800" cy="5000636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solidFill>
                  <a:srgbClr val="CC0000"/>
                </a:solidFill>
              </a:rPr>
              <a:t>ДОПОЛНИ СЛОВЕЧКО</a:t>
            </a:r>
          </a:p>
          <a:p>
            <a:pPr>
              <a:buNone/>
            </a:pPr>
            <a:r>
              <a:rPr lang="ru-RU" sz="2000" b="1" dirty="0" smtClean="0"/>
              <a:t>Охранял </a:t>
            </a:r>
            <a:r>
              <a:rPr lang="ru-RU" sz="2000" b="1" dirty="0" err="1" smtClean="0"/>
              <a:t>Мальвину</a:t>
            </a:r>
            <a:r>
              <a:rPr lang="ru-RU" sz="2000" b="1" dirty="0" smtClean="0"/>
              <a:t> он,</a:t>
            </a:r>
            <a:br>
              <a:rPr lang="ru-RU" sz="2000" b="1" dirty="0" smtClean="0"/>
            </a:br>
            <a:r>
              <a:rPr lang="ru-RU" sz="2000" b="1" dirty="0" smtClean="0"/>
              <a:t>Славный пудель ...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В Италии и Бразилии</a:t>
            </a:r>
            <a:br>
              <a:rPr lang="ru-RU" sz="2000" b="1" dirty="0" smtClean="0"/>
            </a:br>
            <a:r>
              <a:rPr lang="ru-RU" sz="2000" b="1" dirty="0" smtClean="0"/>
              <a:t>Не верят коту ...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Ключик золотой хранила</a:t>
            </a:r>
            <a:br>
              <a:rPr lang="ru-RU" sz="2000" b="1" dirty="0" smtClean="0"/>
            </a:br>
            <a:r>
              <a:rPr lang="ru-RU" sz="2000" b="1" dirty="0" smtClean="0"/>
              <a:t>Черепаха по имени ...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Не боятся дети вас,</a:t>
            </a:r>
            <a:br>
              <a:rPr lang="ru-RU" sz="2000" b="1" dirty="0" smtClean="0"/>
            </a:br>
            <a:r>
              <a:rPr lang="ru-RU" sz="2000" b="1" dirty="0" smtClean="0"/>
              <a:t>Бородатый ...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На стене висит картина,</a:t>
            </a:r>
            <a:br>
              <a:rPr lang="ru-RU" sz="2000" b="1" dirty="0" smtClean="0"/>
            </a:br>
            <a:r>
              <a:rPr lang="ru-RU" sz="2000" b="1" dirty="0" smtClean="0"/>
              <a:t>На картине - ...</a:t>
            </a:r>
          </a:p>
          <a:p>
            <a:endParaRPr lang="ru-RU" sz="2000" dirty="0"/>
          </a:p>
        </p:txBody>
      </p:sp>
      <p:pic>
        <p:nvPicPr>
          <p:cNvPr id="6153" name="Picture 9" descr="http://www.playing-field.ru/img/2015/051720/23174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357430"/>
            <a:ext cx="2071702" cy="3637340"/>
          </a:xfrm>
          <a:prstGeom prst="rect">
            <a:avLst/>
          </a:prstGeom>
          <a:noFill/>
        </p:spPr>
      </p:pic>
      <p:pic>
        <p:nvPicPr>
          <p:cNvPr id="6155" name="Picture 11" descr="http://fs00.infourok.ru/images/doc/234/99587/1/hello_html_7bd05c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357430"/>
            <a:ext cx="2640100" cy="3643338"/>
          </a:xfrm>
          <a:prstGeom prst="rect">
            <a:avLst/>
          </a:prstGeom>
          <a:noFill/>
        </p:spPr>
      </p:pic>
      <p:pic>
        <p:nvPicPr>
          <p:cNvPr id="6157" name="Picture 13" descr="http://bestanimationgif.com/gallery/files/full/animacija_dlja_detej/2deafff8d7e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2278" y="2357430"/>
            <a:ext cx="5261722" cy="3714776"/>
          </a:xfrm>
          <a:prstGeom prst="rect">
            <a:avLst/>
          </a:prstGeom>
          <a:noFill/>
        </p:spPr>
      </p:pic>
      <p:pic>
        <p:nvPicPr>
          <p:cNvPr id="6161" name="Picture 17" descr="http://multbaby.ru/wp-content/uploads/2014/11/wpid-priklyucheniya-buratino_i_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91798" y="2357430"/>
            <a:ext cx="5252202" cy="4143404"/>
          </a:xfrm>
          <a:prstGeom prst="rect">
            <a:avLst/>
          </a:prstGeom>
          <a:noFill/>
        </p:spPr>
      </p:pic>
      <p:pic>
        <p:nvPicPr>
          <p:cNvPr id="6151" name="Picture 7" descr="http://lesenka-yspeha.ru/konkurs/f3695bd8e090dc1d0dd69a3b5059df6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2214554"/>
            <a:ext cx="5286380" cy="5981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9144000" cy="48577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sz="2400" b="1" dirty="0" smtClean="0"/>
              <a:t> Я считаю, что Буратино в России – </a:t>
            </a:r>
            <a:r>
              <a:rPr lang="ru-RU" sz="2400" b="1" i="1" dirty="0" smtClean="0">
                <a:solidFill>
                  <a:srgbClr val="7030A0"/>
                </a:solidFill>
              </a:rPr>
              <a:t>символ счастливого детства, символ настоящей детской дружбы</a:t>
            </a:r>
            <a:r>
              <a:rPr lang="ru-RU" sz="2400" b="1" dirty="0" smtClean="0">
                <a:solidFill>
                  <a:srgbClr val="7030A0"/>
                </a:solidFill>
              </a:rPr>
              <a:t>. </a:t>
            </a:r>
            <a:r>
              <a:rPr lang="ru-RU" sz="2400" b="1" dirty="0" smtClean="0"/>
              <a:t>И таким его придумал и изобразил Алексей Николаевич Толстой. А в предисловии к своей сказке Толстой рассказал о прототипе своего героя – деревянной кукле </a:t>
            </a:r>
            <a:r>
              <a:rPr lang="ru-RU" sz="2400" b="1" dirty="0" err="1" smtClean="0"/>
              <a:t>Пиноккио</a:t>
            </a:r>
            <a:r>
              <a:rPr lang="ru-RU" sz="2400" b="1" dirty="0" smtClean="0"/>
              <a:t> итальянского писателя Карло Коллоди. Мне кажется, что сделал он это, во-первых, из благодарности итальянскому автору, а во-вторых, чтобы читатели «Буратино» обязательно нашли сказку о </a:t>
            </a:r>
            <a:r>
              <a:rPr lang="ru-RU" sz="2400" b="1" dirty="0" err="1" smtClean="0"/>
              <a:t>Пиноккио</a:t>
            </a:r>
            <a:r>
              <a:rPr lang="ru-RU" sz="2400" b="1" dirty="0" smtClean="0"/>
              <a:t> и прочитали её. Кстати, итальянского писателя звали Карло Коллоди, а в книге Толстого тоже есть Карло, сделавший Буратино. Я уверена, что это имя отцу Буратино писатель дал специально, чтобы ещё раз оказать уважение итальянскому автору, придумавшему историю о деревянной кукле.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9144000" cy="4857784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Много удивительного происходит и в настоящей жизни. То, что когда-то было лишь в фантазии отдельных людей, начинает сбываться: Интернет пришел в наш дом и стал «ключиком» к любой информации. Космические спутниковые антенны показывают нам весь мир. Современная наука подбирает «ключи» ко всему. </a:t>
            </a:r>
            <a:r>
              <a:rPr lang="ru-RU" sz="2400" b="1" dirty="0" smtClean="0">
                <a:solidFill>
                  <a:srgbClr val="7030A0"/>
                </a:solidFill>
              </a:rPr>
              <a:t>Но вот один «ключик» так и остается не найденным: </a:t>
            </a:r>
            <a:r>
              <a:rPr lang="ru-RU" sz="2400" b="1" i="1" dirty="0" smtClean="0">
                <a:solidFill>
                  <a:srgbClr val="7030A0"/>
                </a:solidFill>
              </a:rPr>
              <a:t>нельзя взрослому вернуться в детство</a:t>
            </a:r>
            <a:r>
              <a:rPr lang="ru-RU" sz="2400" b="1" dirty="0" smtClean="0">
                <a:solidFill>
                  <a:srgbClr val="7030A0"/>
                </a:solidFill>
              </a:rPr>
              <a:t>. </a:t>
            </a:r>
            <a:r>
              <a:rPr lang="ru-RU" sz="2400" b="1" dirty="0" smtClean="0"/>
              <a:t>Может быть, поэтому взрослые тоже так любят сказку о Буратино, пересматривают фильм и перечитывают книжку помногу раз – они пытаются вернуться в беззаботное, полное добрых приключений детство.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CC0000"/>
                </a:solidFill>
              </a:rPr>
              <a:t>Да здравствует Буратино – символ счастливого детства!</a:t>
            </a:r>
          </a:p>
          <a:p>
            <a:pPr>
              <a:buNone/>
            </a:pPr>
            <a:endParaRPr lang="ru-RU" sz="24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6000" b="1" dirty="0" smtClean="0"/>
          </a:p>
          <a:p>
            <a:pPr algn="ctr">
              <a:buNone/>
            </a:pPr>
            <a:r>
              <a:rPr lang="ru-RU" sz="6000" b="1" i="1" dirty="0" smtClean="0">
                <a:solidFill>
                  <a:srgbClr val="006600"/>
                </a:solidFill>
              </a:rPr>
              <a:t>Спасибо за внимание!</a:t>
            </a:r>
            <a:endParaRPr lang="ru-RU" sz="6000" b="1" i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0" y="1857364"/>
            <a:ext cx="5786446" cy="5000636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Алексей Николаевич Толстой удивительнейший и способный писатель редкого таланта, им были созданы многочисленные романы, пьесы и рассказы, написаны сценарии, сказки для детей.</a:t>
            </a:r>
          </a:p>
          <a:p>
            <a:pPr>
              <a:buNone/>
            </a:pPr>
            <a:r>
              <a:rPr lang="ru-RU" sz="2000" b="1" dirty="0" smtClean="0"/>
              <a:t>По словам Алексея Толстого переработка народных сказок была долгой и сложной задачей. Если верить его словам, то из многочисленных вариаций русской и народной сказки он отбирал самые интересные, обогащенные истинно народными языковыми оборотами и удивительными сюжетными подробностями сказки, которые могли пригодиться детям и родителям в освоении русской народной культуры, её истории.</a:t>
            </a:r>
          </a:p>
          <a:p>
            <a:pPr>
              <a:buNone/>
            </a:pPr>
            <a:endParaRPr lang="ru-RU" sz="2400" dirty="0" smtClean="0"/>
          </a:p>
        </p:txBody>
      </p:sp>
      <p:pic>
        <p:nvPicPr>
          <p:cNvPr id="1026" name="Picture 2" descr="C:\Users\Svetlana\Desktop\1509_ANTolstoy_2.jpg_ma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9077" y="1928802"/>
            <a:ext cx="3234923" cy="4643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6286512" cy="5072074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CC0000"/>
                </a:solidFill>
              </a:rPr>
              <a:t>Наибольшую славу приобрела сказка "Золотой ключик, или Приключения Буратино".</a:t>
            </a:r>
          </a:p>
          <a:p>
            <a:pPr>
              <a:buNone/>
            </a:pPr>
            <a:r>
              <a:rPr lang="ru-RU" sz="2400" b="1" dirty="0" smtClean="0"/>
              <a:t>Когда А. Толстой сам был маленьким мальчиком ему очень нравилась сказка итальянского писателя Карло Коллоди «</a:t>
            </a:r>
            <a:r>
              <a:rPr lang="ru-RU" sz="2400" b="1" dirty="0" err="1" smtClean="0"/>
              <a:t>Пиноккио</a:t>
            </a:r>
            <a:r>
              <a:rPr lang="ru-RU" sz="2400" b="1" dirty="0" smtClean="0"/>
              <a:t>, или Похождение деревянной куклы». И вот, когда Толстой вырос и стал взрослым, он решил рассказать детям эту сказку, но уже по другому, по-своему. Слово «Буратино» по-итальянски означает «кукла». Вот этим именем и назвал писатель главного героя своей сказки.</a:t>
            </a:r>
          </a:p>
          <a:p>
            <a:pPr>
              <a:buNone/>
            </a:pPr>
            <a:r>
              <a:rPr lang="ru-RU" sz="2000" b="1" dirty="0" smtClean="0"/>
              <a:t> 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http://4.bp.blogspot.com/-06G1qL97UWA/Twv5EeM44nI/AAAAAAAAByE/Au8I3Ha-yDg/s200/83895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928802"/>
            <a:ext cx="224314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Svetlana\Desktop\0_87583_27aae506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1857364"/>
            <a:ext cx="1343016" cy="1817532"/>
          </a:xfrm>
          <a:prstGeom prst="rect">
            <a:avLst/>
          </a:prstGeom>
          <a:noFill/>
        </p:spPr>
      </p:pic>
      <p:pic>
        <p:nvPicPr>
          <p:cNvPr id="16386" name="Picture 2" descr="https://ru.toluna.com/dpolls_images/2015/07/28/fdfde1d4-51ef-4fb5-aefd-69b598a9e6e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83830" y="5206119"/>
            <a:ext cx="2960170" cy="16518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0" y="1928802"/>
            <a:ext cx="4572000" cy="4929198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 и родилась сказка – </a:t>
            </a:r>
            <a:endParaRPr lang="en-US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"Золотой ключик", и сам Буратино - непоседливый и ужасно любопытный мальчишка.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мере работы над книгой у писателя появились совершенно новые персонажи –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Мальвина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Артемон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Пьеро, Карабас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Барабас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кот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Базилио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лиса Алиса -  и новые приключения. </a:t>
            </a:r>
          </a:p>
          <a:p>
            <a:endParaRPr lang="ru-RU" dirty="0"/>
          </a:p>
        </p:txBody>
      </p:sp>
      <p:pic>
        <p:nvPicPr>
          <p:cNvPr id="5" name="Picture 2" descr="C:\Users\Svetlana\Desktop\tvorchestvo_Tolstoi_plak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6043" y="1643050"/>
            <a:ext cx="4717957" cy="5214950"/>
          </a:xfrm>
          <a:prstGeom prst="rect">
            <a:avLst/>
          </a:prstGeom>
          <a:noFill/>
        </p:spPr>
      </p:pic>
      <p:pic>
        <p:nvPicPr>
          <p:cNvPr id="6" name="Picture 2" descr="C:\Users\Svetlana\Desktop\104734287_Vla__3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78748" cy="192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6858047" cy="6454798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CC0000"/>
                </a:solidFill>
              </a:rPr>
              <a:t>Мы из сказки – ты нас знаешь.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C0000"/>
                </a:solidFill>
              </a:rPr>
              <a:t>Если вспомнишь – отгадаешь!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C0000"/>
                </a:solidFill>
              </a:rPr>
              <a:t>А не вспомнишь – ну так что ж …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C0000"/>
                </a:solidFill>
              </a:rPr>
              <a:t>Сказку заново прочтёшь!</a:t>
            </a:r>
          </a:p>
          <a:p>
            <a:pPr>
              <a:buNone/>
            </a:pPr>
            <a:r>
              <a:rPr lang="ru-RU" sz="2000" b="1" dirty="0" smtClean="0"/>
              <a:t> Ни у кого, ни у кого,</a:t>
            </a:r>
            <a:br>
              <a:rPr lang="ru-RU" sz="2000" b="1" dirty="0" smtClean="0"/>
            </a:br>
            <a:r>
              <a:rPr lang="ru-RU" sz="2000" b="1" dirty="0" smtClean="0"/>
              <a:t>Спросите целый свет,</a:t>
            </a:r>
            <a:br>
              <a:rPr lang="ru-RU" sz="2000" b="1" dirty="0" smtClean="0"/>
            </a:br>
            <a:r>
              <a:rPr lang="ru-RU" sz="2000" b="1" dirty="0" smtClean="0"/>
              <a:t>Нет носа тоньше моего,</a:t>
            </a:r>
            <a:br>
              <a:rPr lang="ru-RU" sz="2000" b="1" dirty="0" smtClean="0"/>
            </a:br>
            <a:r>
              <a:rPr lang="ru-RU" sz="2000" b="1" dirty="0" smtClean="0"/>
              <a:t>Длиннее носа нет!</a:t>
            </a:r>
            <a:br>
              <a:rPr lang="ru-RU" sz="2000" b="1" dirty="0" smtClean="0"/>
            </a:br>
            <a:r>
              <a:rPr lang="ru-RU" sz="2000" b="1" dirty="0" smtClean="0"/>
              <a:t>Ношу я длинный, длинный нос,</a:t>
            </a:r>
            <a:br>
              <a:rPr lang="ru-RU" sz="2000" b="1" dirty="0" smtClean="0"/>
            </a:br>
            <a:r>
              <a:rPr lang="ru-RU" sz="2000" b="1" dirty="0" smtClean="0"/>
              <a:t>Я мальчик непростой,</a:t>
            </a:r>
            <a:br>
              <a:rPr lang="ru-RU" sz="2000" b="1" dirty="0" smtClean="0"/>
            </a:br>
            <a:r>
              <a:rPr lang="ru-RU" sz="2000" b="1" dirty="0" smtClean="0"/>
              <a:t>Сто приключений перенёс,</a:t>
            </a:r>
            <a:br>
              <a:rPr lang="ru-RU" sz="2000" b="1" dirty="0" smtClean="0"/>
            </a:br>
            <a:r>
              <a:rPr lang="ru-RU" sz="2000" b="1" dirty="0" smtClean="0"/>
              <a:t>Но вот, в конце концов, принёс,</a:t>
            </a:r>
            <a:br>
              <a:rPr lang="ru-RU" sz="2000" b="1" dirty="0" smtClean="0"/>
            </a:br>
            <a:r>
              <a:rPr lang="ru-RU" sz="2000" b="1" dirty="0" smtClean="0"/>
              <a:t>Для всех друзей своих принёс</a:t>
            </a:r>
            <a:br>
              <a:rPr lang="ru-RU" sz="2000" b="1" dirty="0" smtClean="0"/>
            </a:br>
            <a:r>
              <a:rPr lang="ru-RU" sz="2000" b="1" dirty="0" smtClean="0"/>
              <a:t>Я Ключик Золотой!</a:t>
            </a:r>
            <a:br>
              <a:rPr lang="ru-RU" sz="2000" b="1" dirty="0" smtClean="0"/>
            </a:br>
            <a:r>
              <a:rPr lang="ru-RU" sz="2000" b="1" i="1" dirty="0" smtClean="0"/>
              <a:t>(Буратино.)</a:t>
            </a:r>
            <a:endParaRPr lang="ru-RU" sz="2000" dirty="0" smtClean="0"/>
          </a:p>
          <a:p>
            <a:pPr>
              <a:spcBef>
                <a:spcPts val="0"/>
              </a:spcBef>
              <a:buNone/>
            </a:pPr>
            <a:r>
              <a:rPr lang="ru-RU" sz="2000" b="1" dirty="0" smtClean="0"/>
              <a:t>Была она артисткой,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/>
              <a:t>Прекрасной, как звезда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/>
              <a:t>От злого Карабаса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/>
              <a:t>Сбежала навсегда.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/>
              <a:t>(</a:t>
            </a:r>
            <a:r>
              <a:rPr lang="ru-RU" sz="2000" b="1" dirty="0" err="1" smtClean="0"/>
              <a:t>Мальвина</a:t>
            </a:r>
            <a:r>
              <a:rPr lang="ru-RU" sz="2000" b="1" dirty="0" smtClean="0"/>
              <a:t>)</a:t>
            </a:r>
          </a:p>
          <a:p>
            <a:endParaRPr lang="ru-RU" dirty="0" smtClean="0"/>
          </a:p>
        </p:txBody>
      </p:sp>
      <p:pic>
        <p:nvPicPr>
          <p:cNvPr id="3075" name="Picture 3" descr="C:\Users\Svetlana\Desktop\0_14a1d7_a4cbf998_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0"/>
            <a:ext cx="2658724" cy="3857652"/>
          </a:xfrm>
          <a:prstGeom prst="rect">
            <a:avLst/>
          </a:prstGeom>
          <a:noFill/>
        </p:spPr>
      </p:pic>
      <p:pic>
        <p:nvPicPr>
          <p:cNvPr id="4" name="Picture 2" descr="C:\Users\Svetlana\Desktop\0_8f70c_f271baf2_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048000"/>
            <a:ext cx="3071834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57364"/>
            <a:ext cx="8715436" cy="4572032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Над простым моим вопросом</a:t>
            </a:r>
            <a:br>
              <a:rPr lang="ru-RU" sz="2400" b="1" dirty="0" smtClean="0"/>
            </a:br>
            <a:r>
              <a:rPr lang="ru-RU" sz="2400" b="1" dirty="0" smtClean="0"/>
              <a:t>Не потратишь много сил.</a:t>
            </a:r>
            <a:br>
              <a:rPr lang="ru-RU" sz="2400" b="1" dirty="0" smtClean="0"/>
            </a:br>
            <a:r>
              <a:rPr lang="ru-RU" sz="2400" b="1" dirty="0" smtClean="0"/>
              <a:t>Кто мальчишку с длинным носом</a:t>
            </a:r>
            <a:br>
              <a:rPr lang="ru-RU" sz="2400" b="1" dirty="0" smtClean="0"/>
            </a:br>
            <a:r>
              <a:rPr lang="ru-RU" sz="2400" b="1" dirty="0" smtClean="0"/>
              <a:t>Из полена смастерил? </a:t>
            </a:r>
          </a:p>
          <a:p>
            <a:pPr>
              <a:buNone/>
            </a:pPr>
            <a:r>
              <a:rPr lang="ru-RU" sz="2400" b="1" dirty="0" smtClean="0"/>
              <a:t>Человек немолодой</a:t>
            </a:r>
            <a:br>
              <a:rPr lang="ru-RU" sz="2400" b="1" dirty="0" smtClean="0"/>
            </a:br>
            <a:r>
              <a:rPr lang="ru-RU" sz="2400" b="1" dirty="0" smtClean="0"/>
              <a:t>Вот с </a:t>
            </a:r>
            <a:r>
              <a:rPr lang="ru-RU" sz="2400" b="1" dirty="0" err="1" smtClean="0"/>
              <a:t>такущей</a:t>
            </a:r>
            <a:r>
              <a:rPr lang="ru-RU" sz="2400" b="1" dirty="0" smtClean="0"/>
              <a:t> бородой.</a:t>
            </a:r>
            <a:br>
              <a:rPr lang="ru-RU" sz="2400" b="1" dirty="0" smtClean="0"/>
            </a:br>
            <a:r>
              <a:rPr lang="ru-RU" sz="2400" b="1" dirty="0" smtClean="0"/>
              <a:t>Обижает Буратино,</a:t>
            </a:r>
            <a:br>
              <a:rPr lang="ru-RU" sz="2400" b="1" dirty="0" smtClean="0"/>
            </a:br>
            <a:r>
              <a:rPr lang="ru-RU" sz="2400" b="1" dirty="0" err="1" smtClean="0"/>
              <a:t>Артемона</a:t>
            </a:r>
            <a:r>
              <a:rPr lang="ru-RU" sz="2400" b="1" dirty="0" smtClean="0"/>
              <a:t> и </a:t>
            </a:r>
            <a:r>
              <a:rPr lang="ru-RU" sz="2400" b="1" dirty="0" err="1" smtClean="0"/>
              <a:t>Мальвину</a:t>
            </a:r>
            <a:r>
              <a:rPr lang="ru-RU" sz="2400" b="1" dirty="0" smtClean="0"/>
              <a:t>,</a:t>
            </a:r>
            <a:br>
              <a:rPr lang="ru-RU" sz="2400" b="1" dirty="0" smtClean="0"/>
            </a:br>
            <a:r>
              <a:rPr lang="ru-RU" sz="2400" b="1" dirty="0" smtClean="0"/>
              <a:t>И вообще для всех людей</a:t>
            </a:r>
            <a:br>
              <a:rPr lang="ru-RU" sz="2400" b="1" dirty="0" smtClean="0"/>
            </a:br>
            <a:r>
              <a:rPr lang="ru-RU" sz="2400" b="1" dirty="0" smtClean="0"/>
              <a:t>Он отъявленный злодей.</a:t>
            </a:r>
            <a:br>
              <a:rPr lang="ru-RU" sz="2400" b="1" dirty="0" smtClean="0"/>
            </a:br>
            <a:r>
              <a:rPr lang="ru-RU" sz="2400" b="1" dirty="0" smtClean="0"/>
              <a:t>Знает кто-нибудь из вас</a:t>
            </a:r>
            <a:br>
              <a:rPr lang="ru-RU" sz="2400" b="1" dirty="0" smtClean="0"/>
            </a:br>
            <a:r>
              <a:rPr lang="ru-RU" sz="2400" b="1" dirty="0" smtClean="0"/>
              <a:t>Кто же это?</a:t>
            </a:r>
          </a:p>
          <a:p>
            <a:endParaRPr lang="ru-RU" dirty="0"/>
          </a:p>
        </p:txBody>
      </p:sp>
      <p:pic>
        <p:nvPicPr>
          <p:cNvPr id="1026" name="Picture 2" descr="C:\Users\Svetlana\Desktop\_20111212_15423420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857364"/>
            <a:ext cx="2571768" cy="3025610"/>
          </a:xfrm>
          <a:prstGeom prst="rect">
            <a:avLst/>
          </a:prstGeom>
          <a:noFill/>
        </p:spPr>
      </p:pic>
      <p:pic>
        <p:nvPicPr>
          <p:cNvPr id="5" name="Рисунок 4" descr="img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500438"/>
            <a:ext cx="2000264" cy="317375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28802"/>
            <a:ext cx="9144000" cy="4714908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Он пел под гитару, </a:t>
            </a:r>
            <a:br>
              <a:rPr lang="ru-RU" sz="2400" b="1" dirty="0" smtClean="0"/>
            </a:br>
            <a:r>
              <a:rPr lang="ru-RU" sz="2400" b="1" dirty="0" smtClean="0"/>
              <a:t>Тоски не тая: </a:t>
            </a:r>
            <a:br>
              <a:rPr lang="ru-RU" sz="2400" b="1" dirty="0" smtClean="0"/>
            </a:br>
            <a:r>
              <a:rPr lang="ru-RU" sz="2400" b="1" dirty="0" smtClean="0"/>
              <a:t>"Пропала </a:t>
            </a:r>
            <a:r>
              <a:rPr lang="ru-RU" sz="2400" b="1" dirty="0" err="1" smtClean="0"/>
              <a:t>Мальвина</a:t>
            </a:r>
            <a:r>
              <a:rPr lang="ru-RU" sz="2400" b="1" dirty="0" smtClean="0"/>
              <a:t> — </a:t>
            </a:r>
            <a:br>
              <a:rPr lang="ru-RU" sz="2400" b="1" dirty="0" smtClean="0"/>
            </a:br>
            <a:r>
              <a:rPr lang="ru-RU" sz="2400" b="1" dirty="0" smtClean="0"/>
              <a:t>Невеста моя..." (Пьеро)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Он с виду кажется простым,</a:t>
            </a:r>
            <a:br>
              <a:rPr lang="ru-RU" sz="2400" b="1" dirty="0" smtClean="0"/>
            </a:br>
            <a:r>
              <a:rPr lang="ru-RU" sz="2400" b="1" dirty="0" smtClean="0"/>
              <a:t>А ведь бывает золотым.</a:t>
            </a:r>
          </a:p>
          <a:p>
            <a:pPr>
              <a:buNone/>
            </a:pPr>
            <a:r>
              <a:rPr lang="ru-RU" sz="2400" b="1" dirty="0" smtClean="0"/>
              <a:t>      Не зря его </a:t>
            </a:r>
            <a:r>
              <a:rPr lang="ru-RU" sz="2400" b="1" dirty="0" err="1" smtClean="0"/>
              <a:t>Тортилла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На дне пруда хранила. (Золотой ключик)</a:t>
            </a:r>
          </a:p>
          <a:p>
            <a:pPr>
              <a:buNone/>
            </a:pPr>
            <a:r>
              <a:rPr lang="ru-RU" sz="2400" b="1" dirty="0" smtClean="0"/>
              <a:t>                                                                            Ключик бережно хранила,</a:t>
            </a:r>
          </a:p>
          <a:p>
            <a:pPr>
              <a:buNone/>
            </a:pPr>
            <a:r>
              <a:rPr lang="ru-RU" sz="2400" b="1" dirty="0" smtClean="0"/>
              <a:t>                                                                          Триста лет жила…(</a:t>
            </a:r>
            <a:r>
              <a:rPr lang="ru-RU" sz="2400" b="1" dirty="0" err="1" smtClean="0"/>
              <a:t>Тортила</a:t>
            </a:r>
            <a:r>
              <a:rPr lang="ru-RU" sz="2400" b="1" dirty="0" smtClean="0"/>
              <a:t>).</a:t>
            </a:r>
          </a:p>
          <a:p>
            <a:endParaRPr lang="ru-RU" dirty="0"/>
          </a:p>
        </p:txBody>
      </p:sp>
      <p:pic>
        <p:nvPicPr>
          <p:cNvPr id="4" name="Рисунок 3" descr="http://1.bp.blogspot.com/-spyBeVOExSA/Twv7PE5RWDI/AAAAAAAAByM/EpXemDtELTI/s320/zolotoy_kluch.pn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405434"/>
            <a:ext cx="3786214" cy="145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Svetlana\Desktop\0_8f71d_b6bdf0bf_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000240"/>
            <a:ext cx="2143108" cy="2909196"/>
          </a:xfrm>
          <a:prstGeom prst="rect">
            <a:avLst/>
          </a:prstGeom>
          <a:noFill/>
        </p:spPr>
      </p:pic>
      <p:pic>
        <p:nvPicPr>
          <p:cNvPr id="12290" name="Picture 2" descr="http://golka.com.ua/image/cache/data/articles/18251-o%C2%B7382-cherepaha-tortilla-orchidea-kanva-s-nanesennim-risunkom-1-160x16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3071810"/>
            <a:ext cx="2381256" cy="2381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5643570" cy="5072074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Давайте вспомним веселые и таинственные приключения деревянного мальчика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400" b="1" dirty="0" smtClean="0"/>
              <a:t>1. Джузеппе дарит говорящее полено своему другу шарманщику Карло.</a:t>
            </a:r>
          </a:p>
          <a:p>
            <a:pPr>
              <a:buNone/>
            </a:pPr>
            <a:r>
              <a:rPr lang="ru-RU" sz="2400" b="1" dirty="0" smtClean="0"/>
              <a:t>2. Карло мастерит деревянную куклу и называет ее Буратино.</a:t>
            </a:r>
          </a:p>
          <a:p>
            <a:pPr>
              <a:buNone/>
            </a:pPr>
            <a:r>
              <a:rPr lang="ru-RU" sz="2400" b="1" dirty="0" smtClean="0"/>
              <a:t>3. По дороге в школу Буратино </a:t>
            </a:r>
          </a:p>
          <a:p>
            <a:pPr>
              <a:buNone/>
            </a:pPr>
            <a:r>
              <a:rPr lang="ru-RU" sz="2400" b="1" dirty="0" smtClean="0"/>
              <a:t>увидел афишу кукольного театра.</a:t>
            </a:r>
          </a:p>
          <a:p>
            <a:pPr>
              <a:buNone/>
            </a:pPr>
            <a:r>
              <a:rPr lang="ru-RU" sz="2400" b="1" dirty="0" smtClean="0"/>
              <a:t>4. И умненький, </a:t>
            </a:r>
            <a:r>
              <a:rPr lang="ru-RU" sz="2400" b="1" dirty="0" err="1" smtClean="0"/>
              <a:t>благоразумненький</a:t>
            </a:r>
            <a:r>
              <a:rPr lang="ru-RU" sz="2400" b="1" dirty="0" smtClean="0"/>
              <a:t> Буратино не задумываясь продает свою Азбуку, чтобы попасть в театр.</a:t>
            </a:r>
          </a:p>
          <a:p>
            <a:endParaRPr lang="ru-RU" dirty="0"/>
          </a:p>
        </p:txBody>
      </p:sp>
      <p:pic>
        <p:nvPicPr>
          <p:cNvPr id="11266" name="Picture 2" descr="http://img-fotki.yandex.ru/get/5626/157060903.110/0_b3671_11658719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571744"/>
            <a:ext cx="4091303" cy="2286016"/>
          </a:xfrm>
          <a:prstGeom prst="rect">
            <a:avLst/>
          </a:prstGeom>
          <a:noFill/>
        </p:spPr>
      </p:pic>
      <p:pic>
        <p:nvPicPr>
          <p:cNvPr id="2050" name="Picture 2" descr="C:\Users\Svetlana\Desktop\0701151751470_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500305"/>
            <a:ext cx="3786182" cy="3462971"/>
          </a:xfrm>
          <a:prstGeom prst="rect">
            <a:avLst/>
          </a:prstGeom>
          <a:noFill/>
        </p:spPr>
      </p:pic>
      <p:pic>
        <p:nvPicPr>
          <p:cNvPr id="11272" name="Picture 8" descr="http://static4.read.ru/images/booksillustrations/1712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000240"/>
            <a:ext cx="3786182" cy="5028033"/>
          </a:xfrm>
          <a:prstGeom prst="rect">
            <a:avLst/>
          </a:prstGeom>
          <a:noFill/>
        </p:spPr>
      </p:pic>
      <p:pic>
        <p:nvPicPr>
          <p:cNvPr id="11270" name="Picture 6" descr="http://www.artchild.com.ua/wp-content/gallery/buratino/img0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2214554"/>
            <a:ext cx="4099808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57364"/>
            <a:ext cx="4429124" cy="5000636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6. Хитрые мошенники кот </a:t>
            </a:r>
            <a:r>
              <a:rPr lang="ru-RU" sz="2000" b="1" dirty="0" err="1" smtClean="0"/>
              <a:t>Базилио</a:t>
            </a:r>
            <a:r>
              <a:rPr lang="ru-RU" sz="2000" b="1" dirty="0" smtClean="0"/>
              <a:t> и лиса Алиса, узнав о том, что у Буратино имеются 5 золотых, решают обобрать его и заманить в страну </a:t>
            </a:r>
            <a:r>
              <a:rPr lang="ru-RU" sz="2000" b="1" dirty="0" err="1" smtClean="0"/>
              <a:t>Дураков</a:t>
            </a:r>
            <a:r>
              <a:rPr lang="ru-RU" sz="2000" b="1" dirty="0" smtClean="0"/>
              <a:t>.</a:t>
            </a:r>
          </a:p>
          <a:p>
            <a:pPr>
              <a:buNone/>
            </a:pPr>
            <a:r>
              <a:rPr lang="ru-RU" sz="2000" b="1" dirty="0" smtClean="0"/>
              <a:t>7. Тут начались у Буратино сплошные неприятности: - маленького человечка чуть не сжег в своем очаге </a:t>
            </a:r>
            <a:r>
              <a:rPr lang="ru-RU" sz="2000" b="1" dirty="0" err="1" smtClean="0"/>
              <a:t>Карабас-Барабас</a:t>
            </a:r>
            <a:r>
              <a:rPr lang="ru-RU" sz="2000" b="1" dirty="0" smtClean="0"/>
              <a:t>. - на Буратино нападают разбойники.</a:t>
            </a:r>
          </a:p>
          <a:p>
            <a:pPr>
              <a:buNone/>
            </a:pPr>
            <a:r>
              <a:rPr lang="ru-RU" sz="2000" b="1" dirty="0" smtClean="0"/>
              <a:t>8. </a:t>
            </a:r>
            <a:r>
              <a:rPr lang="ru-RU" sz="2000" b="1" dirty="0" err="1" smtClean="0"/>
              <a:t>Артемон</a:t>
            </a:r>
            <a:r>
              <a:rPr lang="ru-RU" sz="2000" b="1" dirty="0" smtClean="0"/>
              <a:t> спасает Буратино и приносит в домик </a:t>
            </a:r>
            <a:r>
              <a:rPr lang="ru-RU" sz="2000" b="1" dirty="0" err="1" smtClean="0"/>
              <a:t>Мальвины</a:t>
            </a:r>
            <a:r>
              <a:rPr lang="ru-RU" sz="2000" b="1" dirty="0" smtClean="0"/>
              <a:t>.</a:t>
            </a:r>
          </a:p>
          <a:p>
            <a:pPr>
              <a:buNone/>
            </a:pPr>
            <a:r>
              <a:rPr lang="ru-RU" sz="2000" b="1" dirty="0" smtClean="0"/>
              <a:t>9. Буратино попадает в Страну </a:t>
            </a:r>
            <a:r>
              <a:rPr lang="ru-RU" sz="2000" b="1" dirty="0" err="1" smtClean="0"/>
              <a:t>Дураков</a:t>
            </a:r>
            <a:r>
              <a:rPr lang="ru-RU" sz="2000" b="1" dirty="0" smtClean="0"/>
              <a:t>.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endParaRPr lang="ru-RU" dirty="0"/>
          </a:p>
        </p:txBody>
      </p:sp>
      <p:pic>
        <p:nvPicPr>
          <p:cNvPr id="6146" name="Picture 2" descr="C:\Users\Svetlana\Desktop\0_8f71d_b6bdf0bf_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108" y="3948804"/>
            <a:ext cx="2143108" cy="2909196"/>
          </a:xfrm>
          <a:prstGeom prst="rect">
            <a:avLst/>
          </a:prstGeom>
          <a:noFill/>
        </p:spPr>
      </p:pic>
      <p:pic>
        <p:nvPicPr>
          <p:cNvPr id="1026" name="Picture 2" descr="C:\Users\Svetlana\Desktop\сказка буратино в картинках_ 12 тыс изображений найдено в Яндекс.Картинках_files\buratin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928933"/>
            <a:ext cx="4214842" cy="2835987"/>
          </a:xfrm>
          <a:prstGeom prst="rect">
            <a:avLst/>
          </a:prstGeom>
          <a:noFill/>
        </p:spPr>
      </p:pic>
      <p:pic>
        <p:nvPicPr>
          <p:cNvPr id="1032" name="Picture 8" descr="http://cs5.livemaster.ru/storage/39/d4/2218bc3557df81f9cbf2b2df16m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58346" y="0"/>
            <a:ext cx="1672850" cy="2219314"/>
          </a:xfrm>
          <a:prstGeom prst="rect">
            <a:avLst/>
          </a:prstGeom>
          <a:noFill/>
        </p:spPr>
      </p:pic>
      <p:pic>
        <p:nvPicPr>
          <p:cNvPr id="1039" name="Picture 15" descr="http://img12.mynnm.com/d/c/a/9/a/6d5cd56f189d3a690297a2aadc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285992"/>
            <a:ext cx="4288106" cy="4572008"/>
          </a:xfrm>
          <a:prstGeom prst="rect">
            <a:avLst/>
          </a:prstGeom>
          <a:noFill/>
        </p:spPr>
      </p:pic>
      <p:pic>
        <p:nvPicPr>
          <p:cNvPr id="1030" name="Picture 6" descr="http://fs00.infourok.ru/images/doc/152/176293/640/img1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190723" y="0"/>
            <a:ext cx="2190723" cy="1643042"/>
          </a:xfrm>
          <a:prstGeom prst="rect">
            <a:avLst/>
          </a:prstGeom>
          <a:noFill/>
        </p:spPr>
      </p:pic>
      <p:pic>
        <p:nvPicPr>
          <p:cNvPr id="1028" name="Picture 4" descr="http://www.wwww4.com/w6166/194159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4" y="2285992"/>
            <a:ext cx="5500725" cy="4572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309</TotalTime>
  <Words>812</Words>
  <Application>Microsoft Office PowerPoint</Application>
  <PresentationFormat>Экран (4:3)</PresentationFormat>
  <Paragraphs>84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Шаблон 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creator>Svetlana</dc:creator>
  <cp:lastModifiedBy>DEXP</cp:lastModifiedBy>
  <cp:revision>40</cp:revision>
  <dcterms:created xsi:type="dcterms:W3CDTF">2016-03-11T05:17:40Z</dcterms:created>
  <dcterms:modified xsi:type="dcterms:W3CDTF">2023-07-09T06:52:01Z</dcterms:modified>
</cp:coreProperties>
</file>