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77" r:id="rId4"/>
    <p:sldId id="278" r:id="rId5"/>
    <p:sldId id="280" r:id="rId6"/>
    <p:sldId id="281" r:id="rId7"/>
    <p:sldId id="284" r:id="rId8"/>
    <p:sldId id="279" r:id="rId9"/>
    <p:sldId id="282" r:id="rId10"/>
    <p:sldId id="285" r:id="rId11"/>
    <p:sldId id="286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697" autoAdjust="0"/>
    <p:restoredTop sz="97368" autoAdjust="0"/>
  </p:normalViewPr>
  <p:slideViewPr>
    <p:cSldViewPr>
      <p:cViewPr>
        <p:scale>
          <a:sx n="82" d="100"/>
          <a:sy n="82" d="100"/>
        </p:scale>
        <p:origin x="-2454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67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12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технология</a:t>
            </a:r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 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В концепции дошкольного образования предусмотрено не только сохранение, но и активное формирование здорового образа жизни и здоровья воспитанников.</a:t>
            </a:r>
            <a:endParaRPr lang="ru-RU" b="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D3190-56AE-416D-8C0A-6E423F8253A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12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технология</a:t>
            </a:r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 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В концепции дошкольного образования предусмотрено не только сохранение, но и активное формирование здорового образа жизни и здоровья воспитанников.</a:t>
            </a:r>
            <a:endParaRPr lang="ru-RU" b="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D3190-56AE-416D-8C0A-6E423F8253A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12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технология</a:t>
            </a:r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 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В концепции дошкольного образования предусмотрено не только сохранение, но и активное формирование здорового образа жизни и здоровья воспитанников.</a:t>
            </a:r>
            <a:endParaRPr lang="ru-RU" b="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D3190-56AE-416D-8C0A-6E423F8253A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12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технология</a:t>
            </a:r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 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В концепции дошкольного образования предусмотрено не только сохранение, но и активное формирование здорового образа жизни и здоровья воспитанников.</a:t>
            </a:r>
            <a:endParaRPr lang="ru-RU" b="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D3190-56AE-416D-8C0A-6E423F8253A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12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технология</a:t>
            </a:r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 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В концепции дошкольного образования предусмотрено не только сохранение, но и активное формирование здорового образа жизни и здоровья воспитанников.</a:t>
            </a:r>
            <a:endParaRPr lang="ru-RU" b="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D3190-56AE-416D-8C0A-6E423F8253A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12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технология</a:t>
            </a:r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 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В концепции дошкольного образования предусмотрено не только сохранение, но и активное формирование здорового образа жизни и здоровья воспитанников.</a:t>
            </a:r>
            <a:endParaRPr lang="ru-RU" b="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D3190-56AE-416D-8C0A-6E423F8253A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63" t="8363"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8206680" cy="4248472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Этика современного общения.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572132" y="4714884"/>
            <a:ext cx="2786082" cy="150019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>
                <a:solidFill>
                  <a:schemeClr val="hlink"/>
                </a:solidFill>
              </a:rPr>
              <a:t>Выполнил</a:t>
            </a:r>
            <a:r>
              <a:rPr lang="ru-RU" dirty="0">
                <a:solidFill>
                  <a:schemeClr val="hlink"/>
                </a:solidFill>
              </a:rPr>
              <a:t>а</a:t>
            </a:r>
            <a:r>
              <a:rPr lang="ru-RU" dirty="0" smtClean="0">
                <a:solidFill>
                  <a:schemeClr val="hlink"/>
                </a:solidFill>
              </a:rPr>
              <a:t>: </a:t>
            </a:r>
            <a:endParaRPr lang="ru-RU" dirty="0" smtClean="0">
              <a:solidFill>
                <a:schemeClr val="hlink"/>
              </a:solidFill>
            </a:endParaRPr>
          </a:p>
          <a:p>
            <a:pPr algn="l"/>
            <a:r>
              <a:rPr lang="ru-RU" dirty="0" smtClean="0">
                <a:solidFill>
                  <a:schemeClr val="hlink"/>
                </a:solidFill>
              </a:rPr>
              <a:t>Кузнецова </a:t>
            </a:r>
            <a:r>
              <a:rPr lang="ru-RU" smtClean="0">
                <a:solidFill>
                  <a:schemeClr val="hlink"/>
                </a:solidFill>
              </a:rPr>
              <a:t>Елена Михайловна</a:t>
            </a:r>
            <a:endParaRPr lang="ru-RU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848872" cy="936104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</a:rPr>
              <a:t>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>
                <a:solidFill>
                  <a:srgbClr val="FF0000"/>
                </a:solidFill>
              </a:rPr>
              <a:t>Этикетные формы общения выполняют ряд </a:t>
            </a:r>
            <a:r>
              <a:rPr lang="ru-RU" sz="3100" b="1" dirty="0" smtClean="0">
                <a:solidFill>
                  <a:srgbClr val="FF0000"/>
                </a:solidFill>
              </a:rPr>
              <a:t>функций</a:t>
            </a:r>
            <a:r>
              <a:rPr lang="ru-RU" sz="31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коммуникативная </a:t>
            </a:r>
            <a:r>
              <a:rPr lang="ru-RU" dirty="0"/>
              <a:t>(основная), контактно-</a:t>
            </a:r>
            <a:r>
              <a:rPr lang="ru-RU" dirty="0" err="1"/>
              <a:t>установительная</a:t>
            </a:r>
            <a:r>
              <a:rPr lang="ru-RU" dirty="0"/>
              <a:t>; регулирующая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/>
              <a:t>волеизъявление, побуждение.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/>
              <a:t>Учить детей словесной вежливости и культуре речевого общения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/>
              <a:t>нужно с раннего детства, учитывая, что период от 1 года до 7 лет является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/>
              <a:t>наиболее </a:t>
            </a:r>
            <a:r>
              <a:rPr lang="ru-RU" dirty="0" err="1"/>
              <a:t>сензитивным</a:t>
            </a:r>
            <a:r>
              <a:rPr lang="ru-RU" dirty="0"/>
              <a:t> как для развития речевого общения, овладения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/>
              <a:t>родным языком, так и для социализации ребенка, усвоение норм и правил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/>
              <a:t>поведения</a:t>
            </a:r>
          </a:p>
          <a:p>
            <a:pPr marL="514350" indent="-514350"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23236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</a:rPr>
              <a:t>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507288" cy="5433467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ru-RU" dirty="0"/>
              <a:t>Понятие «этикетные формы общения» применительно к старшему</a:t>
            </a:r>
          </a:p>
          <a:p>
            <a:pPr marL="0" indent="0">
              <a:buNone/>
            </a:pPr>
            <a:r>
              <a:rPr lang="ru-RU" dirty="0"/>
              <a:t>дошкольному возрасту рассматривается как система устойчивых форм</a:t>
            </a:r>
          </a:p>
          <a:p>
            <a:pPr marL="0" indent="0">
              <a:buNone/>
            </a:pPr>
            <a:r>
              <a:rPr lang="ru-RU" dirty="0"/>
              <a:t>общения, </a:t>
            </a:r>
            <a:r>
              <a:rPr lang="ru-RU" dirty="0" err="1"/>
              <a:t>предписуемых</a:t>
            </a:r>
            <a:r>
              <a:rPr lang="ru-RU" dirty="0"/>
              <a:t> обществом для установления речевого контакта со</a:t>
            </a:r>
          </a:p>
          <a:p>
            <a:pPr marL="0" indent="0">
              <a:buNone/>
            </a:pPr>
            <a:r>
              <a:rPr lang="ru-RU" dirty="0"/>
              <a:t>сверстниками и взрослыми, которые основаны на доброжелательности,</a:t>
            </a:r>
          </a:p>
          <a:p>
            <a:pPr marL="0" indent="0">
              <a:buNone/>
            </a:pPr>
            <a:r>
              <a:rPr lang="ru-RU" dirty="0"/>
              <a:t>уважении, с применением соответствующих форм обращений и словарного</a:t>
            </a:r>
          </a:p>
          <a:p>
            <a:pPr marL="0" indent="0">
              <a:buNone/>
            </a:pPr>
            <a:r>
              <a:rPr lang="ru-RU" dirty="0"/>
              <a:t>запаса.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/>
              <a:t>Высшей формой общения для дошкольного возраста является та,</a:t>
            </a:r>
          </a:p>
          <a:p>
            <a:pPr marL="0" indent="0">
              <a:buNone/>
            </a:pPr>
            <a:r>
              <a:rPr lang="ru-RU" dirty="0"/>
              <a:t>которая способствует осознанию смысла человеческих взаимоотношений, а</a:t>
            </a:r>
          </a:p>
          <a:p>
            <a:pPr marL="0" indent="0">
              <a:buNone/>
            </a:pPr>
            <a:r>
              <a:rPr lang="ru-RU" dirty="0"/>
              <a:t>также усвоению норм и ценностей социума. Следовательно, таковой</a:t>
            </a:r>
          </a:p>
          <a:p>
            <a:pPr marL="0" indent="0">
              <a:buNone/>
            </a:pPr>
            <a:r>
              <a:rPr lang="ru-RU" dirty="0"/>
              <a:t>выступает </a:t>
            </a:r>
            <a:r>
              <a:rPr lang="ru-RU" dirty="0" err="1"/>
              <a:t>внеситуативно</a:t>
            </a:r>
            <a:r>
              <a:rPr lang="ru-RU" dirty="0"/>
              <a:t>-личностная форма общения.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/>
              <a:t>В период от 3-х до 7-ми лет наблюдаются формы общения, которые</a:t>
            </a:r>
          </a:p>
          <a:p>
            <a:pPr marL="0" indent="0">
              <a:buNone/>
            </a:pPr>
            <a:r>
              <a:rPr lang="ru-RU" dirty="0"/>
              <a:t>последовательно актуализируются от младшего к старшему дошкольному</a:t>
            </a:r>
          </a:p>
          <a:p>
            <a:pPr marL="0" indent="0">
              <a:buNone/>
            </a:pPr>
            <a:r>
              <a:rPr lang="ru-RU" dirty="0"/>
              <a:t>возрасту: эмоционально-практическая, ситуативно-деловая, </a:t>
            </a:r>
            <a:r>
              <a:rPr lang="ru-RU" dirty="0" err="1"/>
              <a:t>внеситуативно</a:t>
            </a:r>
            <a:r>
              <a:rPr lang="ru-RU" dirty="0"/>
              <a:t>-деловая.</a:t>
            </a:r>
          </a:p>
          <a:p>
            <a:pPr marL="514350" indent="-514350"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62571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</a:rPr>
              <a:t>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marL="514350" indent="-514350" algn="ctr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культуры речи у детей включает в себя: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Введение в словарный запас ребенка достаточное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этических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выражений и формул-слов, которые закреплены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типовыми ситуациями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Объяснение их значения.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Развитие умений выбирать необходимый стереотип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ситуации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общения.</a:t>
            </a:r>
          </a:p>
          <a:p>
            <a:pPr marL="514350" indent="-514350"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39168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</a:rPr>
              <a:t>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836712"/>
            <a:ext cx="8003232" cy="576064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«Культурные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требования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к речи воспитателя: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Речь воспитателя должна быть безупречно грамотна и стилистически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выдержана. Следует внимательно контролировать свою речь, понимать ее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особенности, учитывать речевые ошибки и устранять их, используя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постоянный самоконтроль и совершенствование своего языка.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Речь воспитателя по тону и форме должна быть всегда культурной 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безукоризненно вежливой.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Содержание и структура речи должны строго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 интересам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развитию детей, учитывать их возрастные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особенности, основываться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имеющемся опыте дошкольников.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Воспитателю необходимо следить за ясностью, точностью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простотой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речи, уметь регулировать темп речи. Это определяет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 восприятия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речи воспитателя, отчетливость ее понимания.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Воспитателю необходимо регулировать силу голоса,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настолько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 или громко, насколько этого требует содержание речи, 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момента.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Речь воспитателя должна быть эмоциональной,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образной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выразительной и отражать внимание и интерес к ребенку.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Педагог должен владеть методическим мастерством,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знаниями приемов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необходимы для оказания надлежащего влияния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детей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умением применять эти методические приемы в процессе общения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54742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</a:rPr>
              <a:t>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836712"/>
            <a:ext cx="8003232" cy="576064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методами формирования этикетных форм общения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дошкольного возраста со сверстниками являются: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общений взрослых и сверстников;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беседа;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чтение сказок;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беседа.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для детей старшего дошкольного возраста является наиболее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эффективным методом в развитии этикетных форм общения, т.к.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условиями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являются: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формируются такие общественные качества личности ребенка, как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отзывчивость, доброжелательность, чуткость, умение считаться с интересами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 детей появляется чувство ответственности и долга перед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играя дети воспроизводят отношения между взрослыми 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1157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</a:rPr>
              <a:t>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836712"/>
            <a:ext cx="8003232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52737"/>
            <a:ext cx="87484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классифицируются следующим образом: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игры, которые направлены на формирование умений,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способствующих повышению культуры речевого общения;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игры, которые направлены на развитие сочувствие и понимания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окружающим;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игры, которые формируют умение прогнозировать реакцию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собеседника на собственные действия, к таким играм относятся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игры, которые определяют ситуацию общения одного ребенка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другим.</a:t>
            </a:r>
          </a:p>
        </p:txBody>
      </p:sp>
    </p:spTree>
    <p:extLst>
      <p:ext uri="{BB962C8B-B14F-4D97-AF65-F5344CB8AC3E}">
        <p14:creationId xmlns:p14="http://schemas.microsoft.com/office/powerpoint/2010/main" val="307437840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</a:rPr>
              <a:t>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836712"/>
            <a:ext cx="8003232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052736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их значительных условий развития этикетных форм общения у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дошкольного возраста со сверстниками является учет их возрастных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особенностей. Так, младшему дошкольному возрасту помогают в обучении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кукольные персонажи.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старших дошкольников характерны умения играть и работать по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подгруппам в 6-8 человек. Дети при возникновении конфликтных ситуаций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предпочитают самостоятельно находить выход, не обращаясь к воспитателю,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известно достаточное количество правил по речевому этикету, которые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нередко используют в игровой деятельности.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старшем дошкольном возрасте при обучении правилам и нормам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этикета, воспитателю следует расширить запас ролевых игр, вводя 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неожиданные, непредвиденные ситуации.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играя с детьми в «магазин», воспитатель может отказаться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покупки товара, возмутиться его ценой или качеством. В этом случае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разговаривать с детьми о внезапных ситуациях, возникающих 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вообще и о правилах поведения в этих ситуациях.</a:t>
            </a:r>
          </a:p>
        </p:txBody>
      </p:sp>
    </p:spTree>
    <p:extLst>
      <p:ext uri="{BB962C8B-B14F-4D97-AF65-F5344CB8AC3E}">
        <p14:creationId xmlns:p14="http://schemas.microsoft.com/office/powerpoint/2010/main" val="404416400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</a:rPr>
              <a:t>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836712"/>
            <a:ext cx="8003232" cy="576064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старшего дошкольного возраста любят театрализованные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игры, пальчиковый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пальчиковом театре можно разыгрывать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серьезные стихи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тексты в виде прозы.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радость детям доставляет «живой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спектакль» и настоящее исполнение в нем ролей.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условием развития этикетных форм общения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со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 является чтение художественной литературы.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произведений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раскрывать для детей переживания,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испытываемые персонажами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различных ситуациях, объяснять последствия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поступков персонажей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других и связанные с этим чувства.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05964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</a:rPr>
              <a:t>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836712"/>
            <a:ext cx="8003232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одна воспитательная задача не будет решена успешно, если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плодотворный контакт педагога с семьей и полное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взаимопонимание между родителями и воспитателем.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задача в работе с родителями в данном направлении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приобщении их к достаточно тонкому и сложному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 развития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дошкольников гуманного отношения к окружающим людям.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детского сада в практике работы с родителями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 различные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формы: индивидуальные и заочные беседы,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консультации, посещение детей на дому и др., это связано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тем, 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определяет духовный рост ребенка, является фундаментом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воспитания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общения.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09347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7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8800" b="1" dirty="0" smtClean="0">
                <a:ln>
                  <a:prstDash val="solid"/>
                </a:ln>
                <a:solidFill>
                  <a:srgbClr val="7030A0"/>
                </a:solidFill>
              </a:rPr>
              <a:t>Спасибо за</a:t>
            </a:r>
          </a:p>
          <a:p>
            <a:pPr algn="ctr">
              <a:buNone/>
            </a:pPr>
            <a:r>
              <a:rPr lang="ru-RU" sz="8800" b="1" dirty="0" smtClean="0">
                <a:ln>
                  <a:prstDash val="solid"/>
                </a:ln>
                <a:solidFill>
                  <a:srgbClr val="7030A0"/>
                </a:solidFill>
              </a:rPr>
              <a:t>внимание!</a:t>
            </a:r>
            <a:endParaRPr lang="ru-RU" sz="8800" b="1" cap="none" dirty="0">
              <a:ln>
                <a:prstDash val="solid"/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929353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В наше время в обществе, с его повышенным вниманием к человеку, нравственное воспитание детей с раннего возраста приобретает особую значимость. Необходимо с ранних лет воспитывать у них любовь к Родине, уважение к старшим, товарищество и коллективизм, культуру поведения, чувство красоты, развивать у каждого познавательные способности, самостоятельность, организованность и дисциплину.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929353"/>
          </a:xfrm>
        </p:spPr>
        <p:txBody>
          <a:bodyPr>
            <a:normAutofit/>
          </a:bodyPr>
          <a:lstStyle/>
          <a:p>
            <a:pPr fontAlgn="base"/>
            <a:r>
              <a:rPr lang="ru-RU" sz="2800" b="1" i="1" dirty="0" smtClean="0">
                <a:solidFill>
                  <a:srgbClr val="FF0000"/>
                </a:solidFill>
              </a:rPr>
              <a:t>           «Понятие речевого этикета и его функция».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Важная роль в работе воспитателя отводится общению с людьми, в частности коммуникативному общению. Поэтому умение правильно говорить становится одним из «секретов» мастерства педагога – мастера. Речевой этикет предписывает некоторые правила, следуя которым, включенные в процесс общения люди, чувствуют себя комфортно.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u="sng" dirty="0" smtClean="0">
                <a:solidFill>
                  <a:srgbClr val="FF0000"/>
                </a:solidFill>
              </a:rPr>
              <a:t>Речевой этикет</a:t>
            </a:r>
            <a:r>
              <a:rPr lang="ru-RU" sz="1800" b="1" i="1" dirty="0" smtClean="0"/>
              <a:t>— это совокупность правил речевого поведения людей, определяемых взаимоотношениями говорящих и отражающих вежливые отношения между людьми.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Речевой этикет подразделяют на этикет устного общения и этикет письменного общения.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Этикет устного общения включает формулы вежливости и правила ведения разговора (этикет общения), этикет письменного общения — формулы вежливости и правила ведения переписки (этикет переписки).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1483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96944" cy="6120680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ru-RU" sz="3100" b="1" i="1" dirty="0" smtClean="0">
                <a:solidFill>
                  <a:srgbClr val="FF0000"/>
                </a:solidFill>
              </a:rPr>
              <a:t>Речевой этикет в общении людей выполняет ряд важных функций: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800" b="1" i="1" dirty="0" smtClean="0"/>
              <a:t>- </a:t>
            </a:r>
            <a:r>
              <a:rPr lang="ru-RU" sz="1800" b="1" i="1" dirty="0" smtClean="0">
                <a:solidFill>
                  <a:srgbClr val="FF0000"/>
                </a:solidFill>
              </a:rPr>
              <a:t>Установление контакта между людьми. </a:t>
            </a:r>
            <a:r>
              <a:rPr lang="ru-RU" sz="1800" b="1" i="1" dirty="0" smtClean="0"/>
              <a:t>Речевой этикет позволяет привлечь внимание собеседника, побудить его к вступлению в контакт, осуществить знакомство с собеседником.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- </a:t>
            </a:r>
            <a:r>
              <a:rPr lang="ru-RU" sz="1800" b="1" i="1" dirty="0" smtClean="0">
                <a:solidFill>
                  <a:srgbClr val="FF0000"/>
                </a:solidFill>
              </a:rPr>
              <a:t>Поддержание контакта между людьми. </a:t>
            </a:r>
            <a:r>
              <a:rPr lang="ru-RU" sz="1800" b="1" i="1" dirty="0" smtClean="0"/>
              <a:t>Эта функция речевого этикета осуществляется в форме светского общения. При помощи средств речевого этикета собеседники, не углубляясь в тему разговора, могут провести за беседой определенное время, необходимое для того, чтобы поддержать отношения, составить или возобновить впечатления друг о друге, узнать друг о друге некоторые сведения.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>
                <a:solidFill>
                  <a:srgbClr val="FF0000"/>
                </a:solidFill>
              </a:rPr>
              <a:t>- Демонстрация вежливого, уважительного отношения к собеседнику</a:t>
            </a:r>
            <a:r>
              <a:rPr lang="ru-RU" sz="1800" b="1" i="1" dirty="0" smtClean="0"/>
              <a:t>. Значительная часть средств речевого этикета обслуживает именно эту функцию — формы обращения, извинения благодарности, выражения сочувствия, просьбы, приветствия и др.</a:t>
            </a: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b="1" i="1" dirty="0" smtClean="0">
                <a:solidFill>
                  <a:srgbClr val="FF0000"/>
                </a:solidFill>
              </a:rPr>
              <a:t>- Регуляция поведения людей в обществе. </a:t>
            </a:r>
            <a:r>
              <a:rPr lang="ru-RU" sz="1800" b="1" i="1" dirty="0" smtClean="0"/>
              <a:t>Соблюдение норм и правил речевого этикета делает поведение людей в процессе общения предсказуемым, понятным для окружающих.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>
                <a:solidFill>
                  <a:srgbClr val="FF0000"/>
                </a:solidFill>
              </a:rPr>
              <a:t>- Профилактика конфликтов. </a:t>
            </a:r>
            <a:r>
              <a:rPr lang="ru-RU" sz="1800" b="1" i="1" dirty="0" smtClean="0"/>
              <a:t>Соблюдение правил речевого этикета (демонстрация уважительного отношения к собеседнику, своевременное извинение за какой-либо проступок, соблюдение правил вежливости и др.) предотвращает возможные конфликты.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т.о. поддержание этикетного общения со всеми без исключения членами коллектива Д/С, родителями … - важнейшее условие нормальных человеческих отношений.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1483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929353"/>
          </a:xfrm>
        </p:spPr>
        <p:txBody>
          <a:bodyPr>
            <a:normAutofit/>
          </a:bodyPr>
          <a:lstStyle/>
          <a:p>
            <a:pPr fontAlgn="base"/>
            <a:r>
              <a:rPr lang="ru-RU" sz="2800" b="1" i="1" dirty="0" smtClean="0">
                <a:solidFill>
                  <a:srgbClr val="FF0000"/>
                </a:solidFill>
              </a:rPr>
              <a:t>           «Выбор формы общения»: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Обращение играет важную роль в структуре речевого этикета. Обычно оно выполняет две функции: привлекает внимание собеседника к партнеру по общению и дает определенную характеристику тому, к кому мы обращаемся, и нашим отношениям с этим человеком.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Речевой этикет требует адекватного использования обращений, соответствующих той коммуникативной ситуации, в которой находятся общающиеся.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Понятно, что слово «здравствуйте» </a:t>
            </a:r>
            <a:r>
              <a:rPr lang="ru-RU" sz="1800" b="1" i="1" dirty="0" err="1" smtClean="0"/>
              <a:t>этикетно</a:t>
            </a:r>
            <a:r>
              <a:rPr lang="ru-RU" sz="1800" b="1" i="1" dirty="0" smtClean="0"/>
              <a:t> в любой ситуации общения между людьми, находящимися «на Вы», но оно будет неуместно между людьми, которые давно «на Ты», слово «привет» неуместно в ситуации, когда младший приветствует старшего, но уместно в приветствии двух молодых людей и т. д. Таким образом, обращение, вежливое в одной коммуникативной ситуации, может быть </a:t>
            </a:r>
            <a:r>
              <a:rPr lang="ru-RU" sz="1800" b="1" i="1" dirty="0" err="1" smtClean="0"/>
              <a:t>неэтикетным</a:t>
            </a:r>
            <a:r>
              <a:rPr lang="ru-RU" sz="1800" b="1" i="1" dirty="0" smtClean="0"/>
              <a:t> в другой.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1483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8206680" cy="5929353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400" b="1" i="1" dirty="0" smtClean="0">
                <a:solidFill>
                  <a:srgbClr val="FF0000"/>
                </a:solidFill>
              </a:rPr>
              <a:t>При выборе формы обращения к собеседнику участники общения учитывают следующие основные факторы: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b="1" i="1" dirty="0" smtClean="0"/>
              <a:t>- </a:t>
            </a:r>
            <a:r>
              <a:rPr lang="ru-RU" sz="2200" b="1" i="1" dirty="0" smtClean="0"/>
              <a:t>тип ситуации (официальная, неофициальная, полуофициальная);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dirty="0" smtClean="0"/>
              <a:t>- степень знакомства собеседников (незнакомые, малознакомые, хорошо знакомые);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dirty="0" smtClean="0"/>
              <a:t>- отношение к собеседнику (уважительное, почтительное, нейтрально вежливое, фамильярное, дружески неофициальное и др.);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dirty="0" smtClean="0"/>
              <a:t>- характеристика говорящего (говорит мужчина или женщина, начальник или подчиненный, старший или младший и др.);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dirty="0" smtClean="0"/>
              <a:t>- характеристика адресата, т.е. того, к кому обращаются (к </a:t>
            </a:r>
            <a:r>
              <a:rPr lang="ru-RU" sz="2200" b="1" i="1" dirty="0" err="1" smtClean="0"/>
              <a:t>сгаршему</a:t>
            </a:r>
            <a:r>
              <a:rPr lang="ru-RU" sz="2200" b="1" i="1" dirty="0" smtClean="0"/>
              <a:t> или младшему, равному, нижестоящему или вышестоящему, мужчине или женщине);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dirty="0" smtClean="0"/>
              <a:t>- место общения (дома, на улице, на свадьбе, за столом, на собрании, в лекционной аудитории и др.);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dirty="0" smtClean="0"/>
              <a:t>- время общения (утром, в обед, вечером, перед отъездом, приходя в дом и др.)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1483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8712968" cy="5377229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400" b="1" i="1" dirty="0" smtClean="0">
                <a:solidFill>
                  <a:srgbClr val="FF0000"/>
                </a:solidFill>
              </a:rPr>
              <a:t>«Этикетное слушание».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800" b="1" i="1" dirty="0" smtClean="0"/>
              <a:t>Соблюдение этикета слушания — важная и очень трудная сторона соблюдения этикета общения. Мы с детства знаем, что нельзя перебивать собеседника, но, наверное, нет ни одного человека который мог бы о себе сказать что он неукоснительно следует этому правилу. Особенно много нарушений этикета общения наблюдается со стороны слушающих. Умение внимательно и терпеливо выслушивать собеседника — навык, который надо неустанно тренировать.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Почему же неумение выслушать — такое распространенное явление в нашем общении? Дело в том, что для этого есть целый ряд очень серьезных причин.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- Мы перебиваем, потому что «ум не хочет ждать» (мы мыслим в 5— 10 раз быстрее, чем говорим): собеседник еще не закончил, а мы уже поняли его мысль, готовы ответить или возразить ему. А собеседник в это время пытается еще повторить, растолковать, думает, что не совсем убедил нас. Нетерпение и заставляет нас перебивать.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- Нередко у нас возникает иллюзия, что мы поняли — какая-то мысль показалась нам знакомой, и мы торопимся на нее отреагировать, а ведь собеседник мог иметь в виду вовсе не то, что нам показалось в первую минуту, он еще не закончил свою аргументацию.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- Часто мы невнимательно слушаем знакомых, хорошо известных нам лиц — мы как бы наперед знаем, что они скажут и в этом случае тоже не в силах сдержать нетерпение, перебиваем их, зачастую невежливо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Необходимо иметь в виду, что невнимательное слушание ведет зачастую к получению ложной информации, неправильной интерпретации слов собеседника.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1483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Существуют следующие законы для слушающего</a:t>
            </a:r>
            <a:r>
              <a:rPr lang="ru-RU" b="1" dirty="0">
                <a:solidFill>
                  <a:srgbClr val="FF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b="1" i="1" dirty="0" smtClean="0"/>
              <a:t>1.Если кто-нибудь обратился к вам с речью, необходимо прервать дела и внимательно выслушать, о чем он вам сообщает.</a:t>
            </a:r>
            <a:endParaRPr lang="ru-RU" dirty="0" smtClean="0"/>
          </a:p>
          <a:p>
            <a:pPr fontAlgn="base"/>
            <a:r>
              <a:rPr lang="ru-RU" b="1" i="1" dirty="0" smtClean="0"/>
              <a:t>2. Необходимо выслушать внимательно и до конца, даже если на это нет времени, или, с вашей точки зрения, говорящий мелет чепуху.</a:t>
            </a:r>
            <a:endParaRPr lang="ru-RU" dirty="0" smtClean="0"/>
          </a:p>
          <a:p>
            <a:pPr fontAlgn="base"/>
            <a:r>
              <a:rPr lang="ru-RU" b="1" i="1" dirty="0" smtClean="0"/>
              <a:t>3. Доброжелательно и уважительно выслушивая </a:t>
            </a:r>
            <a:r>
              <a:rPr lang="ru-RU" b="1" i="1" dirty="0" err="1" smtClean="0"/>
              <a:t>собеседнка</a:t>
            </a:r>
            <a:r>
              <a:rPr lang="ru-RU" b="1" i="1" dirty="0" smtClean="0"/>
              <a:t>, постарайтесь не перебивать его и не сбивать с мысли, не переводит слушание в собственное говорение. Подчеркивайте заинтересованность в нем, в его словах—взглядом, мимикой, междометными и жестовыми «</a:t>
            </a:r>
            <a:r>
              <a:rPr lang="ru-RU" b="1" i="1" dirty="0" err="1" smtClean="0"/>
              <a:t>поддакиваниями</a:t>
            </a:r>
            <a:r>
              <a:rPr lang="ru-RU" b="1" i="1" dirty="0" smtClean="0"/>
              <a:t>» (кивками головой), подтверждайте контакт внимания, понимания.</a:t>
            </a:r>
            <a:endParaRPr lang="ru-RU" dirty="0" smtClean="0"/>
          </a:p>
          <a:p>
            <a:pPr fontAlgn="base"/>
            <a:r>
              <a:rPr lang="ru-RU" b="1" i="1" dirty="0" smtClean="0"/>
              <a:t>4.Вовремя оцените речь собеседника, согласитесь или не согласитесь с ним, ответьте на поставленный вопрос.</a:t>
            </a:r>
            <a:endParaRPr lang="ru-RU" dirty="0" smtClean="0"/>
          </a:p>
          <a:p>
            <a:pPr fontAlgn="base"/>
            <a:r>
              <a:rPr lang="ru-RU" b="1" i="1" dirty="0" smtClean="0"/>
              <a:t>5.Если слушающих больше, чем два, не следует отвечать на вопрос, заданный другому собеседнику, вообще реагировать на речь, направленную не к вам.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Этикетные формы </a:t>
            </a:r>
            <a:r>
              <a:rPr lang="ru-RU" sz="3200" b="1" dirty="0" smtClean="0">
                <a:solidFill>
                  <a:srgbClr val="FF0000"/>
                </a:solidFill>
              </a:rPr>
              <a:t>общения: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Этикетные </a:t>
            </a:r>
            <a:r>
              <a:rPr lang="ru-RU" dirty="0">
                <a:solidFill>
                  <a:srgbClr val="FF0000"/>
                </a:solidFill>
              </a:rPr>
              <a:t>формы общения </a:t>
            </a:r>
            <a:r>
              <a:rPr lang="ru-RU" dirty="0"/>
              <a:t>- это система устойчивых форм общения,</a:t>
            </a:r>
          </a:p>
          <a:p>
            <a:pPr marL="0" indent="0">
              <a:buNone/>
            </a:pPr>
            <a:r>
              <a:rPr lang="ru-RU" dirty="0" err="1"/>
              <a:t>предписуемых</a:t>
            </a:r>
            <a:r>
              <a:rPr lang="ru-RU" dirty="0"/>
              <a:t> обществом для установления речевого контакта собеседников,</a:t>
            </a:r>
          </a:p>
          <a:p>
            <a:pPr marL="0" indent="0">
              <a:buNone/>
            </a:pPr>
            <a:r>
              <a:rPr lang="ru-RU" dirty="0"/>
              <a:t>поддержания общения в желаемой тональности относительно их социальных</a:t>
            </a:r>
          </a:p>
          <a:p>
            <a:pPr marL="0" indent="0">
              <a:buNone/>
            </a:pPr>
            <a:r>
              <a:rPr lang="ru-RU" dirty="0"/>
              <a:t>ролей и ролевых позиций, относительно друг друга, взаимных отношений в</a:t>
            </a:r>
          </a:p>
          <a:p>
            <a:pPr marL="0" indent="0">
              <a:buNone/>
            </a:pPr>
            <a:r>
              <a:rPr lang="ru-RU" dirty="0"/>
              <a:t>официальных и неофициальных обстоятельствах.</a:t>
            </a:r>
          </a:p>
          <a:p>
            <a:r>
              <a:rPr lang="ru-RU" dirty="0">
                <a:solidFill>
                  <a:srgbClr val="FF0000"/>
                </a:solidFill>
              </a:rPr>
              <a:t>Этикетные формы </a:t>
            </a:r>
            <a:r>
              <a:rPr lang="ru-RU" dirty="0"/>
              <a:t>общения составляют и выражение (речевые</a:t>
            </a:r>
          </a:p>
          <a:p>
            <a:pPr marL="0" indent="0">
              <a:buNone/>
            </a:pPr>
            <a:r>
              <a:rPr lang="ru-RU" dirty="0"/>
              <a:t>формулы), с которыми люди обращаются друг к другу, проявляя при этом</a:t>
            </a:r>
          </a:p>
          <a:p>
            <a:pPr marL="0" indent="0">
              <a:buNone/>
            </a:pPr>
            <a:r>
              <a:rPr lang="ru-RU" dirty="0"/>
              <a:t>уважение к личности другого человека, вежливость, тактичность </a:t>
            </a:r>
            <a:r>
              <a:rPr lang="ru-RU" dirty="0" smtClean="0"/>
              <a:t>Этикетные формы </a:t>
            </a:r>
            <a:r>
              <a:rPr lang="ru-RU" dirty="0"/>
              <a:t>общения включает в себя такие формы: приветствие, </a:t>
            </a:r>
            <a:r>
              <a:rPr lang="ru-RU" dirty="0" smtClean="0"/>
              <a:t>прощание, извинение</a:t>
            </a:r>
            <a:r>
              <a:rPr lang="ru-RU" dirty="0"/>
              <a:t>, просьба, благодарность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1224</Words>
  <Application>Microsoft Office PowerPoint</Application>
  <PresentationFormat>Экран (4:3)</PresentationFormat>
  <Paragraphs>150</Paragraphs>
  <Slides>19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Этика современного общения.</vt:lpstr>
      <vt:lpstr> В наше время в обществе, с его повышенным вниманием к человеку, нравственное воспитание детей с раннего возраста приобретает особую значимость. Необходимо с ранних лет воспитывать у них любовь к Родине, уважение к старшим, товарищество и коллективизм, культуру поведения, чувство красоты, развивать у каждого познавательные способности, самостоятельность, организованность и дисциплину.  </vt:lpstr>
      <vt:lpstr>           «Понятие речевого этикета и его функция». Важная роль в работе воспитателя отводится общению с людьми, в частности коммуникативному общению. Поэтому умение правильно говорить становится одним из «секретов» мастерства педагога – мастера. Речевой этикет предписывает некоторые правила, следуя которым, включенные в процесс общения люди, чувствуют себя комфортно. Речевой этикет— это совокупность правил речевого поведения людей, определяемых взаимоотношениями говорящих и отражающих вежливые отношения между людьми. Речевой этикет подразделяют на этикет устного общения и этикет письменного общения. Этикет устного общения включает формулы вежливости и правила ведения разговора (этикет общения), этикет письменного общения — формулы вежливости и правила ведения переписки (этикет переписки).   </vt:lpstr>
      <vt:lpstr>Речевой этикет в общении людей выполняет ряд важных функций: - Установление контакта между людьми. Речевой этикет позволяет привлечь внимание собеседника, побудить его к вступлению в контакт, осуществить знакомство с собеседником. - Поддержание контакта между людьми. Эта функция речевого этикета осуществляется в форме светского общения. При помощи средств речевого этикета собеседники, не углубляясь в тему разговора, могут провести за беседой определенное время, необходимое для того, чтобы поддержать отношения, составить или возобновить впечатления друг о друге, узнать друг о друге некоторые сведения.  - Демонстрация вежливого, уважительного отношения к собеседнику. Значительная часть средств речевого этикета обслуживает именно эту функцию — формы обращения, извинения благодарности, выражения сочувствия, просьбы, приветствия и др. - Регуляция поведения людей в обществе. Соблюдение норм и правил речевого этикета делает поведение людей в процессе общения предсказуемым, понятным для окружающих. - Профилактика конфликтов. Соблюдение правил речевого этикета (демонстрация уважительного отношения к собеседнику, своевременное извинение за какой-либо проступок, соблюдение правил вежливости и др.) предотвращает возможные конфликты. т.о. поддержание этикетного общения со всеми без исключения членами коллектива Д/С, родителями … - важнейшее условие нормальных человеческих отношений.   </vt:lpstr>
      <vt:lpstr>           «Выбор формы общения»: Обращение играет важную роль в структуре речевого этикета. Обычно оно выполняет две функции: привлекает внимание собеседника к партнеру по общению и дает определенную характеристику тому, к кому мы обращаемся, и нашим отношениям с этим человеком. Речевой этикет требует адекватного использования обращений, соответствующих той коммуникативной ситуации, в которой находятся общающиеся. Понятно, что слово «здравствуйте» этикетно в любой ситуации общения между людьми, находящимися «на Вы», но оно будет неуместно между людьми, которые давно «на Ты», слово «привет» неуместно в ситуации, когда младший приветствует старшего, но уместно в приветствии двух молодых людей и т. д. Таким образом, обращение, вежливое в одной коммуникативной ситуации, может быть неэтикетным в другой.   </vt:lpstr>
      <vt:lpstr>При выборе формы обращения к собеседнику участники общения учитывают следующие основные факторы: - тип ситуации (официальная, неофициальная, полуофициальная); - степень знакомства собеседников (незнакомые, малознакомые, хорошо знакомые); - отношение к собеседнику (уважительное, почтительное, нейтрально вежливое, фамильярное, дружески неофициальное и др.); - характеристика говорящего (говорит мужчина или женщина, начальник или подчиненный, старший или младший и др.); - характеристика адресата, т.е. того, к кому обращаются (к сгаршему или младшему, равному, нижестоящему или вышестоящему, мужчине или женщине); - место общения (дома, на улице, на свадьбе, за столом, на собрании, в лекционной аудитории и др.); - время общения (утром, в обед, вечером, перед отъездом, приходя в дом и др.)   </vt:lpstr>
      <vt:lpstr>«Этикетное слушание». Соблюдение этикета слушания — важная и очень трудная сторона соблюдения этикета общения. Мы с детства знаем, что нельзя перебивать собеседника, но, наверное, нет ни одного человека который мог бы о себе сказать что он неукоснительно следует этому правилу. Особенно много нарушений этикета общения наблюдается со стороны слушающих. Умение внимательно и терпеливо выслушивать собеседника — навык, который надо неустанно тренировать. Почему же неумение выслушать — такое распространенное явление в нашем общении? Дело в том, что для этого есть целый ряд очень серьезных причин. - Мы перебиваем, потому что «ум не хочет ждать» (мы мыслим в 5— 10 раз быстрее, чем говорим): собеседник еще не закончил, а мы уже поняли его мысль, готовы ответить или возразить ему. А собеседник в это время пытается еще повторить, растолковать, думает, что не совсем убедил нас. Нетерпение и заставляет нас перебивать. - Нередко у нас возникает иллюзия, что мы поняли — какая-то мысль показалась нам знакомой, и мы торопимся на нее отреагировать, а ведь собеседник мог иметь в виду вовсе не то, что нам показалось в первую минуту, он еще не закончил свою аргументацию.  - Часто мы невнимательно слушаем знакомых, хорошо известных нам лиц — мы как бы наперед знаем, что они скажут и в этом случае тоже не в силах сдержать нетерпение, перебиваем их, зачастую невежливо Необходимо иметь в виду, что невнимательное слушание ведет зачастую к получению ложной информации, неправильной интерпретации слов собеседника.   </vt:lpstr>
      <vt:lpstr>Существуют следующие законы для слушающего: </vt:lpstr>
      <vt:lpstr>Этикетные формы общения: </vt:lpstr>
      <vt:lpstr>            Этикетные формы общения выполняют ряд функций:</vt:lpstr>
      <vt:lpstr>            </vt:lpstr>
      <vt:lpstr>            </vt:lpstr>
      <vt:lpstr>            </vt:lpstr>
      <vt:lpstr>            </vt:lpstr>
      <vt:lpstr>            </vt:lpstr>
      <vt:lpstr>            </vt:lpstr>
      <vt:lpstr>            </vt:lpstr>
      <vt:lpstr>          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Елена</cp:lastModifiedBy>
  <cp:revision>63</cp:revision>
  <dcterms:created xsi:type="dcterms:W3CDTF">2013-01-06T18:32:13Z</dcterms:created>
  <dcterms:modified xsi:type="dcterms:W3CDTF">2021-07-29T12:56:52Z</dcterms:modified>
</cp:coreProperties>
</file>