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57" r:id="rId4"/>
    <p:sldId id="273" r:id="rId5"/>
    <p:sldId id="261" r:id="rId6"/>
    <p:sldId id="267" r:id="rId7"/>
    <p:sldId id="274" r:id="rId8"/>
    <p:sldId id="271" r:id="rId9"/>
    <p:sldId id="272" r:id="rId10"/>
    <p:sldId id="263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izway.com/art/linked/77.html" TargetMode="External"/><Relationship Id="rId3" Type="http://schemas.openxmlformats.org/officeDocument/2006/relationships/hyperlink" Target="http://www.trizway.com/art/linked/33.html" TargetMode="External"/><Relationship Id="rId7" Type="http://schemas.openxmlformats.org/officeDocument/2006/relationships/hyperlink" Target="http://www.trizway.com/art/linked/25.html" TargetMode="External"/><Relationship Id="rId2" Type="http://schemas.openxmlformats.org/officeDocument/2006/relationships/hyperlink" Target="http://www.trizway.com/art/linked/10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rizway.com/art/linked/42.html" TargetMode="External"/><Relationship Id="rId5" Type="http://schemas.openxmlformats.org/officeDocument/2006/relationships/hyperlink" Target="http://www.trizway.com/art/linked/26.html" TargetMode="External"/><Relationship Id="rId4" Type="http://schemas.openxmlformats.org/officeDocument/2006/relationships/hyperlink" Target="http://trizwa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urzim.ru/biologiya/9475-nasekomoyadnye.html" TargetMode="External"/><Relationship Id="rId2" Type="http://schemas.openxmlformats.org/officeDocument/2006/relationships/hyperlink" Target="http://www.worldofanimals.ru/erudition/misbelief/104-hedgehog-and-app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562" y="548680"/>
            <a:ext cx="8458200" cy="25922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Мастер-класс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i="1" dirty="0" smtClean="0">
                <a:solidFill>
                  <a:schemeClr val="bg2">
                    <a:lumMod val="25000"/>
                  </a:schemeClr>
                </a:solidFill>
              </a:rPr>
              <a:t>«Открытая задача» </a:t>
            </a:r>
            <a:endParaRPr lang="ru-RU" sz="6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учителя «МОУ СОШ №2 г.Катав-Ивановска»</a:t>
            </a:r>
          </a:p>
          <a:p>
            <a:pPr algn="ctr"/>
            <a:r>
              <a:rPr lang="ru-RU" sz="2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Фахретдиновой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Людмилы Алексеевны</a:t>
            </a:r>
            <a:endParaRPr lang="ru-RU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792697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Заинтересовало?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Хотите узнать подробнее 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 этой методике?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42493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ЛИТЕРАТУРА</a:t>
            </a:r>
          </a:p>
          <a:p>
            <a:r>
              <a:rPr lang="ru-RU" sz="1600" dirty="0" smtClean="0"/>
              <a:t>1.Альтшуллер Г. С. Найти идею. Введение в теорию решения изобретательских задач. — 3-е изд., дополненное. — Петрозаводск: Скандинавия, 2003. </a:t>
            </a:r>
          </a:p>
          <a:p>
            <a:r>
              <a:rPr lang="ru-RU" sz="1600" dirty="0" smtClean="0"/>
              <a:t>2.Березина В. Г. </a:t>
            </a:r>
            <a:r>
              <a:rPr lang="ru-RU" sz="1600" dirty="0" smtClean="0">
                <a:hlinkClick r:id="rId2" action="ppaction://hlinkfile"/>
              </a:rPr>
              <a:t>Воспитание Чудом</a:t>
            </a:r>
            <a:r>
              <a:rPr lang="ru-RU" sz="1600" dirty="0" smtClean="0"/>
              <a:t>. — Педагогика + ТРИЗ: Сборник статей для учителей, воспитателей и менеджеров образования. Выпуск 6. — М.: Вита-Пресс, 2001. — С. 54-63. </a:t>
            </a:r>
          </a:p>
          <a:p>
            <a:r>
              <a:rPr lang="ru-RU" sz="1600" dirty="0" smtClean="0"/>
              <a:t>3.Гин А. А. </a:t>
            </a:r>
            <a:r>
              <a:rPr lang="ru-RU" sz="1600" dirty="0" smtClean="0">
                <a:hlinkClick r:id="rId3" action="ppaction://hlinkfile"/>
              </a:rPr>
              <a:t>Картотека педагогических изобретений и задач</a:t>
            </a:r>
            <a:r>
              <a:rPr lang="ru-RU" sz="1600" dirty="0" smtClean="0"/>
              <a:t>. — Сайт ЛОТ «Универсальный решатель»: URL: </a:t>
            </a:r>
            <a:r>
              <a:rPr lang="ru-RU" sz="1600" dirty="0" smtClean="0">
                <a:hlinkClick r:id="rId4"/>
              </a:rPr>
              <a:t>http://trizway.com</a:t>
            </a:r>
            <a:r>
              <a:rPr lang="ru-RU" sz="1600" dirty="0" smtClean="0"/>
              <a:t> (2003). </a:t>
            </a:r>
          </a:p>
          <a:p>
            <a:r>
              <a:rPr lang="ru-RU" sz="1600" dirty="0" smtClean="0"/>
              <a:t>4.Гин А. А. </a:t>
            </a:r>
            <a:r>
              <a:rPr lang="ru-RU" sz="1600" dirty="0" smtClean="0">
                <a:hlinkClick r:id="rId5" action="ppaction://hlinkfile"/>
              </a:rPr>
              <a:t>Нас ждут серьезные изменения в системе обучения</a:t>
            </a:r>
            <a:r>
              <a:rPr lang="ru-RU" sz="1600" dirty="0" smtClean="0"/>
              <a:t>. — Педагогика + ТРИЗ: Сборник статей для учителей, воспитателей и менеджеров образования. Выпуск 1. — Гомель: ИПП «</a:t>
            </a:r>
            <a:r>
              <a:rPr lang="ru-RU" sz="1600" dirty="0" err="1" smtClean="0"/>
              <a:t>Сож</a:t>
            </a:r>
            <a:r>
              <a:rPr lang="ru-RU" sz="1600" dirty="0" smtClean="0"/>
              <a:t>», 1996. — С. 6-11. </a:t>
            </a:r>
          </a:p>
          <a:p>
            <a:r>
              <a:rPr lang="ru-RU" sz="1600" dirty="0" smtClean="0"/>
              <a:t>5.Гин А. А. </a:t>
            </a:r>
            <a:r>
              <a:rPr lang="ru-RU" sz="1600" dirty="0" smtClean="0">
                <a:hlinkClick r:id="rId6" action="ppaction://hlinkfile"/>
              </a:rPr>
              <a:t>Приемы педагогической техники</a:t>
            </a:r>
            <a:r>
              <a:rPr lang="ru-RU" sz="1600" dirty="0" smtClean="0"/>
              <a:t>: Свобода выбора. Открытость. Деятельность. Обратная связь. Идеальность: Пособие для учителей. — М.: Вита-Пресс. 1-изд., 1999, </a:t>
            </a:r>
            <a:br>
              <a:rPr lang="ru-RU" sz="1600" dirty="0" smtClean="0"/>
            </a:br>
            <a:r>
              <a:rPr lang="ru-RU" sz="1600" dirty="0" smtClean="0"/>
              <a:t>4-изд., 2003. — 88 с. </a:t>
            </a:r>
          </a:p>
          <a:p>
            <a:r>
              <a:rPr lang="ru-RU" sz="1600" dirty="0" smtClean="0"/>
              <a:t>6.Гин А. А. </a:t>
            </a:r>
            <a:r>
              <a:rPr lang="ru-RU" sz="1600" dirty="0" smtClean="0">
                <a:hlinkClick r:id="rId7" action="ppaction://hlinkfile"/>
              </a:rPr>
              <a:t>Школа-фабрика умрет. Что дальше?</a:t>
            </a:r>
            <a:r>
              <a:rPr lang="ru-RU" sz="1600" dirty="0" smtClean="0"/>
              <a:t>: Образование на смене цивилизаций. — Педагогика + ТРИЗ: Сборник статей для учителей, воспитателей и менеджеров образования. Выпуск 6. — М.: Вита-Пресс, 2001. — С. 6-18.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7.Иванов Г. И. Формулы творчества, или Как научиться изобретать: Кн. Для учащихся ст. классов. — М.: Просвещение. — 1994. — </a:t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prstClr val="black"/>
                </a:solidFill>
              </a:rPr>
              <a:t>С. 97-98.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8.Меркулов В. И. Гидродинамика знакомая и незнакомая. — М., 1989. </a:t>
            </a:r>
          </a:p>
          <a:p>
            <a:pPr lvl="0"/>
            <a:r>
              <a:rPr lang="ru-RU" sz="1600" dirty="0" err="1">
                <a:solidFill>
                  <a:prstClr val="black"/>
                </a:solidFill>
              </a:rPr>
              <a:t>Минго</a:t>
            </a:r>
            <a:r>
              <a:rPr lang="ru-RU" sz="1600" dirty="0">
                <a:solidFill>
                  <a:prstClr val="black"/>
                </a:solidFill>
              </a:rPr>
              <a:t> Дж. Секреты успеха великих компаний (52 истории из бизнеса и торговли). — СПб.: Питер Пресс. — 1995.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9.Мурашковская И., </a:t>
            </a:r>
            <a:r>
              <a:rPr lang="ru-RU" sz="1600" dirty="0" err="1">
                <a:solidFill>
                  <a:prstClr val="black"/>
                </a:solidFill>
              </a:rPr>
              <a:t>Мурашковский</a:t>
            </a:r>
            <a:r>
              <a:rPr lang="ru-RU" sz="1600" dirty="0">
                <a:solidFill>
                  <a:prstClr val="black"/>
                </a:solidFill>
              </a:rPr>
              <a:t> Ю. </a:t>
            </a:r>
            <a:r>
              <a:rPr lang="ru-RU" sz="1600" dirty="0">
                <a:solidFill>
                  <a:prstClr val="black"/>
                </a:solidFill>
                <a:hlinkClick r:id="rId8" action="ppaction://hlinkfile"/>
              </a:rPr>
              <a:t>Я зажег в своем сердце огонь</a:t>
            </a:r>
            <a:r>
              <a:rPr lang="ru-RU" sz="1600" dirty="0">
                <a:solidFill>
                  <a:prstClr val="black"/>
                </a:solidFill>
              </a:rPr>
              <a:t>. — Сайт ЛОТ «Универсальный решатель»: URL: </a:t>
            </a:r>
            <a:r>
              <a:rPr lang="ru-RU" sz="1600" dirty="0">
                <a:solidFill>
                  <a:prstClr val="black"/>
                </a:solidFill>
                <a:hlinkClick r:id="rId4"/>
              </a:rPr>
              <a:t>http://trizway.com </a:t>
            </a:r>
            <a:r>
              <a:rPr lang="ru-RU" sz="1600" dirty="0">
                <a:solidFill>
                  <a:prstClr val="black"/>
                </a:solidFill>
              </a:rPr>
              <a:t>(2003).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10.Ниренберг Дж. И. Искусство творческого мышления. — Мн.: Попурри. — 1996. — 240 с. — С. 218-219. </a:t>
            </a:r>
          </a:p>
          <a:p>
            <a:endParaRPr lang="ru-RU" sz="16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14422"/>
            <a:ext cx="835824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Новые идеи придумывать </a:t>
            </a:r>
          </a:p>
          <a:p>
            <a:pPr fontAlgn="base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очень трудно.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Для этого требуется совершенно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исключительное воображение.</a:t>
            </a:r>
          </a:p>
          <a:p>
            <a:pPr fontAlgn="base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Ричард Фейнман, нобелевский лауреат</a:t>
            </a:r>
          </a:p>
          <a:p>
            <a:pPr fontAlgn="base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1.Ёж за раз может переносить 3 яблока. Сколько яблок он перенесёт за 6 раз?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995664" cy="4724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2.С детства знакомая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картинка: </a:t>
            </a:r>
          </a:p>
          <a:p>
            <a:pPr>
              <a:buNone/>
            </a:pPr>
            <a:r>
              <a:rPr lang="ru-RU" dirty="0" smtClean="0"/>
              <a:t>  ёж, несущий на своих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иголках яблоко. </a:t>
            </a:r>
          </a:p>
          <a:p>
            <a:pPr>
              <a:buNone/>
            </a:pPr>
            <a:r>
              <a:rPr lang="ru-RU" dirty="0" smtClean="0"/>
              <a:t>  Для чего ему нужно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яблоко?</a:t>
            </a:r>
            <a:endParaRPr lang="ru-RU" dirty="0"/>
          </a:p>
        </p:txBody>
      </p:sp>
      <p:pic>
        <p:nvPicPr>
          <p:cNvPr id="7" name="Рисунок 6" descr="CFR10NCAXLVSU3CA4RL3FXCAQS6VGLCA6HT8JVCAHIUP5SCABM9HQ3CACEAD18CA32KTV7CAJ68XB6CAOTYUD2CAI38X51CA93YGPWCAAZQMGZCAG3T3YVCAJRPKGPCA4CIUIGCAZLCZP6CA4FXY5QCAFETAFK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3848" y="4293096"/>
            <a:ext cx="1944216" cy="1944216"/>
          </a:xfrm>
          <a:prstGeom prst="rect">
            <a:avLst/>
          </a:prstGeom>
          <a:solidFill>
            <a:schemeClr val="bg2">
              <a:lumMod val="90000"/>
              <a:alpha val="65000"/>
            </a:schemeClr>
          </a:solidFill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Задача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84213"/>
              </p:ext>
            </p:extLst>
          </p:nvPr>
        </p:nvGraphicFramePr>
        <p:xfrm>
          <a:off x="323528" y="980728"/>
          <a:ext cx="7992889" cy="567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366"/>
                <a:gridCol w="2906505"/>
                <a:gridCol w="3501018"/>
              </a:tblGrid>
              <a:tr h="227277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Закрытая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Ёж за раз может переносить 3 яблока. Сколько яблок он перенесёт за 6 раз?</a:t>
                      </a:r>
                    </a:p>
                    <a:p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Открытая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детства знакомая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картинка: ёж, несущий на своих иголках яблоко.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Для чего ему нужно яблоко?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9110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Условие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Чёткое 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Расплывчатое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ru-RU" sz="24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79110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Пути решения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Единственный </a:t>
                      </a:r>
                      <a:endParaRPr lang="ru-RU" sz="24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Разные пути</a:t>
                      </a:r>
                      <a:endParaRPr lang="ru-RU" sz="24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137488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Ответ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Единственный правильный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Набор возможных (условных) ответов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062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ru-RU" sz="3600" b="1" dirty="0" smtClean="0"/>
              <a:t>Алгоритм решения открытых задач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052736"/>
            <a:ext cx="6736262" cy="55721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72816"/>
            <a:ext cx="77768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1. Подготовка к работе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708920"/>
            <a:ext cx="777686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2. Анализ условия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Какой объект в данной задаче основной?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акие объекты находятся вокруг основного объекта?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 какими объектами и как он взаимодействует?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Какие процессы протекают в самом объекте, с его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участием и вокруг него?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877272"/>
            <a:ext cx="77768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3. Выдвижение гипотез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980728"/>
            <a:ext cx="777686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Ёж несёт на иголках яблоко. Зачем ежу яблоко?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27984" y="2420888"/>
            <a:ext cx="0" cy="360040"/>
          </a:xfrm>
          <a:prstGeom prst="straightConnector1">
            <a:avLst/>
          </a:prstGeom>
          <a:ln w="4762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</p:cNvCxnSpPr>
          <p:nvPr/>
        </p:nvCxnSpPr>
        <p:spPr>
          <a:xfrm>
            <a:off x="4499992" y="5589240"/>
            <a:ext cx="0" cy="432048"/>
          </a:xfrm>
          <a:prstGeom prst="straightConnector1">
            <a:avLst/>
          </a:prstGeom>
          <a:ln w="4762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72000" y="6597352"/>
            <a:ext cx="0" cy="260648"/>
          </a:xfrm>
          <a:prstGeom prst="straightConnector1">
            <a:avLst/>
          </a:prstGeom>
          <a:ln w="4762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371656" cy="545943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0728"/>
            <a:ext cx="784887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4. Отбор гипотез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Выбрать наименее правдоподобные;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гипотезы, которые вызывают сомнение;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наиболее правдоподобные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96952"/>
            <a:ext cx="792088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5.Проверка гипотез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Проведение экспериментов (в том числе мысленных) по проверке каждой правдоподобной гипотезы или выполнение соответствующих расчётов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Запасы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Питание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3968" y="2636912"/>
            <a:ext cx="0" cy="360040"/>
          </a:xfrm>
          <a:prstGeom prst="straightConnector1">
            <a:avLst/>
          </a:prstGeom>
          <a:ln w="4762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5536" y="332656"/>
            <a:ext cx="799288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Ёж несёт на иголках яблоко. Зачем ежу яблоко?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7681664" cy="5780112"/>
          </a:xfrm>
        </p:spPr>
        <p:txBody>
          <a:bodyPr>
            <a:normAutofit/>
          </a:bodyPr>
          <a:lstStyle/>
          <a:p>
            <a:r>
              <a:rPr lang="ru-RU" sz="2800" b="1" dirty="0"/>
              <a:t>Открытые</a:t>
            </a:r>
            <a:r>
              <a:rPr lang="ru-RU" sz="2800" dirty="0"/>
              <a:t> </a:t>
            </a:r>
            <a:r>
              <a:rPr lang="ru-RU" sz="2800" b="1" dirty="0"/>
              <a:t>задачи</a:t>
            </a:r>
            <a:r>
              <a:rPr lang="ru-RU" sz="2800" dirty="0"/>
              <a:t> - это </a:t>
            </a:r>
            <a:r>
              <a:rPr lang="ru-RU" sz="2800" b="1" dirty="0"/>
              <a:t>задачи</a:t>
            </a:r>
            <a:r>
              <a:rPr lang="ru-RU" sz="2800" dirty="0"/>
              <a:t>, решение которых не может быть однозначным, при- вязанным к тем или иным известным правилам, алгоритмам.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82342185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открытых задач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5112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На сколько изменится уровень воды в ванне, если в неё попадет кирпич</a:t>
            </a:r>
            <a:r>
              <a:rPr lang="ru-RU" sz="2800" b="1" dirty="0" smtClean="0"/>
              <a:t>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9057" y="34290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Как рыбы и дельфины умудряются двигаться в плотной воде со скоростями, характерными скорее для полета в воздухе</a:t>
            </a:r>
            <a:r>
              <a:rPr lang="ru-RU" sz="2800" b="1" dirty="0" smtClean="0"/>
              <a:t>? </a:t>
            </a:r>
            <a:endParaRPr lang="ru-RU" sz="2800" b="1" dirty="0"/>
          </a:p>
        </p:txBody>
      </p:sp>
      <p:pic>
        <p:nvPicPr>
          <p:cNvPr id="1026" name="Picture 2" descr="Кирпичи. Витебский кирпичный завод: продаю в разделе Искусственные материалы (доски, цемент) с описанием, фотографиями и телефо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535" y="1170414"/>
            <a:ext cx="2794664" cy="153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2b217ae589fc16fa690eae840639334a-107-144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38" y="3636692"/>
            <a:ext cx="3239288" cy="202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346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задачи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7825680" cy="53480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Задачи без вопроса</a:t>
            </a:r>
          </a:p>
          <a:p>
            <a:r>
              <a:rPr lang="ru-RU" sz="2800" b="1" dirty="0" smtClean="0"/>
              <a:t>Задачи с недостающими данными</a:t>
            </a:r>
          </a:p>
          <a:p>
            <a:r>
              <a:rPr lang="ru-RU" sz="2800" b="1" dirty="0" smtClean="0"/>
              <a:t>Задачи с излишними данными</a:t>
            </a:r>
          </a:p>
          <a:p>
            <a:r>
              <a:rPr lang="ru-RU" sz="2800" b="1" dirty="0" smtClean="0"/>
              <a:t>Задачи с несколькими решениями</a:t>
            </a:r>
          </a:p>
          <a:p>
            <a:r>
              <a:rPr lang="ru-RU" sz="2800" b="1" dirty="0" smtClean="0"/>
              <a:t>Задачи с меняющимся содержанием</a:t>
            </a:r>
          </a:p>
          <a:p>
            <a:r>
              <a:rPr lang="ru-RU" sz="2800" b="1" dirty="0" smtClean="0"/>
              <a:t>Задачи на соображение, логического мышление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997858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12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334E4D"/>
      </a:hlink>
      <a:folHlink>
        <a:srgbClr val="334E4D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618</TotalTime>
  <Words>328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Мастер-класс «Открытая задача» </vt:lpstr>
      <vt:lpstr>Презентация PowerPoint</vt:lpstr>
      <vt:lpstr>Презентация PowerPoint</vt:lpstr>
      <vt:lpstr>Задача</vt:lpstr>
      <vt:lpstr>Алгоритм решения открытых задач</vt:lpstr>
      <vt:lpstr>Презентация PowerPoint</vt:lpstr>
      <vt:lpstr>Презентация PowerPoint</vt:lpstr>
      <vt:lpstr>Примеры открытых задач</vt:lpstr>
      <vt:lpstr>Подготовительные задачи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</dc:title>
  <cp:lastModifiedBy>Admin</cp:lastModifiedBy>
  <cp:revision>97</cp:revision>
  <dcterms:modified xsi:type="dcterms:W3CDTF">2023-03-30T04:11:37Z</dcterms:modified>
</cp:coreProperties>
</file>