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65" r:id="rId4"/>
    <p:sldId id="292" r:id="rId5"/>
    <p:sldId id="266" r:id="rId6"/>
    <p:sldId id="293" r:id="rId7"/>
    <p:sldId id="294" r:id="rId8"/>
    <p:sldId id="296" r:id="rId9"/>
    <p:sldId id="267" r:id="rId10"/>
    <p:sldId id="268" r:id="rId11"/>
    <p:sldId id="269" r:id="rId12"/>
    <p:sldId id="270" r:id="rId13"/>
    <p:sldId id="271" r:id="rId14"/>
    <p:sldId id="272" r:id="rId15"/>
    <p:sldId id="274" r:id="rId16"/>
    <p:sldId id="275" r:id="rId17"/>
    <p:sldId id="290" r:id="rId18"/>
    <p:sldId id="297" r:id="rId19"/>
    <p:sldId id="298" r:id="rId20"/>
    <p:sldId id="291" r:id="rId21"/>
    <p:sldId id="276" r:id="rId22"/>
    <p:sldId id="278" r:id="rId23"/>
    <p:sldId id="299" r:id="rId24"/>
    <p:sldId id="279" r:id="rId25"/>
    <p:sldId id="284" r:id="rId26"/>
    <p:sldId id="260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99"/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2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6483B-25D4-4F98-8DC6-B3EE54C2C7CE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FCE54-B50B-4695-A745-B68533DFDE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146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6483B-25D4-4F98-8DC6-B3EE54C2C7CE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FCE54-B50B-4695-A745-B68533DFDE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555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6483B-25D4-4F98-8DC6-B3EE54C2C7CE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FCE54-B50B-4695-A745-B68533DFDE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303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6483B-25D4-4F98-8DC6-B3EE54C2C7CE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FCE54-B50B-4695-A745-B68533DFDE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884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6483B-25D4-4F98-8DC6-B3EE54C2C7CE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FCE54-B50B-4695-A745-B68533DFDE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838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6483B-25D4-4F98-8DC6-B3EE54C2C7CE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FCE54-B50B-4695-A745-B68533DFDE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144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6483B-25D4-4F98-8DC6-B3EE54C2C7CE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FCE54-B50B-4695-A745-B68533DFDE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779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6483B-25D4-4F98-8DC6-B3EE54C2C7CE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FCE54-B50B-4695-A745-B68533DFDE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916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6483B-25D4-4F98-8DC6-B3EE54C2C7CE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FCE54-B50B-4695-A745-B68533DFDE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887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6483B-25D4-4F98-8DC6-B3EE54C2C7CE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FCE54-B50B-4695-A745-B68533DFDE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410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6483B-25D4-4F98-8DC6-B3EE54C2C7CE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FCE54-B50B-4695-A745-B68533DFDE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997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6483B-25D4-4F98-8DC6-B3EE54C2C7CE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FCE54-B50B-4695-A745-B68533DFDE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894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10.png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yandex.ru/images/search?img_url=http://cf3.ppt-online.org/files3/slide/k/keq3BXA7pF2roEusaN8cS05nLfj9GgwlPM4OWD/slide-0.jpg&amp;lr=101734&amp;pos=5&amp;rpt=simage&amp;source=serp&amp;text=&#1082;&#1072;&#1088;&#1090;&#1080;&#1085;&#1082;&#1080;%20&#1076;&#1083;&#1103;%20&#1076;&#1077;&#1090;&#1077;&#1081;%20&#1087;&#1086;%20&#1092;&#1080;&#1079;&#1080;&#1082;&#1077;%20&#1076;&#1083;&#1103;%20&#1085;&#1072;&#1095;&#1072;&#1083;&#1100;&#1085;&#1086;&#1081;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4400"/>
            <a:ext cx="10515600" cy="2271114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бюджетное </a:t>
            </a:r>
            <a:b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общеобразовательное учреждение </a:t>
            </a:r>
            <a:b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Томаровская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средняя общеобразовательная школа №1 </a:t>
            </a:r>
            <a:b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имени Героя Советского Союза Шевченко А.И. </a:t>
            </a:r>
            <a:b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Яковлевского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городского округа» 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160643"/>
            <a:ext cx="10515600" cy="30163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 smtClean="0">
                <a:solidFill>
                  <a:srgbClr val="7030A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Внеурочное </a:t>
            </a:r>
            <a:r>
              <a:rPr lang="ru-RU" sz="4400" dirty="0">
                <a:solidFill>
                  <a:srgbClr val="7030A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занятие </a:t>
            </a:r>
            <a:endParaRPr lang="ru-RU" sz="4400" dirty="0" smtClean="0">
              <a:solidFill>
                <a:srgbClr val="7030A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400" dirty="0" smtClean="0">
                <a:solidFill>
                  <a:srgbClr val="7030A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«Удивительное ряд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59035" t="18614" r="19361" b="62636"/>
          <a:stretch/>
        </p:blipFill>
        <p:spPr>
          <a:xfrm>
            <a:off x="10827026" y="238539"/>
            <a:ext cx="1053548" cy="4957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t="7343" r="9031" b="11951"/>
          <a:stretch/>
        </p:blipFill>
        <p:spPr>
          <a:xfrm>
            <a:off x="641558" y="2345693"/>
            <a:ext cx="9935262" cy="35661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09722" y="3576834"/>
            <a:ext cx="44782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Внеурочное занятие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«Удивительное рядом»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29688" y="5862896"/>
            <a:ext cx="41876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</a:t>
            </a:r>
          </a:p>
          <a:p>
            <a:pPr algn="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Шаталова С.В.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24063" y="1495261"/>
            <a:ext cx="1481123" cy="151756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/>
          <a:srcRect l="15977" r="6605" b="12974"/>
          <a:stretch/>
        </p:blipFill>
        <p:spPr>
          <a:xfrm>
            <a:off x="3063240" y="2275933"/>
            <a:ext cx="1298448" cy="199431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53432">
            <a:off x="10893000" y="3992234"/>
            <a:ext cx="1002716" cy="85462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/>
          <a:srcRect t="9902" r="8041" b="6833"/>
          <a:stretch/>
        </p:blipFill>
        <p:spPr>
          <a:xfrm>
            <a:off x="347949" y="2300749"/>
            <a:ext cx="2351006" cy="197628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8"/>
          <a:srcRect l="27650" t="10020" r="29580" b="9794"/>
          <a:stretch/>
        </p:blipFill>
        <p:spPr>
          <a:xfrm>
            <a:off x="213250" y="987602"/>
            <a:ext cx="943896" cy="17403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289853" y="5470248"/>
            <a:ext cx="2371773" cy="12726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0"/>
          <a:srcRect l="14286" r="9068"/>
          <a:stretch/>
        </p:blipFill>
        <p:spPr>
          <a:xfrm>
            <a:off x="3619755" y="5246757"/>
            <a:ext cx="2064774" cy="16710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15907" y="5739512"/>
            <a:ext cx="1853345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3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241755"/>
            <a:ext cx="10515600" cy="3935208"/>
          </a:xfrm>
        </p:spPr>
        <p:txBody>
          <a:bodyPr/>
          <a:lstStyle/>
          <a:p>
            <a:pPr lvl="0"/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Откройте носик воронки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endParaRPr lang="ru-RU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происходит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endParaRPr lang="ru-RU" sz="3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  <a:endParaRPr lang="ru-RU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16194" y="586535"/>
            <a:ext cx="108376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solidFill>
                  <a:srgbClr val="7030A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Продолжим эксперимент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50446" t="60786" r="23322" b="9838"/>
          <a:stretch/>
        </p:blipFill>
        <p:spPr>
          <a:xfrm>
            <a:off x="8141110" y="1923612"/>
            <a:ext cx="2772696" cy="396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1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6000" b="1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Продолжим эксперимент</a:t>
            </a:r>
            <a:r>
              <a:rPr lang="ru-RU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7612626" cy="4351338"/>
          </a:xfrm>
        </p:spPr>
        <p:txBody>
          <a:bodyPr>
            <a:normAutofit lnSpcReduction="10000"/>
          </a:bodyPr>
          <a:lstStyle/>
          <a:p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Пленка, сокращаясь, начнет подниматься вверх по поверхности конуса внутрь воронки к ее носику.</a:t>
            </a:r>
          </a:p>
          <a:p>
            <a:endParaRPr lang="ru-RU" sz="36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заставляет пленку подниматься вверх?</a:t>
            </a:r>
          </a:p>
          <a:p>
            <a:endParaRPr lang="ru-RU" sz="36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Запишите ваши предположения.</a:t>
            </a:r>
            <a:endParaRPr lang="ru-RU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0880" y="1690688"/>
            <a:ext cx="2773920" cy="395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49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Кисть и вода</a:t>
            </a:r>
            <a:endParaRPr lang="ru-RU" sz="6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6194" y="1825624"/>
            <a:ext cx="6607277" cy="4560427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Рассмотрите кисточку,  какие у неё ворсинки.</a:t>
            </a:r>
          </a:p>
          <a:p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Опустите кисточку в воду,  что произошло с ворсинками.</a:t>
            </a:r>
          </a:p>
          <a:p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сделать, чтобы ворсинки кисточки слиплись?</a:t>
            </a:r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0004" t="20060" r="56232" b="59906"/>
          <a:stretch/>
        </p:blipFill>
        <p:spPr>
          <a:xfrm>
            <a:off x="7285704" y="1519084"/>
            <a:ext cx="4502858" cy="445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6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Кисть и вода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6329516" cy="4351338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Опустите кисточку в стакан с водой и поднимите. </a:t>
            </a:r>
          </a:p>
          <a:p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Ворсинки  кисточки, которую вы подняли над поверхностью стакана, слиплись.</a:t>
            </a:r>
          </a:p>
          <a:p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  </a:t>
            </a:r>
            <a:endParaRPr lang="ru-RU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925" y="1967635"/>
            <a:ext cx="4255394" cy="420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86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этих опытах мы увидели:</a:t>
            </a:r>
            <a:endParaRPr lang="ru-RU" sz="6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4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Образовался поверхностный слой, </a:t>
            </a:r>
          </a:p>
          <a:p>
            <a:pPr marL="0" indent="0">
              <a:buNone/>
            </a:pPr>
            <a:r>
              <a:rPr lang="ru-RU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водяная оболочка.</a:t>
            </a:r>
            <a:endParaRPr lang="ru-RU" sz="4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Фильтры и системы очистки воды - Формула вод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616625"/>
            <a:ext cx="4459605" cy="290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63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занятия: </a:t>
            </a:r>
            <a:br>
              <a:rPr lang="ru-RU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i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Поверхностное натяжение воды</a:t>
            </a:r>
            <a:endParaRPr lang="ru-RU" sz="5400" b="1" i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1240" y="2435225"/>
            <a:ext cx="10515600" cy="4351338"/>
          </a:xfrm>
        </p:spPr>
        <p:txBody>
          <a:bodyPr/>
          <a:lstStyle/>
          <a:p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Узнаем, что такое поверхностное натяжение воды.</a:t>
            </a:r>
          </a:p>
          <a:p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встречается в природе.</a:t>
            </a:r>
          </a:p>
          <a:p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Будем экспериментировать.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AutoShape 2" descr="Формула воды иллюстрация штока. иллюстрации насчитывающей формула - 31040132"/>
          <p:cNvSpPr>
            <a:spLocks noChangeAspect="1" noChangeArrowheads="1"/>
          </p:cNvSpPr>
          <p:nvPr/>
        </p:nvSpPr>
        <p:spPr bwMode="auto">
          <a:xfrm>
            <a:off x="11049000" y="582961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8" name="Picture 4" descr="Химическая формула воды H2O Стиль шаржа шуточный Иллюстрация вектора -  иллюстрации насчитывающей капелька, знак: 1189008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095" y="4397057"/>
            <a:ext cx="2066925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84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Стакан с водой</a:t>
            </a:r>
            <a:endParaRPr lang="ru-RU" sz="6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731758"/>
            <a:ext cx="10515600" cy="4351338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Налейте воду в прозрачный стакан доверху. </a:t>
            </a:r>
          </a:p>
          <a:p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Аккуратно опустите в стакан монету, еще одну, скрепки. </a:t>
            </a:r>
          </a:p>
          <a:p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Следующий предмет погружайте в воду, когда поверхность воды успокоится. </a:t>
            </a:r>
          </a:p>
          <a:p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Посмотрите, что происходит. </a:t>
            </a:r>
          </a:p>
          <a:p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предметы поместились в стакане доверху наполненном водой. </a:t>
            </a:r>
          </a:p>
          <a:p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Посмотрите на стакан сбоку.</a:t>
            </a:r>
          </a:p>
          <a:p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вы увидели?</a:t>
            </a: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720" y="103239"/>
            <a:ext cx="2115138" cy="2115138"/>
          </a:xfrm>
          <a:prstGeom prst="rect">
            <a:avLst/>
          </a:prstGeom>
        </p:spPr>
      </p:pic>
      <p:pic>
        <p:nvPicPr>
          <p:cNvPr id="1026" name="Picture 2" descr="https://static.price.ru/images/models/-/shokolad/monetniy-dvor-shokolad-porcionniy-moneti-v-banke-rubl-120-shtuk-po-6-g-/ee51c1eec774968b62f77a58e3d4427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271" y="4905630"/>
            <a:ext cx="2837529" cy="166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54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Стакан с водой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6" t="34147" r="37867" b="39934"/>
          <a:stretch/>
        </p:blipFill>
        <p:spPr>
          <a:xfrm>
            <a:off x="5787272" y="2359742"/>
            <a:ext cx="5215026" cy="1917290"/>
          </a:xfrm>
        </p:spPr>
      </p:pic>
      <p:sp>
        <p:nvSpPr>
          <p:cNvPr id="3" name="TextBox 2"/>
          <p:cNvSpPr txBox="1"/>
          <p:nvPr/>
        </p:nvSpPr>
        <p:spPr>
          <a:xfrm>
            <a:off x="250723" y="1690688"/>
            <a:ext cx="532416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посмотреть на стакан сбоку, то будет видна выпуклая поверхность воды.</a:t>
            </a:r>
          </a:p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наблюдаете проявление сил поверхностного  натяжения.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4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Поверхностное натяжение воды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7703" y="1825625"/>
            <a:ext cx="7270955" cy="435133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 сил взаимодействия между молекулами внешнего слоя обладают избыточным запасом энергии по сравнению с молекулами толщи. </a:t>
            </a:r>
          </a:p>
          <a:p>
            <a:pPr marL="0" indent="0" algn="just">
              <a:buNone/>
            </a:pP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происходит потому, что молекулы воды полярные имеют положительный и отрицательный заряд с двух сторон. Как маленькие магниты, они стремятся притянуть противоположные по знаку полюса соседних молекул.</a:t>
            </a:r>
            <a:endParaRPr lang="ru-RU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5269" y="311227"/>
            <a:ext cx="3109718" cy="30287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6793" t="46443" r="50520" b="18999"/>
          <a:stretch/>
        </p:blipFill>
        <p:spPr>
          <a:xfrm>
            <a:off x="8849031" y="3393921"/>
            <a:ext cx="2802193" cy="314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47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19" y="0"/>
            <a:ext cx="10515600" cy="854095"/>
          </a:xfrm>
        </p:spPr>
        <p:txBody>
          <a:bodyPr>
            <a:normAutofit/>
          </a:bodyPr>
          <a:lstStyle/>
          <a:p>
            <a:pPr algn="ctr"/>
            <a:r>
              <a:rPr lang="ru-RU" sz="5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</a:t>
            </a:r>
            <a:r>
              <a:rPr lang="ru-RU" sz="5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320" y="1033145"/>
            <a:ext cx="11871960" cy="1831975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ru-RU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Физики называют способность жидкости сокращать свою поверхность - </a:t>
            </a:r>
            <a:r>
              <a:rPr lang="ru-RU" sz="48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поверхностным натяжением жидкости</a:t>
            </a:r>
            <a:r>
              <a:rPr lang="ru-RU" sz="48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170" name="Picture 2" descr="PPT - Поверхностное натяжение жидкостей PowerPoint Presentation - ID:662878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3" t="41673" r="2417" b="3018"/>
          <a:stretch/>
        </p:blipFill>
        <p:spPr bwMode="auto">
          <a:xfrm>
            <a:off x="502919" y="3454400"/>
            <a:ext cx="6258561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510287" y="3044170"/>
            <a:ext cx="550899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Совпали ли ваши предположения с научными </a:t>
            </a:r>
            <a:r>
              <a:rPr lang="ru-RU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выводами?</a:t>
            </a:r>
            <a:endParaRPr lang="ru-RU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41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dirty="0" smtClean="0"/>
              <a:t> </a:t>
            </a:r>
            <a:r>
              <a:rPr lang="ru-RU" sz="6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«Мыльные пузыри»</a:t>
            </a:r>
            <a:endParaRPr lang="ru-RU" sz="6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122" name="Picture 2" descr="https://images.satu.kz/185330794_w350_h350_mylnye-puzyr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878" y="1825625"/>
            <a:ext cx="6993922" cy="44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4968" y="2013908"/>
            <a:ext cx="36723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 попробуем выпустить мыльные пузыри</a:t>
            </a:r>
            <a:endParaRPr lang="ru-RU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76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Знаете ли вы, что есть существа, которые могут ходить по воде?</a:t>
            </a:r>
            <a:endParaRPr lang="ru-RU" sz="5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842" y="1945125"/>
            <a:ext cx="6340119" cy="476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6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Жуки водомерки</a:t>
            </a:r>
            <a:endParaRPr lang="ru-RU" sz="5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4465" y="1825624"/>
            <a:ext cx="7270953" cy="4811149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спользуют поверхностное натяжение воды всю свою жизнь.</a:t>
            </a:r>
          </a:p>
          <a:p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Водомерка скользит по поверхности воды, как фигурист по льду, и ее длинные ноги оставляют мимолетный след на поверхности.</a:t>
            </a:r>
          </a:p>
          <a:p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может передвигаться по поверхности, потому что поверхностное натяжение воды толкает легкую водомерку вверх.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8439" y="879527"/>
            <a:ext cx="4773561" cy="484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4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Закончи предложение.</a:t>
            </a:r>
            <a:endParaRPr lang="ru-RU" sz="6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27785"/>
            <a:ext cx="10515600" cy="4351338"/>
          </a:xfrm>
        </p:spPr>
        <p:txBody>
          <a:bodyPr/>
          <a:lstStyle/>
          <a:p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занятии мне было……</a:t>
            </a:r>
          </a:p>
          <a:p>
            <a:r>
              <a:rPr lang="ru-RU" sz="4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узнал…….</a:t>
            </a:r>
          </a:p>
          <a:p>
            <a:r>
              <a:rPr lang="ru-RU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запомнил……</a:t>
            </a:r>
          </a:p>
          <a:p>
            <a:endParaRPr lang="ru-RU" sz="36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8194" name="Picture 2" descr="Презентация по физике &quot;Поверхностное натяжение жидкостей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19"/>
          <a:stretch/>
        </p:blipFill>
        <p:spPr bwMode="auto">
          <a:xfrm>
            <a:off x="9179561" y="1604963"/>
            <a:ext cx="282130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Поверхностное натяжение жидкости. Смачивание. Капиллярность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8" t="57616" r="2590" b="5792"/>
          <a:stretch/>
        </p:blipFill>
        <p:spPr bwMode="auto">
          <a:xfrm>
            <a:off x="609599" y="3739515"/>
            <a:ext cx="8341361" cy="250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17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39213"/>
            <a:ext cx="10515600" cy="58377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Нарисуй если</a:t>
            </a: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dirty="0" smtClean="0"/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выполнил успешно.</a:t>
            </a:r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                                              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Испытывал затруднение.</a:t>
            </a:r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                               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Делал много ошибок.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557" y="1252748"/>
            <a:ext cx="1816765" cy="17862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894" y="2767253"/>
            <a:ext cx="1675986" cy="18407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258" y="4607997"/>
            <a:ext cx="1828959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8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5889" t="7793" r="52978" b="59574"/>
          <a:stretch/>
        </p:blipFill>
        <p:spPr>
          <a:xfrm>
            <a:off x="416277" y="2533445"/>
            <a:ext cx="2433727" cy="23941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0744" t="6894" r="27951" b="59394"/>
          <a:stretch/>
        </p:blipFill>
        <p:spPr>
          <a:xfrm>
            <a:off x="2155836" y="496856"/>
            <a:ext cx="1828800" cy="18435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76288" t="6265" r="2751" b="57595"/>
          <a:stretch/>
        </p:blipFill>
        <p:spPr>
          <a:xfrm>
            <a:off x="4520217" y="496856"/>
            <a:ext cx="1799303" cy="19762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70236" y="3036906"/>
            <a:ext cx="815781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</a:p>
          <a:p>
            <a:pPr algn="ctr"/>
            <a:r>
              <a:rPr lang="ru-RU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плодотворную  работу!</a:t>
            </a:r>
            <a:endParaRPr lang="ru-RU" sz="5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34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информации:</a:t>
            </a:r>
            <a:endParaRPr lang="ru-RU" sz="5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Надольская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Я.В. Мыльные пузыри. 77 познавательных экспериментов в домашних лабораториях.- М.: Де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Либри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2022-120с.</a:t>
            </a:r>
          </a:p>
          <a:p>
            <a:pPr lvl="0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Поваляев О.А.,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Надольская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Я.В. Механика Галилео. 60 занимательных опытов в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домашних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лабораториях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 М.: Де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Либри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2021-120с.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yandex.ru/images/search?img_url=http%3A%2F%2Fimages.myshared.ru%2F25%2F1278714%2Fslide_7.jpg&amp;lr=101734&amp;ogl_url=http%3A%2F%2Fimages.myshared.ru%2F25%2F1278714%2Fslide_7.jpg&amp;pos=0&amp;rlt_url=https%3A%2F%2Fi1.wp.com%2Fbiomolecula.ru%2Fimg%2Fcontent%2F1164%2FFig.2.png&amp;rpt=simage&amp;source=serp&amp;text=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Молекулы%20воды%20полярные%20имеют%20положительный%20и%20отрицательный%20заряд%20с%20двух%20сторон%20картинки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23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65471"/>
            <a:ext cx="10515600" cy="591149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https://yandex.ru/images/search?img_url=http%3A%2F%2Fcf3.ppt-online.org%2Ffiles3%2Fslide%2Fk%2Fkeq3BXA7pF2roEusaN8cS05nLfj9GgwlPM4OWD%2Fslide-0.jpg&amp;lr=101734&amp;pos=5&amp;rpt=simage&amp;source=serp&amp;text=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картинки%20для%20детей%20по%20физике%20для%20начальной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yandex.ru/images/search?img_url=http%3A%2F%2Fimages.myshared.ru%2F25%2F1278714%2Fslide_7.jpg&amp;lr=101734&amp;ogl_url=http%3A%2F%2Fimages.myshared.ru%2F25%2F1278714%2Fslide_7.jpg&amp;pos=0&amp;rlt_url=https%3A%2F%2Fi1.wp.com%2Fbiomolecula.ru%2Fimg%2Fcontent%2F1164%2FFig.2.png&amp;rpt=simage&amp;source=serp&amp;text=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Молекулы%20воды%20полярные%20имеют%20положительный%20и%20отрицательный%20заряд%20с%20двух%20сторон%20картинки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65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5684" y="500062"/>
            <a:ext cx="10515600" cy="1325563"/>
          </a:xfrm>
        </p:spPr>
        <p:txBody>
          <a:bodyPr/>
          <a:lstStyle/>
          <a:p>
            <a:pPr algn="ctr"/>
            <a:r>
              <a:rPr lang="ru-RU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вами 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Соломинки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Простая вода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Солёная вода 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Сладкая вода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астительного масло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крем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Жидкость для мытья посуды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из перечисленных предметов нам понадобятся? 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668" t="4144" r="12766" b="5821"/>
          <a:stretch/>
        </p:blipFill>
        <p:spPr>
          <a:xfrm>
            <a:off x="6455665" y="1973489"/>
            <a:ext cx="1588778" cy="19712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8670" t="30176" r="29984" b="1017"/>
          <a:stretch/>
        </p:blipFill>
        <p:spPr>
          <a:xfrm>
            <a:off x="10012681" y="282228"/>
            <a:ext cx="1341120" cy="39456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5918" r="26874"/>
          <a:stretch/>
        </p:blipFill>
        <p:spPr>
          <a:xfrm>
            <a:off x="8283773" y="1162843"/>
            <a:ext cx="1393225" cy="29512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29912" r="30486"/>
          <a:stretch/>
        </p:blipFill>
        <p:spPr>
          <a:xfrm rot="3824110">
            <a:off x="2262877" y="153641"/>
            <a:ext cx="678427" cy="17192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6125" y="1953410"/>
            <a:ext cx="1255489" cy="216067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529111" y="5715298"/>
            <a:ext cx="29143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5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0896" y="365125"/>
            <a:ext cx="11042904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Рецепт мыльного раствора</a:t>
            </a:r>
            <a:endParaRPr lang="ru-RU" sz="5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2208" y="1843913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sz="5400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Смешайте:</a:t>
            </a:r>
          </a:p>
          <a:p>
            <a:r>
              <a:rPr lang="ru-RU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литр воды</a:t>
            </a:r>
          </a:p>
          <a:p>
            <a:r>
              <a:rPr lang="ru-RU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столовые ложки средства для мытья посуды</a:t>
            </a:r>
          </a:p>
          <a:p>
            <a:r>
              <a:rPr lang="ru-RU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Чайная ложка глицерина</a:t>
            </a:r>
            <a:endParaRPr lang="ru-RU" sz="4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5199" y="4796822"/>
            <a:ext cx="2353260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будет если?</a:t>
            </a:r>
            <a:endParaRPr lang="ru-RU" sz="5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601299"/>
            <a:ext cx="10515600" cy="435133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Опустите в мыльный раствор трубочку.</a:t>
            </a:r>
          </a:p>
          <a:p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Подуйте в нее.</a:t>
            </a:r>
          </a:p>
          <a:p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Запишите что получилось</a:t>
            </a:r>
          </a:p>
          <a:p>
            <a:endParaRPr lang="ru-RU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Возьмите «воронку», опустите в мыльный раствор.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Подуйте в воронку с другой стороны.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Получился пузырь?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  <a:p>
            <a:pPr marL="0" lvl="0" indent="0">
              <a:buNone/>
            </a:pPr>
            <a:endParaRPr lang="ru-RU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893808" y="-208941"/>
            <a:ext cx="2111376" cy="4985909"/>
          </a:xfrm>
          <a:prstGeom prst="rect">
            <a:avLst/>
          </a:prstGeom>
        </p:spPr>
      </p:pic>
      <p:pic>
        <p:nvPicPr>
          <p:cNvPr id="7170" name="Picture 2" descr="https://avatars.mds.yandex.net/get-mpic/5376414/img_id980951879882019377.jpeg/ori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81348" y="1453005"/>
            <a:ext cx="2121314" cy="304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Косвенные вопросы в английском языке | English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95625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54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 извлечении из мыльного раствора «воронки», на ее конусе образуется мыльная 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пленка.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чего состоит Мыльный раствор мы с вами знаем.</a:t>
            </a:r>
          </a:p>
          <a:p>
            <a:r>
              <a:rPr lang="ru-RU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чего состоит вода?</a:t>
            </a:r>
            <a:endParaRPr lang="ru-RU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899" t="19545" r="50143" b="54535"/>
          <a:stretch/>
        </p:blipFill>
        <p:spPr>
          <a:xfrm>
            <a:off x="6751812" y="2666508"/>
            <a:ext cx="4277032" cy="2846439"/>
          </a:xfrm>
          <a:prstGeom prst="rect">
            <a:avLst/>
          </a:prstGeom>
        </p:spPr>
      </p:pic>
      <p:pic>
        <p:nvPicPr>
          <p:cNvPr id="3074" name="Picture 2" descr="молекула, воды, химическая формул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2" y="4001294"/>
            <a:ext cx="3472220" cy="231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Формула Воды | ВКонтакт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268" y="392033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Формула Воды структурная химическа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747" y="3362261"/>
            <a:ext cx="2305050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2525559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Молекулы воды состоят из </a:t>
            </a:r>
            <a:br>
              <a:rPr lang="ru-RU" sz="5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атомов водорода</a:t>
            </a:r>
            <a:br>
              <a:rPr lang="ru-RU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br>
              <a:rPr lang="ru-RU" sz="5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атома кислорода</a:t>
            </a:r>
            <a:r>
              <a:rPr lang="ru-RU" sz="5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5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375" t="41424"/>
          <a:stretch/>
        </p:blipFill>
        <p:spPr>
          <a:xfrm>
            <a:off x="322005" y="3215149"/>
            <a:ext cx="5829325" cy="37870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398" y="4853869"/>
            <a:ext cx="4026660" cy="18853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6966" y="1732171"/>
            <a:ext cx="2524902" cy="31216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091349" y="2729751"/>
            <a:ext cx="1150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Вода</a:t>
            </a:r>
            <a:endParaRPr lang="ru-RU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Royal Series уникальная система очистки вод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05" y="732459"/>
            <a:ext cx="2274891" cy="181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2o капля воды вектор значок воды значок линии искусства дизайн. аква  символ. значок воды. формула воды | Премиум векторы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8" t="9623" r="22242" b="9738"/>
          <a:stretch/>
        </p:blipFill>
        <p:spPr bwMode="auto">
          <a:xfrm>
            <a:off x="10076974" y="44612"/>
            <a:ext cx="1179577" cy="172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54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902"/>
          <a:stretch/>
        </p:blipFill>
        <p:spPr>
          <a:xfrm>
            <a:off x="1019338" y="202053"/>
            <a:ext cx="10288840" cy="6395591"/>
          </a:xfrm>
          <a:prstGeom prst="rect">
            <a:avLst/>
          </a:prstGeom>
        </p:spPr>
      </p:pic>
      <p:sp>
        <p:nvSpPr>
          <p:cNvPr id="2" name="Выгнутая вниз стрелка 1"/>
          <p:cNvSpPr/>
          <p:nvPr/>
        </p:nvSpPr>
        <p:spPr>
          <a:xfrm rot="18443686">
            <a:off x="9014969" y="2492248"/>
            <a:ext cx="2999232" cy="978408"/>
          </a:xfrm>
          <a:prstGeom prst="curvedUpArrow">
            <a:avLst>
              <a:gd name="adj1" fmla="val 21320"/>
              <a:gd name="adj2" fmla="val 49672"/>
              <a:gd name="adj3" fmla="val 42415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Выгнутая вниз стрелка 4"/>
          <p:cNvSpPr/>
          <p:nvPr/>
        </p:nvSpPr>
        <p:spPr>
          <a:xfrm rot="2259132" flipH="1">
            <a:off x="180017" y="2543318"/>
            <a:ext cx="3453864" cy="1155410"/>
          </a:xfrm>
          <a:prstGeom prst="curvedUpArrow">
            <a:avLst>
              <a:gd name="adj1" fmla="val 21320"/>
              <a:gd name="adj2" fmla="val 50762"/>
              <a:gd name="adj3" fmla="val 3409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61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Продолжим эксперимент</a:t>
            </a:r>
            <a:endParaRPr lang="ru-RU" sz="6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5471" y="1825624"/>
            <a:ext cx="7993626" cy="4560427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Возьмите воронку, погрузите ее в воду для того, чтобы внутренняя поверхности воронки была смочена.</a:t>
            </a:r>
          </a:p>
          <a:p>
            <a:endParaRPr lang="ru-RU" sz="3200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Закройте мокрым пальцем носик воронки, извлечённой из воды, конус воронки погрузите в мыльный раствор.</a:t>
            </a:r>
          </a:p>
          <a:p>
            <a:endParaRPr lang="ru-RU" sz="3200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образовалось?</a:t>
            </a:r>
          </a:p>
          <a:p>
            <a:endParaRPr lang="ru-RU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8636" t="10133" r="18167" b="62988"/>
          <a:stretch/>
        </p:blipFill>
        <p:spPr>
          <a:xfrm>
            <a:off x="8598311" y="2151924"/>
            <a:ext cx="3333134" cy="388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2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622</Words>
  <Application>Microsoft Office PowerPoint</Application>
  <PresentationFormat>Широкоэкранный</PresentationFormat>
  <Paragraphs>120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Wingdings</vt:lpstr>
      <vt:lpstr>Тема Office</vt:lpstr>
      <vt:lpstr>Муниципальное бюджетное  общеобразовательное учреждение  «Томаровская средняя общеобразовательная школа №1  имени Героя Советского Союза Шевченко А.И.  Яковлевского городского округа» </vt:lpstr>
      <vt:lpstr> «Мыльные пузыри»</vt:lpstr>
      <vt:lpstr>Перед вами  </vt:lpstr>
      <vt:lpstr>Рецепт мыльного раствора</vt:lpstr>
      <vt:lpstr>Что будет если?</vt:lpstr>
      <vt:lpstr>При извлечении из мыльного раствора «воронки», на ее конусе образуется мыльная пленка. </vt:lpstr>
      <vt:lpstr>Молекулы воды состоят из  2 атомов водорода  и  1 атома кислорода.</vt:lpstr>
      <vt:lpstr>Презентация PowerPoint</vt:lpstr>
      <vt:lpstr>Продолжим эксперимент</vt:lpstr>
      <vt:lpstr> </vt:lpstr>
      <vt:lpstr>Продолжим эксперимент </vt:lpstr>
      <vt:lpstr>Кисть и вода</vt:lpstr>
      <vt:lpstr>Кисть и вода</vt:lpstr>
      <vt:lpstr>В этих опытах мы увидели:</vt:lpstr>
      <vt:lpstr>Тема занятия:   Поверхностное натяжение воды</vt:lpstr>
      <vt:lpstr>Стакан с водой</vt:lpstr>
      <vt:lpstr>Стакан с водой</vt:lpstr>
      <vt:lpstr>Поверхностное натяжение воды</vt:lpstr>
      <vt:lpstr>Подумай </vt:lpstr>
      <vt:lpstr>Знаете ли вы, что есть существа, которые могут ходить по воде?</vt:lpstr>
      <vt:lpstr>Жуки водомерки</vt:lpstr>
      <vt:lpstr>Закончи предложение.</vt:lpstr>
      <vt:lpstr>Презентация PowerPoint</vt:lpstr>
      <vt:lpstr>Презентация PowerPoint</vt:lpstr>
      <vt:lpstr>Источники информации: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Шаталова</dc:creator>
  <cp:lastModifiedBy>Светлана Шаталова</cp:lastModifiedBy>
  <cp:revision>42</cp:revision>
  <dcterms:created xsi:type="dcterms:W3CDTF">2023-04-07T13:54:36Z</dcterms:created>
  <dcterms:modified xsi:type="dcterms:W3CDTF">2023-04-12T18:14:26Z</dcterms:modified>
</cp:coreProperties>
</file>