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7" r:id="rId3"/>
    <p:sldId id="256" r:id="rId4"/>
    <p:sldId id="259" r:id="rId5"/>
    <p:sldId id="260" r:id="rId6"/>
    <p:sldId id="261" r:id="rId7"/>
    <p:sldId id="262" r:id="rId8"/>
    <p:sldId id="263" r:id="rId9"/>
    <p:sldId id="264" r:id="rId10"/>
    <p:sldId id="282"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03.12.2023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03.12.2023</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03.12.2023</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03.12.2023</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p:txBody>
          <a:bodyPr>
            <a:normAutofit/>
          </a:bodyPr>
          <a:lstStyle/>
          <a:p>
            <a:r>
              <a:rPr lang="ru-RU" sz="3200" dirty="0" smtClean="0"/>
              <a:t>Урок русского языка </a:t>
            </a:r>
          </a:p>
          <a:p>
            <a:r>
              <a:rPr lang="ru-RU" sz="3200" dirty="0" smtClean="0"/>
              <a:t>11 класс</a:t>
            </a:r>
            <a:endParaRPr lang="ru-RU" sz="3200" dirty="0"/>
          </a:p>
        </p:txBody>
      </p:sp>
      <p:sp>
        <p:nvSpPr>
          <p:cNvPr id="3" name="Заголовок 2"/>
          <p:cNvSpPr>
            <a:spLocks noGrp="1"/>
          </p:cNvSpPr>
          <p:nvPr>
            <p:ph type="ctrTitle"/>
          </p:nvPr>
        </p:nvSpPr>
        <p:spPr/>
        <p:txBody>
          <a:bodyPr/>
          <a:lstStyle/>
          <a:p>
            <a:r>
              <a:rPr lang="ru-RU" sz="4400" b="1" dirty="0" smtClean="0">
                <a:solidFill>
                  <a:srgbClr val="00B050"/>
                </a:solidFill>
              </a:rPr>
              <a:t>Готовимся к </a:t>
            </a:r>
            <a:r>
              <a:rPr lang="ru-RU" sz="4400" b="1" dirty="0" smtClean="0">
                <a:solidFill>
                  <a:srgbClr val="00B050"/>
                </a:solidFill>
              </a:rPr>
              <a:t>ЕГЭ-2024</a:t>
            </a:r>
            <a:endParaRPr lang="ru-RU"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0" y="1844824"/>
            <a:ext cx="9144000" cy="5013176"/>
          </a:xfrm>
        </p:spPr>
        <p:txBody>
          <a:bodyPr>
            <a:normAutofit/>
          </a:bodyPr>
          <a:lstStyle/>
          <a:p>
            <a:r>
              <a:rPr lang="ru-RU" sz="2400" i="1" dirty="0" smtClean="0">
                <a:solidFill>
                  <a:srgbClr val="0070C0"/>
                </a:solidFill>
              </a:rPr>
              <a:t>авось, будто, буквально; вдобавок, вдруг, ведь, в конечном счете, вряд ли, вроде бы, всё-таки, даже, едва ли, исключительно, именно, как будто (</a:t>
            </a:r>
            <a:r>
              <a:rPr lang="ru-RU" sz="2400" i="1" dirty="0" err="1" smtClean="0">
                <a:solidFill>
                  <a:srgbClr val="0070C0"/>
                </a:solidFill>
              </a:rPr>
              <a:t>будто</a:t>
            </a:r>
            <a:r>
              <a:rPr lang="ru-RU" sz="2400" i="1" dirty="0" smtClean="0">
                <a:solidFill>
                  <a:srgbClr val="0070C0"/>
                </a:solidFill>
              </a:rPr>
              <a:t>), как бы, как раз, к тому же, между тем, небось,                                                  по постановлению (чьему), </a:t>
            </a:r>
          </a:p>
          <a:p>
            <a:r>
              <a:rPr lang="ru-RU" sz="2400" i="1" dirty="0" smtClean="0">
                <a:solidFill>
                  <a:srgbClr val="0070C0"/>
                </a:solidFill>
              </a:rPr>
              <a:t>по решению (чьему), почти, приблизительно, примерно, просто, решительно, якобы.</a:t>
            </a:r>
            <a:endParaRPr lang="ru-RU" sz="2400" dirty="0">
              <a:solidFill>
                <a:srgbClr val="0070C0"/>
              </a:solidFill>
            </a:endParaRPr>
          </a:p>
        </p:txBody>
      </p:sp>
      <p:sp>
        <p:nvSpPr>
          <p:cNvPr id="3" name="Заголовок 2"/>
          <p:cNvSpPr>
            <a:spLocks noGrp="1"/>
          </p:cNvSpPr>
          <p:nvPr>
            <p:ph type="ctrTitle"/>
          </p:nvPr>
        </p:nvSpPr>
        <p:spPr>
          <a:xfrm>
            <a:off x="685800" y="381000"/>
            <a:ext cx="7772400" cy="1391816"/>
          </a:xfrm>
        </p:spPr>
        <p:txBody>
          <a:bodyPr>
            <a:normAutofit/>
          </a:bodyPr>
          <a:lstStyle/>
          <a:p>
            <a:r>
              <a:rPr lang="ru-RU" dirty="0" smtClean="0">
                <a:solidFill>
                  <a:srgbClr val="FF0000"/>
                </a:solidFill>
              </a:rPr>
              <a:t>НЕ являются вводными и не выделяются запятыми:</a:t>
            </a:r>
            <a:endParaRPr lang="ru-RU" dirty="0">
              <a:solidFill>
                <a:srgbClr val="FF000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332656"/>
            <a:ext cx="8534400" cy="648072"/>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
            </a:r>
            <a:br>
              <a:rPr lang="ru-RU" b="1" dirty="0" smtClean="0"/>
            </a:br>
            <a:r>
              <a:rPr lang="ru-RU" sz="2200" dirty="0" smtClean="0">
                <a:solidFill>
                  <a:srgbClr val="00B050"/>
                </a:solidFill>
              </a:rPr>
              <a:t/>
            </a:r>
            <a:br>
              <a:rPr lang="ru-RU" sz="2200" dirty="0" smtClean="0">
                <a:solidFill>
                  <a:srgbClr val="00B050"/>
                </a:solidFill>
              </a:rPr>
            </a:br>
            <a:r>
              <a:rPr lang="ru-RU" sz="3600" b="1" dirty="0" smtClean="0">
                <a:solidFill>
                  <a:srgbClr val="00B050"/>
                </a:solidFill>
              </a:rPr>
              <a:t> </a:t>
            </a:r>
            <a:br>
              <a:rPr lang="ru-RU" sz="3600" b="1" dirty="0" smtClean="0">
                <a:solidFill>
                  <a:srgbClr val="00B050"/>
                </a:solidFill>
              </a:rPr>
            </a:br>
            <a:r>
              <a:rPr lang="ru-RU" sz="3600" b="1" dirty="0" smtClean="0">
                <a:solidFill>
                  <a:srgbClr val="00B050"/>
                </a:solidFill>
              </a:rPr>
              <a:t/>
            </a:r>
            <a:br>
              <a:rPr lang="ru-RU" sz="3600" b="1" dirty="0" smtClean="0">
                <a:solidFill>
                  <a:srgbClr val="00B050"/>
                </a:solidFill>
              </a:rPr>
            </a:br>
            <a:r>
              <a:rPr lang="ru-RU" sz="3600" b="1" dirty="0" smtClean="0">
                <a:solidFill>
                  <a:srgbClr val="00B050"/>
                </a:solidFill>
              </a:rPr>
              <a:t/>
            </a:r>
            <a:br>
              <a:rPr lang="ru-RU" sz="3600" b="1" dirty="0" smtClean="0">
                <a:solidFill>
                  <a:srgbClr val="00B050"/>
                </a:solidFill>
              </a:rPr>
            </a:br>
            <a:r>
              <a:rPr lang="ru-RU" sz="3600" b="1" dirty="0" smtClean="0">
                <a:solidFill>
                  <a:srgbClr val="00B050"/>
                </a:solidFill>
              </a:rPr>
              <a:t/>
            </a:r>
            <a:br>
              <a:rPr lang="ru-RU" sz="3600" b="1" dirty="0" smtClean="0">
                <a:solidFill>
                  <a:srgbClr val="00B050"/>
                </a:solidFill>
              </a:rPr>
            </a:br>
            <a:r>
              <a:rPr lang="ru-RU" sz="2000" b="1" dirty="0" smtClean="0">
                <a:solidFill>
                  <a:srgbClr val="00B050"/>
                </a:solidFill>
              </a:rPr>
              <a:t>РАЗГРАНИЧЕНИЕ ВВОДНЫХ СЛОВ И ЧЛЕНОВ ПРЕДЛОЖЕНИЯ </a:t>
            </a:r>
            <a:r>
              <a:rPr lang="ru-RU" dirty="0" smtClean="0"/>
              <a:t/>
            </a:r>
            <a:br>
              <a:rPr lang="ru-RU" dirty="0" smtClean="0"/>
            </a:br>
            <a:endParaRPr lang="ru-RU" dirty="0"/>
          </a:p>
        </p:txBody>
      </p:sp>
      <p:sp>
        <p:nvSpPr>
          <p:cNvPr id="3" name="Содержимое 2"/>
          <p:cNvSpPr>
            <a:spLocks noGrp="1"/>
          </p:cNvSpPr>
          <p:nvPr>
            <p:ph sz="half" idx="1"/>
          </p:nvPr>
        </p:nvSpPr>
        <p:spPr>
          <a:xfrm>
            <a:off x="301752" y="692696"/>
            <a:ext cx="4038600" cy="5976664"/>
          </a:xfrm>
        </p:spPr>
        <p:txBody>
          <a:bodyPr>
            <a:normAutofit fontScale="47500" lnSpcReduction="20000"/>
          </a:bodyPr>
          <a:lstStyle/>
          <a:p>
            <a:pPr algn="ctr">
              <a:buNone/>
            </a:pPr>
            <a:r>
              <a:rPr lang="ru-RU" dirty="0" smtClean="0">
                <a:solidFill>
                  <a:srgbClr val="00B050"/>
                </a:solidFill>
              </a:rPr>
              <a:t/>
            </a:r>
            <a:br>
              <a:rPr lang="ru-RU" dirty="0" smtClean="0">
                <a:solidFill>
                  <a:srgbClr val="00B050"/>
                </a:solidFill>
              </a:rPr>
            </a:br>
            <a:r>
              <a:rPr lang="ru-RU" b="1" dirty="0" smtClean="0">
                <a:solidFill>
                  <a:srgbClr val="00B050"/>
                </a:solidFill>
              </a:rPr>
              <a:t>ВВОДНЫЕ СЛОВА, ВВОДНЫЕ ПРЕДЛОЖЕНИЯ</a:t>
            </a:r>
            <a:endParaRPr lang="ru-RU" dirty="0" smtClean="0">
              <a:solidFill>
                <a:srgbClr val="00B050"/>
              </a:solidFill>
            </a:endParaRPr>
          </a:p>
          <a:p>
            <a:pPr algn="ctr">
              <a:buNone/>
            </a:pPr>
            <a:r>
              <a:rPr lang="ru-RU" b="1" dirty="0" smtClean="0">
                <a:solidFill>
                  <a:srgbClr val="FF0000"/>
                </a:solidFill>
              </a:rPr>
              <a:t>     (можно изъять без искажения смысла предложения)</a:t>
            </a:r>
          </a:p>
          <a:p>
            <a:pPr>
              <a:buNone/>
            </a:pPr>
            <a:endParaRPr lang="ru-RU" sz="2900" dirty="0" smtClean="0"/>
          </a:p>
          <a:p>
            <a:r>
              <a:rPr lang="ru-RU" sz="2900" dirty="0" smtClean="0"/>
              <a:t>Если в слове заключён стойкий смысл</a:t>
            </a:r>
            <a:r>
              <a:rPr lang="ru-RU" sz="2900" b="1" i="1" dirty="0" smtClean="0"/>
              <a:t>, значит, </a:t>
            </a:r>
            <a:r>
              <a:rPr lang="ru-RU" sz="2900" dirty="0" smtClean="0"/>
              <a:t>слово перейдёт к потомкам.</a:t>
            </a:r>
            <a:br>
              <a:rPr lang="ru-RU" sz="2900" dirty="0" smtClean="0"/>
            </a:br>
            <a:endParaRPr lang="ru-RU" sz="2900" dirty="0" smtClean="0"/>
          </a:p>
          <a:p>
            <a:r>
              <a:rPr lang="ru-RU" sz="2900" dirty="0" smtClean="0"/>
              <a:t/>
            </a:r>
            <a:br>
              <a:rPr lang="ru-RU" sz="2900" dirty="0" smtClean="0"/>
            </a:br>
            <a:r>
              <a:rPr lang="ru-RU" sz="2900" dirty="0" smtClean="0"/>
              <a:t>Весна наступила</a:t>
            </a:r>
            <a:r>
              <a:rPr lang="ru-RU" sz="2900" b="1" i="1" dirty="0" smtClean="0"/>
              <a:t>, правда,</a:t>
            </a:r>
            <a:r>
              <a:rPr lang="ru-RU" sz="2900" dirty="0" smtClean="0"/>
              <a:t> иногда бывали заморозки.</a:t>
            </a:r>
          </a:p>
          <a:p>
            <a:r>
              <a:rPr lang="ru-RU" sz="2900" dirty="0" smtClean="0"/>
              <a:t/>
            </a:r>
            <a:br>
              <a:rPr lang="ru-RU" sz="2900" dirty="0" smtClean="0"/>
            </a:br>
            <a:r>
              <a:rPr lang="ru-RU" sz="2900" dirty="0" smtClean="0"/>
              <a:t>Книга</a:t>
            </a:r>
            <a:r>
              <a:rPr lang="ru-RU" sz="2900" b="1" i="1" dirty="0" smtClean="0"/>
              <a:t>, быть может,</a:t>
            </a:r>
            <a:r>
              <a:rPr lang="ru-RU" sz="2900" dirty="0" smtClean="0"/>
              <a:t> чудо из всех чудес.</a:t>
            </a:r>
          </a:p>
          <a:p>
            <a:r>
              <a:rPr lang="ru-RU" sz="2900" dirty="0" smtClean="0"/>
              <a:t/>
            </a:r>
            <a:br>
              <a:rPr lang="ru-RU" sz="2900" dirty="0" smtClean="0"/>
            </a:br>
            <a:r>
              <a:rPr lang="ru-RU" sz="2900" dirty="0" smtClean="0"/>
              <a:t>Гроза</a:t>
            </a:r>
            <a:r>
              <a:rPr lang="ru-RU" sz="2900" b="1" i="1" dirty="0" smtClean="0"/>
              <a:t>, чувствуется,</a:t>
            </a:r>
            <a:r>
              <a:rPr lang="ru-RU" sz="2900" dirty="0" smtClean="0"/>
              <a:t> уже приближалась.</a:t>
            </a:r>
          </a:p>
          <a:p>
            <a:r>
              <a:rPr lang="ru-RU" sz="2900" dirty="0" smtClean="0"/>
              <a:t/>
            </a:r>
            <a:br>
              <a:rPr lang="ru-RU" sz="2900" dirty="0" smtClean="0"/>
            </a:br>
            <a:r>
              <a:rPr lang="ru-RU" sz="2900" dirty="0" smtClean="0"/>
              <a:t>Деревья</a:t>
            </a:r>
            <a:r>
              <a:rPr lang="ru-RU" sz="2900" b="1" i="1" dirty="0" smtClean="0"/>
              <a:t>, к счастью,</a:t>
            </a:r>
            <a:r>
              <a:rPr lang="ru-RU" sz="2900" dirty="0" smtClean="0"/>
              <a:t> принялись.</a:t>
            </a:r>
          </a:p>
          <a:p>
            <a:r>
              <a:rPr lang="ru-RU" sz="2900" dirty="0" smtClean="0"/>
              <a:t/>
            </a:r>
            <a:br>
              <a:rPr lang="ru-RU" sz="2900" dirty="0" smtClean="0"/>
            </a:br>
            <a:r>
              <a:rPr lang="ru-RU" sz="2900" dirty="0" smtClean="0"/>
              <a:t>Я увлекался живописью, мой брат</a:t>
            </a:r>
            <a:r>
              <a:rPr lang="ru-RU" sz="2900" b="1" i="1" dirty="0" smtClean="0"/>
              <a:t>, напротив, </a:t>
            </a:r>
            <a:r>
              <a:rPr lang="ru-RU" sz="2900" dirty="0" smtClean="0"/>
              <a:t/>
            </a:r>
            <a:br>
              <a:rPr lang="ru-RU" sz="2900" dirty="0" smtClean="0"/>
            </a:br>
            <a:r>
              <a:rPr lang="ru-RU" sz="2900" dirty="0" smtClean="0"/>
              <a:t/>
            </a:r>
            <a:br>
              <a:rPr lang="ru-RU" sz="2900" dirty="0" smtClean="0"/>
            </a:br>
            <a:r>
              <a:rPr lang="ru-RU" sz="2900" dirty="0" smtClean="0"/>
              <a:t>её не любил.</a:t>
            </a:r>
          </a:p>
          <a:p>
            <a:r>
              <a:rPr lang="ru-RU" sz="2900" dirty="0" smtClean="0"/>
              <a:t/>
            </a:r>
            <a:br>
              <a:rPr lang="ru-RU" sz="2900" dirty="0" smtClean="0"/>
            </a:br>
            <a:r>
              <a:rPr lang="ru-RU" sz="2900" b="1" i="1" dirty="0" smtClean="0"/>
              <a:t>С одной стороны,</a:t>
            </a:r>
            <a:r>
              <a:rPr lang="ru-RU" sz="2900" dirty="0" smtClean="0"/>
              <a:t> он был прав</a:t>
            </a:r>
            <a:r>
              <a:rPr lang="ru-RU" sz="2900" b="1" i="1" dirty="0" smtClean="0"/>
              <a:t>, с другой – </a:t>
            </a:r>
            <a:r>
              <a:rPr lang="ru-RU" sz="2900" dirty="0" smtClean="0"/>
              <a:t>в чём-то лукавил.</a:t>
            </a:r>
          </a:p>
          <a:p>
            <a:pPr>
              <a:buNone/>
            </a:pPr>
            <a:r>
              <a:rPr lang="ru-RU" sz="2900" dirty="0" smtClean="0"/>
              <a:t> </a:t>
            </a:r>
          </a:p>
          <a:p>
            <a:r>
              <a:rPr lang="ru-RU" sz="2900" dirty="0" smtClean="0"/>
              <a:t> Русский язык</a:t>
            </a:r>
            <a:r>
              <a:rPr lang="ru-RU" sz="2900" b="1" i="1" dirty="0" smtClean="0"/>
              <a:t>, полагают учёные,</a:t>
            </a:r>
            <a:r>
              <a:rPr lang="ru-RU" sz="2900" dirty="0" smtClean="0"/>
              <a:t> самый выразительный.</a:t>
            </a:r>
          </a:p>
          <a:p>
            <a:pPr>
              <a:buNone/>
            </a:pPr>
            <a:endParaRPr lang="ru-RU" sz="2900" dirty="0"/>
          </a:p>
        </p:txBody>
      </p:sp>
      <p:sp>
        <p:nvSpPr>
          <p:cNvPr id="4" name="Содержимое 3"/>
          <p:cNvSpPr>
            <a:spLocks noGrp="1"/>
          </p:cNvSpPr>
          <p:nvPr>
            <p:ph sz="half" idx="2"/>
          </p:nvPr>
        </p:nvSpPr>
        <p:spPr>
          <a:xfrm>
            <a:off x="4800600" y="764704"/>
            <a:ext cx="4038600" cy="5976664"/>
          </a:xfrm>
        </p:spPr>
        <p:txBody>
          <a:bodyPr>
            <a:normAutofit fontScale="47500" lnSpcReduction="20000"/>
          </a:bodyPr>
          <a:lstStyle/>
          <a:p>
            <a:pPr algn="ctr">
              <a:buNone/>
            </a:pPr>
            <a:r>
              <a:rPr lang="ru-RU" dirty="0" smtClean="0"/>
              <a:t/>
            </a:r>
            <a:br>
              <a:rPr lang="ru-RU" dirty="0" smtClean="0"/>
            </a:br>
            <a:r>
              <a:rPr lang="ru-RU" b="1" dirty="0" smtClean="0">
                <a:solidFill>
                  <a:srgbClr val="0070C0"/>
                </a:solidFill>
              </a:rPr>
              <a:t>ЧЛЕНЫ ПРЕДЛОЖЕНИЯ</a:t>
            </a:r>
            <a:endParaRPr lang="ru-RU" dirty="0" smtClean="0">
              <a:solidFill>
                <a:srgbClr val="0070C0"/>
              </a:solidFill>
            </a:endParaRPr>
          </a:p>
          <a:p>
            <a:pPr algn="ctr">
              <a:buNone/>
            </a:pPr>
            <a:r>
              <a:rPr lang="ru-RU" b="1" dirty="0" smtClean="0">
                <a:solidFill>
                  <a:srgbClr val="FF0000"/>
                </a:solidFill>
              </a:rPr>
              <a:t>   (нельзя изъять без искажения смысла предложения)</a:t>
            </a:r>
          </a:p>
          <a:p>
            <a:pPr algn="ctr">
              <a:buNone/>
            </a:pPr>
            <a:endParaRPr lang="ru-RU" sz="3400" dirty="0" smtClean="0"/>
          </a:p>
          <a:p>
            <a:r>
              <a:rPr lang="ru-RU" sz="3400" dirty="0" smtClean="0"/>
              <a:t>Россия для каждого </a:t>
            </a:r>
            <a:r>
              <a:rPr lang="ru-RU" sz="3400" b="1" dirty="0" smtClean="0"/>
              <a:t>значит</a:t>
            </a:r>
            <a:r>
              <a:rPr lang="ru-RU" sz="3400" dirty="0" smtClean="0"/>
              <a:t> очень многое.</a:t>
            </a:r>
          </a:p>
          <a:p>
            <a:endParaRPr lang="ru-RU" sz="3400" dirty="0" smtClean="0"/>
          </a:p>
          <a:p>
            <a:r>
              <a:rPr lang="ru-RU" sz="3400" b="1" dirty="0" smtClean="0"/>
              <a:t>Правда</a:t>
            </a:r>
            <a:r>
              <a:rPr lang="ru-RU" sz="3400" dirty="0" smtClean="0"/>
              <a:t> глаза колет.</a:t>
            </a:r>
          </a:p>
          <a:p>
            <a:endParaRPr lang="ru-RU" sz="3400" dirty="0" smtClean="0"/>
          </a:p>
          <a:p>
            <a:r>
              <a:rPr lang="ru-RU" sz="3400" dirty="0" smtClean="0"/>
              <a:t>Книга </a:t>
            </a:r>
            <a:r>
              <a:rPr lang="ru-RU" sz="3400" b="1" dirty="0" smtClean="0"/>
              <a:t>может быть</a:t>
            </a:r>
            <a:r>
              <a:rPr lang="ru-RU" sz="3400" dirty="0" smtClean="0"/>
              <a:t> наставником и другом.</a:t>
            </a:r>
          </a:p>
          <a:p>
            <a:endParaRPr lang="ru-RU" sz="3400" dirty="0" smtClean="0"/>
          </a:p>
          <a:p>
            <a:r>
              <a:rPr lang="ru-RU" sz="3400" b="1" dirty="0" smtClean="0"/>
              <a:t>Чувствуется </a:t>
            </a:r>
            <a:r>
              <a:rPr lang="ru-RU" sz="3400" dirty="0" smtClean="0"/>
              <a:t>приближение грозы.</a:t>
            </a:r>
          </a:p>
          <a:p>
            <a:endParaRPr lang="ru-RU" sz="3400" dirty="0" smtClean="0"/>
          </a:p>
          <a:p>
            <a:r>
              <a:rPr lang="ru-RU" sz="3400" dirty="0" smtClean="0"/>
              <a:t>Все стремятся </a:t>
            </a:r>
            <a:r>
              <a:rPr lang="ru-RU" sz="3400" b="1" dirty="0" smtClean="0"/>
              <a:t>к счастью.</a:t>
            </a:r>
            <a:endParaRPr lang="ru-RU" sz="3400" dirty="0" smtClean="0"/>
          </a:p>
          <a:p>
            <a:endParaRPr lang="ru-RU" sz="3400" dirty="0" smtClean="0"/>
          </a:p>
          <a:p>
            <a:r>
              <a:rPr lang="ru-RU" sz="3400" dirty="0" smtClean="0"/>
              <a:t>Я рисовал портрет, брат сидел </a:t>
            </a:r>
            <a:r>
              <a:rPr lang="ru-RU" sz="3400" b="1" dirty="0" smtClean="0"/>
              <a:t>напротив.</a:t>
            </a:r>
            <a:endParaRPr lang="ru-RU" sz="3400" dirty="0" smtClean="0"/>
          </a:p>
          <a:p>
            <a:endParaRPr lang="ru-RU" sz="3400" dirty="0" smtClean="0"/>
          </a:p>
          <a:p>
            <a:r>
              <a:rPr lang="ru-RU" sz="3400" dirty="0" smtClean="0"/>
              <a:t>С </a:t>
            </a:r>
            <a:r>
              <a:rPr lang="ru-RU" sz="3400" b="1" dirty="0" smtClean="0"/>
              <a:t>одной стороны</a:t>
            </a:r>
            <a:r>
              <a:rPr lang="ru-RU" sz="3400" dirty="0" smtClean="0"/>
              <a:t> дома посадили цветы, с </a:t>
            </a:r>
            <a:r>
              <a:rPr lang="ru-RU" sz="3400" b="1" dirty="0" smtClean="0"/>
              <a:t>другой</a:t>
            </a:r>
            <a:r>
              <a:rPr lang="ru-RU" sz="3400" dirty="0" smtClean="0"/>
              <a:t>– деревья.</a:t>
            </a:r>
          </a:p>
          <a:p>
            <a:pPr>
              <a:buNone/>
            </a:pPr>
            <a:r>
              <a:rPr lang="ru-RU" sz="3400" dirty="0" smtClean="0"/>
              <a:t> </a:t>
            </a:r>
          </a:p>
          <a:p>
            <a:r>
              <a:rPr lang="ru-RU" sz="3400" dirty="0" smtClean="0"/>
              <a:t> </a:t>
            </a:r>
            <a:r>
              <a:rPr lang="ru-RU" sz="3400" b="1" dirty="0" smtClean="0"/>
              <a:t>Учёные полагают,</a:t>
            </a:r>
            <a:r>
              <a:rPr lang="ru-RU" sz="3400" dirty="0" smtClean="0"/>
              <a:t> что русский язык самый выразительный.</a:t>
            </a:r>
          </a:p>
          <a:p>
            <a:pPr>
              <a:buNone/>
            </a:pPr>
            <a:endParaRPr lang="ru-RU" sz="3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0"/>
            <a:ext cx="8534400" cy="1268760"/>
          </a:xfrm>
        </p:spPr>
        <p:txBody>
          <a:bodyPr>
            <a:normAutofit fontScale="90000"/>
          </a:bodyPr>
          <a:lstStyle/>
          <a:p>
            <a:r>
              <a:rPr lang="ru-RU" sz="2200" dirty="0" smtClean="0">
                <a:solidFill>
                  <a:srgbClr val="0070C0"/>
                </a:solidFill>
              </a:rPr>
              <a:t>В зависимости от контекста </a:t>
            </a:r>
            <a:r>
              <a:rPr lang="ru-RU" sz="2200" b="1" dirty="0" smtClean="0">
                <a:solidFill>
                  <a:srgbClr val="0070C0"/>
                </a:solidFill>
              </a:rPr>
              <a:t>одни и те же слова могут выступать то </a:t>
            </a:r>
            <a:r>
              <a:rPr lang="ru-RU" sz="2200" b="1" dirty="0" smtClean="0">
                <a:solidFill>
                  <a:srgbClr val="00B050"/>
                </a:solidFill>
              </a:rPr>
              <a:t>в роли вводных слов</a:t>
            </a:r>
            <a:r>
              <a:rPr lang="ru-RU" sz="2200" b="1" dirty="0" smtClean="0">
                <a:solidFill>
                  <a:srgbClr val="0070C0"/>
                </a:solidFill>
              </a:rPr>
              <a:t>, то в качестве </a:t>
            </a:r>
            <a:r>
              <a:rPr lang="ru-RU" sz="2200" b="1" dirty="0" smtClean="0">
                <a:solidFill>
                  <a:schemeClr val="accent1">
                    <a:lumMod val="75000"/>
                  </a:schemeClr>
                </a:solidFill>
              </a:rPr>
              <a:t>членов предложения</a:t>
            </a:r>
            <a:r>
              <a:rPr lang="ru-RU" sz="2200" b="1" dirty="0" smtClean="0">
                <a:solidFill>
                  <a:srgbClr val="0070C0"/>
                </a:solidFill>
              </a:rPr>
              <a:t>:</a:t>
            </a:r>
            <a:r>
              <a:rPr lang="ru-RU" dirty="0" smtClean="0"/>
              <a:t/>
            </a:r>
            <a:br>
              <a:rPr lang="ru-RU" dirty="0" smtClean="0"/>
            </a:br>
            <a:endParaRPr lang="ru-RU" dirty="0"/>
          </a:p>
        </p:txBody>
      </p:sp>
      <p:sp>
        <p:nvSpPr>
          <p:cNvPr id="3" name="Содержимое 2"/>
          <p:cNvSpPr>
            <a:spLocks noGrp="1"/>
          </p:cNvSpPr>
          <p:nvPr>
            <p:ph sz="half" idx="1"/>
          </p:nvPr>
        </p:nvSpPr>
        <p:spPr>
          <a:xfrm>
            <a:off x="179512" y="1371600"/>
            <a:ext cx="4248472" cy="4681728"/>
          </a:xfrm>
        </p:spPr>
        <p:txBody>
          <a:bodyPr/>
          <a:lstStyle/>
          <a:p>
            <a:pPr>
              <a:buNone/>
            </a:pPr>
            <a:r>
              <a:rPr lang="ru-RU" sz="1600" b="1" dirty="0" smtClean="0">
                <a:solidFill>
                  <a:srgbClr val="00B050"/>
                </a:solidFill>
              </a:rPr>
              <a:t>       </a:t>
            </a:r>
            <a:r>
              <a:rPr lang="ru-RU" sz="1800" b="1" dirty="0" smtClean="0">
                <a:solidFill>
                  <a:srgbClr val="00B050"/>
                </a:solidFill>
              </a:rPr>
              <a:t>МОЖЕТ и МОЖЕТ БЫТЬ, ДОЛЖНО БЫТЬ, КАЖЕТСЯ  </a:t>
            </a:r>
          </a:p>
          <a:p>
            <a:pPr>
              <a:buNone/>
            </a:pPr>
            <a:r>
              <a:rPr lang="ru-RU" sz="1600" b="1" dirty="0" smtClean="0">
                <a:solidFill>
                  <a:srgbClr val="00B050"/>
                </a:solidFill>
              </a:rPr>
              <a:t>      </a:t>
            </a:r>
            <a:r>
              <a:rPr lang="ru-RU" sz="1800" dirty="0" smtClean="0">
                <a:solidFill>
                  <a:srgbClr val="0070C0"/>
                </a:solidFill>
              </a:rPr>
              <a:t>выступают </a:t>
            </a:r>
            <a:r>
              <a:rPr lang="ru-RU" sz="1800" b="1" dirty="0" smtClean="0">
                <a:solidFill>
                  <a:srgbClr val="00B050"/>
                </a:solidFill>
              </a:rPr>
              <a:t>в качестве вводных</a:t>
            </a:r>
            <a:r>
              <a:rPr lang="ru-RU" sz="1800" b="1" dirty="0" smtClean="0">
                <a:solidFill>
                  <a:srgbClr val="0070C0"/>
                </a:solidFill>
              </a:rPr>
              <a:t>, если указывают на степень достоверности сообщаемого</a:t>
            </a:r>
          </a:p>
          <a:p>
            <a:pPr>
              <a:buNone/>
            </a:pPr>
            <a:r>
              <a:rPr lang="ru-RU" sz="1800" dirty="0" smtClean="0"/>
              <a:t>    </a:t>
            </a:r>
          </a:p>
          <a:p>
            <a:pPr>
              <a:buNone/>
            </a:pPr>
            <a:r>
              <a:rPr lang="ru-RU" sz="1800" dirty="0" smtClean="0"/>
              <a:t>    Может, я приду завтра? </a:t>
            </a:r>
          </a:p>
          <a:p>
            <a:pPr>
              <a:buNone/>
            </a:pPr>
            <a:r>
              <a:rPr lang="ru-RU" sz="1800" dirty="0" smtClean="0"/>
              <a:t>    Нашего учителя нет уже два дня; может быть, он заболел. </a:t>
            </a:r>
          </a:p>
          <a:p>
            <a:pPr>
              <a:buNone/>
            </a:pPr>
            <a:r>
              <a:rPr lang="ru-RU" sz="1800" dirty="0" smtClean="0"/>
              <a:t>     Ты, должно быть, в первый раз встречаешься с таким явлением. </a:t>
            </a:r>
          </a:p>
          <a:p>
            <a:pPr>
              <a:buNone/>
            </a:pPr>
            <a:r>
              <a:rPr lang="ru-RU" sz="1800" dirty="0" smtClean="0"/>
              <a:t>     Я, кажется, его где-то видела. </a:t>
            </a:r>
          </a:p>
          <a:p>
            <a:pPr>
              <a:buNone/>
            </a:pPr>
            <a:endParaRPr lang="ru-RU" sz="1800" dirty="0">
              <a:solidFill>
                <a:srgbClr val="0070C0"/>
              </a:solidFill>
            </a:endParaRPr>
          </a:p>
        </p:txBody>
      </p:sp>
      <p:sp>
        <p:nvSpPr>
          <p:cNvPr id="4" name="Содержимое 3"/>
          <p:cNvSpPr>
            <a:spLocks noGrp="1"/>
          </p:cNvSpPr>
          <p:nvPr>
            <p:ph sz="half" idx="2"/>
          </p:nvPr>
        </p:nvSpPr>
        <p:spPr>
          <a:xfrm>
            <a:off x="4716016" y="1371600"/>
            <a:ext cx="4248472" cy="4681728"/>
          </a:xfrm>
        </p:spPr>
        <p:txBody>
          <a:bodyPr>
            <a:normAutofit/>
          </a:bodyPr>
          <a:lstStyle/>
          <a:p>
            <a:pPr algn="ctr">
              <a:buNone/>
            </a:pPr>
            <a:r>
              <a:rPr lang="ru-RU" sz="2000" b="1" dirty="0" smtClean="0">
                <a:solidFill>
                  <a:schemeClr val="accent1">
                    <a:lumMod val="75000"/>
                  </a:schemeClr>
                </a:solidFill>
              </a:rPr>
              <a:t>Эти же слова могут оказаться    </a:t>
            </a:r>
            <a:r>
              <a:rPr lang="ru-RU" sz="2000" b="1" u="sng" dirty="0" smtClean="0">
                <a:solidFill>
                  <a:schemeClr val="accent1">
                    <a:lumMod val="75000"/>
                  </a:schemeClr>
                </a:solidFill>
              </a:rPr>
              <a:t>в роли сказуемых</a:t>
            </a:r>
          </a:p>
          <a:p>
            <a:pPr>
              <a:buNone/>
            </a:pPr>
            <a:endParaRPr lang="ru-RU" sz="2000" dirty="0" smtClean="0"/>
          </a:p>
          <a:p>
            <a:pPr>
              <a:buNone/>
            </a:pPr>
            <a:r>
              <a:rPr lang="ru-RU" sz="2000" dirty="0" smtClean="0"/>
              <a:t> Что может мне принести встреча с тобой? </a:t>
            </a:r>
          </a:p>
          <a:p>
            <a:pPr>
              <a:buNone/>
            </a:pPr>
            <a:r>
              <a:rPr lang="ru-RU" sz="2000" dirty="0" smtClean="0"/>
              <a:t>Как человек может быть столь необязательным! </a:t>
            </a:r>
          </a:p>
          <a:p>
            <a:pPr>
              <a:buNone/>
            </a:pPr>
            <a:r>
              <a:rPr lang="ru-RU" sz="2000" dirty="0" smtClean="0"/>
              <a:t>Это должно быть твоим самостоятельным решением. </a:t>
            </a:r>
          </a:p>
          <a:p>
            <a:pPr>
              <a:buNone/>
            </a:pPr>
            <a:r>
              <a:rPr lang="ru-RU" sz="2000" dirty="0" smtClean="0"/>
              <a:t>Мне все это кажется очень подозрительным.</a:t>
            </a:r>
            <a:br>
              <a:rPr lang="ru-RU" sz="2000" dirty="0" smtClean="0"/>
            </a:br>
            <a:endParaRPr lang="ru-RU" sz="2000" u="sng" dirty="0">
              <a:solidFill>
                <a:schemeClr val="accent1">
                  <a:lumMod val="75000"/>
                </a:schemeClr>
              </a:solidFill>
            </a:endParaRPr>
          </a:p>
        </p:txBody>
      </p:sp>
      <p:sp>
        <p:nvSpPr>
          <p:cNvPr id="5" name="5-конечная звезда 4"/>
          <p:cNvSpPr/>
          <p:nvPr/>
        </p:nvSpPr>
        <p:spPr>
          <a:xfrm>
            <a:off x="251520" y="1484784"/>
            <a:ext cx="288032" cy="216024"/>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ransition>
    <p:wedg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1752" y="188640"/>
            <a:ext cx="4038600" cy="5864688"/>
          </a:xfrm>
        </p:spPr>
        <p:txBody>
          <a:bodyPr/>
          <a:lstStyle/>
          <a:p>
            <a:pPr algn="ctr">
              <a:buNone/>
            </a:pPr>
            <a:r>
              <a:rPr lang="ru-RU" sz="2000" b="1" dirty="0" smtClean="0">
                <a:solidFill>
                  <a:srgbClr val="00B050"/>
                </a:solidFill>
              </a:rPr>
              <a:t>   </a:t>
            </a:r>
          </a:p>
          <a:p>
            <a:pPr algn="ctr">
              <a:buNone/>
            </a:pPr>
            <a:r>
              <a:rPr lang="ru-RU" sz="2000" b="1" dirty="0" smtClean="0">
                <a:solidFill>
                  <a:srgbClr val="00B050"/>
                </a:solidFill>
              </a:rPr>
              <a:t>   ОЧЕВИДНО, ВОЗМОЖНО, ВИДНО</a:t>
            </a:r>
            <a:r>
              <a:rPr lang="ru-RU" sz="2000" dirty="0" smtClean="0">
                <a:solidFill>
                  <a:srgbClr val="00B050"/>
                </a:solidFill>
              </a:rPr>
              <a:t> </a:t>
            </a:r>
          </a:p>
          <a:p>
            <a:pPr>
              <a:buNone/>
            </a:pPr>
            <a:r>
              <a:rPr lang="ru-RU" sz="2000" dirty="0" smtClean="0">
                <a:solidFill>
                  <a:srgbClr val="0070C0"/>
                </a:solidFill>
              </a:rPr>
              <a:t>   оказываются </a:t>
            </a:r>
            <a:r>
              <a:rPr lang="ru-RU" sz="2000" dirty="0" smtClean="0">
                <a:solidFill>
                  <a:srgbClr val="00B050"/>
                </a:solidFill>
              </a:rPr>
              <a:t>вводными</a:t>
            </a:r>
            <a:r>
              <a:rPr lang="ru-RU" sz="2000" dirty="0" smtClean="0">
                <a:solidFill>
                  <a:srgbClr val="0070C0"/>
                </a:solidFill>
              </a:rPr>
              <a:t>, если </a:t>
            </a:r>
            <a:r>
              <a:rPr lang="ru-RU" sz="2000" b="1" dirty="0" smtClean="0">
                <a:solidFill>
                  <a:srgbClr val="0070C0"/>
                </a:solidFill>
              </a:rPr>
              <a:t>указывают на степень достоверности высказывания </a:t>
            </a:r>
          </a:p>
          <a:p>
            <a:pPr>
              <a:buNone/>
            </a:pPr>
            <a:endParaRPr lang="ru-RU" sz="2000" b="1" dirty="0" smtClean="0">
              <a:solidFill>
                <a:srgbClr val="0070C0"/>
              </a:solidFill>
            </a:endParaRPr>
          </a:p>
          <a:p>
            <a:pPr>
              <a:buNone/>
            </a:pPr>
            <a:r>
              <a:rPr lang="ru-RU" sz="2000" dirty="0" smtClean="0"/>
              <a:t>    Ты, очевидно, хочешь извиниться за свой поступок?     </a:t>
            </a:r>
          </a:p>
          <a:p>
            <a:pPr>
              <a:buNone/>
            </a:pPr>
            <a:r>
              <a:rPr lang="ru-RU" sz="2000" dirty="0" smtClean="0"/>
              <a:t>    В следующем месяце я, возможно, уеду отдыхать.</a:t>
            </a:r>
          </a:p>
          <a:p>
            <a:pPr>
              <a:buNone/>
            </a:pPr>
            <a:r>
              <a:rPr lang="ru-RU" sz="2000" dirty="0" smtClean="0"/>
              <a:t>    Ты, видно, не хочешь рассказать нам всей правды? </a:t>
            </a:r>
          </a:p>
          <a:p>
            <a:pPr>
              <a:buNone/>
            </a:pPr>
            <a:endParaRPr lang="ru-RU" sz="2000" dirty="0">
              <a:solidFill>
                <a:srgbClr val="0070C0"/>
              </a:solidFill>
            </a:endParaRPr>
          </a:p>
        </p:txBody>
      </p:sp>
      <p:sp>
        <p:nvSpPr>
          <p:cNvPr id="4" name="Содержимое 3"/>
          <p:cNvSpPr>
            <a:spLocks noGrp="1"/>
          </p:cNvSpPr>
          <p:nvPr>
            <p:ph sz="half" idx="2"/>
          </p:nvPr>
        </p:nvSpPr>
        <p:spPr>
          <a:xfrm>
            <a:off x="4800600" y="188640"/>
            <a:ext cx="4038600" cy="5864688"/>
          </a:xfrm>
        </p:spPr>
        <p:txBody>
          <a:bodyPr>
            <a:normAutofit/>
          </a:bodyPr>
          <a:lstStyle/>
          <a:p>
            <a:pPr>
              <a:buNone/>
            </a:pPr>
            <a:r>
              <a:rPr lang="ru-RU" sz="2000" b="1" dirty="0" smtClean="0">
                <a:solidFill>
                  <a:schemeClr val="accent1">
                    <a:lumMod val="75000"/>
                  </a:schemeClr>
                </a:solidFill>
              </a:rPr>
              <a:t>Эти же слова могут войти       </a:t>
            </a:r>
            <a:r>
              <a:rPr lang="ru-RU" sz="2000" b="1" u="sng" dirty="0" smtClean="0">
                <a:solidFill>
                  <a:schemeClr val="accent1">
                    <a:lumMod val="75000"/>
                  </a:schemeClr>
                </a:solidFill>
              </a:rPr>
              <a:t>в состав сказуемых</a:t>
            </a:r>
          </a:p>
          <a:p>
            <a:pPr>
              <a:buNone/>
            </a:pPr>
            <a:endParaRPr lang="ru-RU" sz="2000" b="1" u="sng" dirty="0" smtClean="0">
              <a:solidFill>
                <a:schemeClr val="accent1">
                  <a:lumMod val="75000"/>
                </a:schemeClr>
              </a:solidFill>
            </a:endParaRPr>
          </a:p>
          <a:p>
            <a:pPr>
              <a:buNone/>
            </a:pPr>
            <a:r>
              <a:rPr lang="ru-RU" sz="2000" dirty="0" smtClean="0"/>
              <a:t>    Всем стало очевидно, что надо искать другой способ решения проблемы.</a:t>
            </a:r>
          </a:p>
          <a:p>
            <a:pPr>
              <a:buNone/>
            </a:pPr>
            <a:endParaRPr lang="ru-RU" sz="2000" dirty="0" smtClean="0"/>
          </a:p>
          <a:p>
            <a:pPr>
              <a:buNone/>
            </a:pPr>
            <a:r>
              <a:rPr lang="ru-RU" sz="2000" dirty="0" smtClean="0"/>
              <a:t>    Это стало возможно благодаря согласованным действиям пожарной бригады. </a:t>
            </a:r>
          </a:p>
          <a:p>
            <a:pPr>
              <a:buNone/>
            </a:pPr>
            <a:endParaRPr lang="ru-RU" sz="2000" dirty="0" smtClean="0"/>
          </a:p>
          <a:p>
            <a:pPr>
              <a:buNone/>
            </a:pPr>
            <a:r>
              <a:rPr lang="ru-RU" sz="2000" dirty="0" smtClean="0"/>
              <a:t>     Солнца не видно из-за туч.</a:t>
            </a:r>
            <a:br>
              <a:rPr lang="ru-RU" sz="2000" dirty="0" smtClean="0"/>
            </a:br>
            <a:endParaRPr lang="ru-RU" sz="2000" b="1" u="sng" dirty="0">
              <a:solidFill>
                <a:schemeClr val="accent1">
                  <a:lumMod val="75000"/>
                </a:schemeClr>
              </a:solidFill>
            </a:endParaRPr>
          </a:p>
        </p:txBody>
      </p:sp>
      <p:sp>
        <p:nvSpPr>
          <p:cNvPr id="5" name="5-конечная звезда 4"/>
          <p:cNvSpPr/>
          <p:nvPr/>
        </p:nvSpPr>
        <p:spPr>
          <a:xfrm rot="2082379" flipV="1">
            <a:off x="826045" y="547141"/>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1752" y="188640"/>
            <a:ext cx="4038600" cy="6552728"/>
          </a:xfrm>
        </p:spPr>
        <p:txBody>
          <a:bodyPr>
            <a:normAutofit/>
          </a:bodyPr>
          <a:lstStyle/>
          <a:p>
            <a:pPr>
              <a:buNone/>
            </a:pPr>
            <a:r>
              <a:rPr lang="ru-RU" sz="2000" b="1" dirty="0" smtClean="0">
                <a:solidFill>
                  <a:srgbClr val="00B050"/>
                </a:solidFill>
              </a:rPr>
              <a:t>      НАВЕРНО, ВЕРНО, ТОЧНО, ЕСТЕСТВЕННО </a:t>
            </a:r>
          </a:p>
          <a:p>
            <a:pPr>
              <a:buNone/>
            </a:pPr>
            <a:r>
              <a:rPr lang="ru-RU" sz="2000" b="1" dirty="0" smtClean="0">
                <a:solidFill>
                  <a:srgbClr val="00B050"/>
                </a:solidFill>
              </a:rPr>
              <a:t>    </a:t>
            </a:r>
            <a:r>
              <a:rPr lang="ru-RU" sz="2000" dirty="0" smtClean="0">
                <a:solidFill>
                  <a:srgbClr val="0070C0"/>
                </a:solidFill>
              </a:rPr>
              <a:t>оказываются </a:t>
            </a:r>
            <a:r>
              <a:rPr lang="ru-RU" sz="2000" dirty="0" smtClean="0">
                <a:solidFill>
                  <a:srgbClr val="00B050"/>
                </a:solidFill>
              </a:rPr>
              <a:t>вводными </a:t>
            </a:r>
            <a:r>
              <a:rPr lang="ru-RU" sz="2000" dirty="0" smtClean="0">
                <a:solidFill>
                  <a:srgbClr val="0070C0"/>
                </a:solidFill>
              </a:rPr>
              <a:t>при указании на степень достоверности сообщаемого</a:t>
            </a:r>
          </a:p>
          <a:p>
            <a:pPr>
              <a:buNone/>
            </a:pPr>
            <a:endParaRPr lang="ru-RU" sz="2000" dirty="0" smtClean="0">
              <a:solidFill>
                <a:srgbClr val="0070C0"/>
              </a:solidFill>
            </a:endParaRPr>
          </a:p>
          <a:p>
            <a:pPr>
              <a:buNone/>
            </a:pPr>
            <a:r>
              <a:rPr lang="ru-RU" sz="2000" dirty="0" smtClean="0"/>
              <a:t>    Ты, наверно (</a:t>
            </a:r>
            <a:r>
              <a:rPr lang="ru-RU" sz="2000" dirty="0" err="1" smtClean="0"/>
              <a:t>=должно</a:t>
            </a:r>
            <a:r>
              <a:rPr lang="ru-RU" sz="2000" dirty="0" smtClean="0"/>
              <a:t> быть), и не понимаешь, как важно сделать это вовремя. </a:t>
            </a:r>
          </a:p>
          <a:p>
            <a:pPr>
              <a:buNone/>
            </a:pPr>
            <a:endParaRPr lang="ru-RU" sz="2000" dirty="0" smtClean="0"/>
          </a:p>
          <a:p>
            <a:pPr>
              <a:buNone/>
            </a:pPr>
            <a:r>
              <a:rPr lang="ru-RU" sz="2000" dirty="0" smtClean="0"/>
              <a:t>    Вы, верно, и есть тот самый Сидоров?</a:t>
            </a:r>
          </a:p>
          <a:p>
            <a:pPr>
              <a:buNone/>
            </a:pPr>
            <a:endParaRPr lang="ru-RU" sz="2000" dirty="0" smtClean="0"/>
          </a:p>
          <a:p>
            <a:pPr>
              <a:buNone/>
            </a:pPr>
            <a:r>
              <a:rPr lang="ru-RU" sz="2000" dirty="0" smtClean="0"/>
              <a:t>    Она, точно, была красавицей. </a:t>
            </a:r>
          </a:p>
          <a:p>
            <a:pPr>
              <a:buNone/>
            </a:pPr>
            <a:endParaRPr lang="ru-RU" sz="2000" dirty="0" smtClean="0"/>
          </a:p>
          <a:p>
            <a:pPr>
              <a:buNone/>
            </a:pPr>
            <a:r>
              <a:rPr lang="ru-RU" sz="2000" dirty="0" smtClean="0"/>
              <a:t>     Все эти рассуждения, естественно, пока только наши предположения. </a:t>
            </a:r>
            <a:endParaRPr lang="ru-RU" sz="2000" dirty="0">
              <a:solidFill>
                <a:srgbClr val="0070C0"/>
              </a:solidFill>
            </a:endParaRPr>
          </a:p>
        </p:txBody>
      </p:sp>
      <p:sp>
        <p:nvSpPr>
          <p:cNvPr id="4" name="Содержимое 3"/>
          <p:cNvSpPr>
            <a:spLocks noGrp="1"/>
          </p:cNvSpPr>
          <p:nvPr>
            <p:ph sz="half" idx="2"/>
          </p:nvPr>
        </p:nvSpPr>
        <p:spPr>
          <a:xfrm>
            <a:off x="4800600" y="188640"/>
            <a:ext cx="4038600" cy="6669360"/>
          </a:xfrm>
        </p:spPr>
        <p:txBody>
          <a:bodyPr>
            <a:normAutofit/>
          </a:bodyPr>
          <a:lstStyle/>
          <a:p>
            <a:pPr algn="ctr">
              <a:buNone/>
            </a:pPr>
            <a:r>
              <a:rPr lang="ru-RU" sz="2000" b="1" dirty="0" smtClean="0">
                <a:solidFill>
                  <a:schemeClr val="accent1">
                    <a:lumMod val="75000"/>
                  </a:schemeClr>
                </a:solidFill>
              </a:rPr>
              <a:t>     </a:t>
            </a:r>
            <a:r>
              <a:rPr lang="ru-RU" sz="1800" b="1" dirty="0" smtClean="0">
                <a:solidFill>
                  <a:schemeClr val="accent1">
                    <a:lumMod val="75000"/>
                  </a:schemeClr>
                </a:solidFill>
              </a:rPr>
              <a:t>Эти же слова оказываются членами предложения </a:t>
            </a:r>
            <a:r>
              <a:rPr lang="ru-RU" sz="1800" b="1" u="sng" dirty="0" smtClean="0">
                <a:solidFill>
                  <a:schemeClr val="accent1">
                    <a:lumMod val="75000"/>
                  </a:schemeClr>
                </a:solidFill>
              </a:rPr>
              <a:t>(обстоятельствами)</a:t>
            </a:r>
          </a:p>
          <a:p>
            <a:pPr algn="ctr">
              <a:buNone/>
            </a:pPr>
            <a:endParaRPr lang="ru-RU" sz="1800" b="1" u="sng" dirty="0" smtClean="0">
              <a:solidFill>
                <a:schemeClr val="accent1">
                  <a:lumMod val="75000"/>
                </a:schemeClr>
              </a:solidFill>
            </a:endParaRPr>
          </a:p>
          <a:p>
            <a:pPr>
              <a:buNone/>
            </a:pPr>
            <a:r>
              <a:rPr lang="ru-RU" sz="1800" dirty="0" smtClean="0"/>
              <a:t>     Он верно (</a:t>
            </a:r>
            <a:r>
              <a:rPr lang="ru-RU" sz="1800" dirty="0" err="1" smtClean="0"/>
              <a:t>=правильно</a:t>
            </a:r>
            <a:r>
              <a:rPr lang="ru-RU" sz="1800" dirty="0" smtClean="0"/>
              <a:t>, обстоятельство образа действия) перевел текст. </a:t>
            </a:r>
          </a:p>
          <a:p>
            <a:pPr>
              <a:buNone/>
            </a:pPr>
            <a:endParaRPr lang="ru-RU" sz="1800" dirty="0" smtClean="0"/>
          </a:p>
          <a:p>
            <a:pPr>
              <a:buNone/>
            </a:pPr>
            <a:r>
              <a:rPr lang="ru-RU" sz="1800" dirty="0" smtClean="0"/>
              <a:t>    Наверно не знаю (</a:t>
            </a:r>
            <a:r>
              <a:rPr lang="ru-RU" sz="1800" dirty="0" err="1" smtClean="0"/>
              <a:t>=наверняка</a:t>
            </a:r>
            <a:r>
              <a:rPr lang="ru-RU" sz="1800" dirty="0" smtClean="0"/>
              <a:t>, обстоятельство образа действия), но он должен был сделать это назло мне. </a:t>
            </a:r>
          </a:p>
          <a:p>
            <a:pPr>
              <a:buNone/>
            </a:pPr>
            <a:endParaRPr lang="ru-RU" sz="1800" dirty="0" smtClean="0"/>
          </a:p>
          <a:p>
            <a:pPr>
              <a:buNone/>
            </a:pPr>
            <a:r>
              <a:rPr lang="ru-RU" sz="1800" dirty="0" smtClean="0"/>
              <a:t>     Ученик точно (</a:t>
            </a:r>
            <a:r>
              <a:rPr lang="ru-RU" sz="1800" dirty="0" err="1" smtClean="0"/>
              <a:t>=правильно</a:t>
            </a:r>
            <a:r>
              <a:rPr lang="ru-RU" sz="1800" dirty="0" smtClean="0"/>
              <a:t>) решил задачу. </a:t>
            </a:r>
          </a:p>
          <a:p>
            <a:pPr>
              <a:buNone/>
            </a:pPr>
            <a:endParaRPr lang="ru-RU" sz="1800" dirty="0" smtClean="0"/>
          </a:p>
          <a:p>
            <a:pPr>
              <a:buNone/>
            </a:pPr>
            <a:r>
              <a:rPr lang="ru-RU" sz="1800" dirty="0" smtClean="0"/>
              <a:t>     Это естественно (</a:t>
            </a:r>
            <a:r>
              <a:rPr lang="ru-RU" sz="1800" dirty="0" err="1" smtClean="0"/>
              <a:t>=естественным</a:t>
            </a:r>
            <a:r>
              <a:rPr lang="ru-RU" sz="1800" dirty="0" smtClean="0"/>
              <a:t> образом) привело нас к единственно правильному ответу.</a:t>
            </a:r>
            <a:br>
              <a:rPr lang="ru-RU" sz="1800" dirty="0" smtClean="0"/>
            </a:br>
            <a:r>
              <a:rPr lang="ru-RU" sz="1800" b="1" u="sng" dirty="0" smtClean="0">
                <a:solidFill>
                  <a:schemeClr val="accent1">
                    <a:lumMod val="75000"/>
                  </a:schemeClr>
                </a:solidFill>
              </a:rPr>
              <a:t> </a:t>
            </a:r>
            <a:endParaRPr lang="ru-RU" sz="1800" b="1" u="sng" dirty="0">
              <a:solidFill>
                <a:schemeClr val="accent1">
                  <a:lumMod val="75000"/>
                </a:schemeClr>
              </a:solidFill>
            </a:endParaRPr>
          </a:p>
        </p:txBody>
      </p:sp>
      <p:sp>
        <p:nvSpPr>
          <p:cNvPr id="5" name="5-конечная звезда 4"/>
          <p:cNvSpPr/>
          <p:nvPr/>
        </p:nvSpPr>
        <p:spPr>
          <a:xfrm rot="2082379" flipV="1">
            <a:off x="321989" y="2591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79512" y="188640"/>
            <a:ext cx="4248472" cy="6480720"/>
          </a:xfrm>
        </p:spPr>
        <p:txBody>
          <a:bodyPr/>
          <a:lstStyle/>
          <a:p>
            <a:pPr>
              <a:buNone/>
            </a:pPr>
            <a:r>
              <a:rPr lang="ru-RU" b="1" dirty="0" smtClean="0"/>
              <a:t>  </a:t>
            </a:r>
            <a:r>
              <a:rPr lang="ru-RU" b="1" dirty="0" smtClean="0">
                <a:solidFill>
                  <a:srgbClr val="00B050"/>
                </a:solidFill>
              </a:rPr>
              <a:t>   </a:t>
            </a:r>
          </a:p>
          <a:p>
            <a:pPr>
              <a:buNone/>
            </a:pPr>
            <a:r>
              <a:rPr lang="ru-RU" sz="2000" b="1" dirty="0" smtClean="0">
                <a:solidFill>
                  <a:srgbClr val="00B050"/>
                </a:solidFill>
              </a:rPr>
              <a:t>     КСТАТИ </a:t>
            </a:r>
            <a:r>
              <a:rPr lang="ru-RU" sz="2000" dirty="0" smtClean="0">
                <a:solidFill>
                  <a:srgbClr val="0070C0"/>
                </a:solidFill>
              </a:rPr>
              <a:t>является </a:t>
            </a:r>
            <a:r>
              <a:rPr lang="ru-RU" sz="2000" b="1" dirty="0" smtClean="0">
                <a:solidFill>
                  <a:srgbClr val="00B050"/>
                </a:solidFill>
              </a:rPr>
              <a:t>вводным словом</a:t>
            </a:r>
            <a:r>
              <a:rPr lang="ru-RU" sz="2000" dirty="0" smtClean="0">
                <a:solidFill>
                  <a:srgbClr val="0070C0"/>
                </a:solidFill>
              </a:rPr>
              <a:t>, если указывает </a:t>
            </a:r>
            <a:r>
              <a:rPr lang="ru-RU" sz="2000" b="1" dirty="0" smtClean="0">
                <a:solidFill>
                  <a:srgbClr val="0070C0"/>
                </a:solidFill>
              </a:rPr>
              <a:t>на связь мыслей </a:t>
            </a:r>
          </a:p>
          <a:p>
            <a:pPr>
              <a:buNone/>
            </a:pPr>
            <a:endParaRPr lang="ru-RU" sz="2000" b="1" dirty="0" smtClean="0">
              <a:solidFill>
                <a:srgbClr val="0070C0"/>
              </a:solidFill>
            </a:endParaRPr>
          </a:p>
          <a:p>
            <a:pPr>
              <a:buNone/>
            </a:pPr>
            <a:r>
              <a:rPr lang="ru-RU" sz="2000" dirty="0" smtClean="0"/>
              <a:t>     Он хороший спортсмен. Кстати, учится он тоже хорошо.</a:t>
            </a:r>
          </a:p>
          <a:p>
            <a:pPr>
              <a:buNone/>
            </a:pPr>
            <a:endParaRPr lang="ru-RU" sz="2000" dirty="0" smtClean="0"/>
          </a:p>
          <a:p>
            <a:pPr>
              <a:buNone/>
            </a:pPr>
            <a:r>
              <a:rPr lang="ru-RU" sz="2000" b="1" dirty="0" smtClean="0">
                <a:solidFill>
                  <a:srgbClr val="00B050"/>
                </a:solidFill>
              </a:rPr>
              <a:t>       МЕЖДУ ПРОЧИМ     </a:t>
            </a:r>
            <a:r>
              <a:rPr lang="ru-RU" sz="2000" dirty="0" smtClean="0">
                <a:solidFill>
                  <a:srgbClr val="0070C0"/>
                </a:solidFill>
              </a:rPr>
              <a:t>оказывается </a:t>
            </a:r>
            <a:r>
              <a:rPr lang="ru-RU" sz="2000" b="1" dirty="0" smtClean="0">
                <a:solidFill>
                  <a:srgbClr val="00B050"/>
                </a:solidFill>
              </a:rPr>
              <a:t>вводным словом</a:t>
            </a:r>
            <a:r>
              <a:rPr lang="ru-RU" sz="2000" dirty="0" smtClean="0">
                <a:solidFill>
                  <a:srgbClr val="0070C0"/>
                </a:solidFill>
              </a:rPr>
              <a:t>, указывая </a:t>
            </a:r>
            <a:r>
              <a:rPr lang="ru-RU" sz="2000" b="1" dirty="0" smtClean="0">
                <a:solidFill>
                  <a:srgbClr val="0070C0"/>
                </a:solidFill>
              </a:rPr>
              <a:t>на связь мыслей </a:t>
            </a:r>
          </a:p>
          <a:p>
            <a:pPr>
              <a:buNone/>
            </a:pPr>
            <a:r>
              <a:rPr lang="ru-RU" sz="2000" b="1" dirty="0" smtClean="0">
                <a:solidFill>
                  <a:srgbClr val="0070C0"/>
                </a:solidFill>
              </a:rPr>
              <a:t>  </a:t>
            </a:r>
          </a:p>
          <a:p>
            <a:pPr>
              <a:buNone/>
            </a:pPr>
            <a:r>
              <a:rPr lang="ru-RU" sz="2000" b="1" dirty="0" smtClean="0">
                <a:solidFill>
                  <a:srgbClr val="0070C0"/>
                </a:solidFill>
              </a:rPr>
              <a:t> </a:t>
            </a:r>
            <a:r>
              <a:rPr lang="ru-RU" sz="2000" dirty="0" smtClean="0"/>
              <a:t> Ее родители, подруги и, между прочим, лучший друг против поездки.</a:t>
            </a:r>
          </a:p>
          <a:p>
            <a:pPr>
              <a:buNone/>
            </a:pPr>
            <a:endParaRPr lang="ru-RU" sz="2000" b="1" dirty="0" smtClean="0">
              <a:solidFill>
                <a:srgbClr val="0070C0"/>
              </a:solidFill>
            </a:endParaRPr>
          </a:p>
          <a:p>
            <a:pPr>
              <a:buNone/>
            </a:pPr>
            <a:endParaRPr lang="ru-RU" sz="2000" b="1" dirty="0" smtClean="0">
              <a:solidFill>
                <a:srgbClr val="0070C0"/>
              </a:solidFill>
            </a:endParaRPr>
          </a:p>
        </p:txBody>
      </p:sp>
      <p:sp>
        <p:nvSpPr>
          <p:cNvPr id="4" name="Содержимое 3"/>
          <p:cNvSpPr>
            <a:spLocks noGrp="1"/>
          </p:cNvSpPr>
          <p:nvPr>
            <p:ph sz="half" idx="2"/>
          </p:nvPr>
        </p:nvSpPr>
        <p:spPr>
          <a:xfrm>
            <a:off x="4800600" y="188640"/>
            <a:ext cx="4038600" cy="6480720"/>
          </a:xfrm>
        </p:spPr>
        <p:txBody>
          <a:bodyPr/>
          <a:lstStyle/>
          <a:p>
            <a:pPr>
              <a:buNone/>
            </a:pPr>
            <a:r>
              <a:rPr lang="ru-RU" dirty="0" smtClean="0"/>
              <a:t>    </a:t>
            </a:r>
            <a:r>
              <a:rPr lang="ru-RU" sz="2000" b="1" dirty="0" smtClean="0">
                <a:solidFill>
                  <a:schemeClr val="accent1">
                    <a:lumMod val="75000"/>
                  </a:schemeClr>
                </a:solidFill>
              </a:rPr>
              <a:t>Это слово выступает </a:t>
            </a:r>
            <a:r>
              <a:rPr lang="ru-RU" sz="2000" b="1" u="sng" dirty="0" smtClean="0">
                <a:solidFill>
                  <a:schemeClr val="accent1">
                    <a:lumMod val="75000"/>
                  </a:schemeClr>
                </a:solidFill>
              </a:rPr>
              <a:t>не как  вводное </a:t>
            </a:r>
            <a:r>
              <a:rPr lang="ru-RU" sz="2000" b="1" dirty="0" smtClean="0">
                <a:solidFill>
                  <a:schemeClr val="accent1">
                    <a:lumMod val="75000"/>
                  </a:schemeClr>
                </a:solidFill>
              </a:rPr>
              <a:t>в значении </a:t>
            </a:r>
            <a:r>
              <a:rPr lang="ru-RU" sz="2000" b="1" u="sng" dirty="0" smtClean="0">
                <a:solidFill>
                  <a:schemeClr val="accent1">
                    <a:lumMod val="75000"/>
                  </a:schemeClr>
                </a:solidFill>
              </a:rPr>
              <a:t>"заодно" </a:t>
            </a:r>
          </a:p>
          <a:p>
            <a:pPr>
              <a:buNone/>
            </a:pPr>
            <a:endParaRPr lang="ru-RU" sz="2000" dirty="0" smtClean="0"/>
          </a:p>
          <a:p>
            <a:pPr>
              <a:buNone/>
            </a:pPr>
            <a:r>
              <a:rPr lang="ru-RU" sz="2000" dirty="0" smtClean="0"/>
              <a:t>Пойду прогуляюсь, кстати куплю хлеба.</a:t>
            </a:r>
          </a:p>
          <a:p>
            <a:pPr>
              <a:buNone/>
            </a:pPr>
            <a:endParaRPr lang="ru-RU" sz="2000" dirty="0" smtClean="0"/>
          </a:p>
          <a:p>
            <a:pPr>
              <a:buNone/>
            </a:pPr>
            <a:r>
              <a:rPr lang="ru-RU" sz="2000" b="1" dirty="0" smtClean="0">
                <a:solidFill>
                  <a:schemeClr val="accent1">
                    <a:lumMod val="75000"/>
                  </a:schemeClr>
                </a:solidFill>
              </a:rPr>
              <a:t>   </a:t>
            </a:r>
          </a:p>
          <a:p>
            <a:pPr>
              <a:buNone/>
            </a:pPr>
            <a:r>
              <a:rPr lang="ru-RU" sz="2000" b="1" dirty="0" smtClean="0">
                <a:solidFill>
                  <a:schemeClr val="accent1">
                    <a:lumMod val="75000"/>
                  </a:schemeClr>
                </a:solidFill>
              </a:rPr>
              <a:t>    Это слово может употребляться  как </a:t>
            </a:r>
            <a:r>
              <a:rPr lang="ru-RU" sz="2000" b="1" u="sng" dirty="0" smtClean="0">
                <a:solidFill>
                  <a:schemeClr val="accent1">
                    <a:lumMod val="75000"/>
                  </a:schemeClr>
                </a:solidFill>
              </a:rPr>
              <a:t>не вводное  </a:t>
            </a:r>
            <a:r>
              <a:rPr lang="ru-RU" sz="2000" b="1" dirty="0" smtClean="0">
                <a:solidFill>
                  <a:schemeClr val="accent1">
                    <a:lumMod val="75000"/>
                  </a:schemeClr>
                </a:solidFill>
              </a:rPr>
              <a:t> в контексте </a:t>
            </a:r>
          </a:p>
          <a:p>
            <a:pPr>
              <a:buNone/>
            </a:pPr>
            <a:endParaRPr lang="ru-RU" sz="2000" b="1" dirty="0" smtClean="0">
              <a:solidFill>
                <a:schemeClr val="accent1">
                  <a:lumMod val="75000"/>
                </a:schemeClr>
              </a:solidFill>
            </a:endParaRPr>
          </a:p>
          <a:p>
            <a:pPr>
              <a:buNone/>
            </a:pPr>
            <a:r>
              <a:rPr lang="ru-RU" sz="2000" b="1" dirty="0" smtClean="0">
                <a:solidFill>
                  <a:schemeClr val="accent1">
                    <a:lumMod val="75000"/>
                  </a:schemeClr>
                </a:solidFill>
              </a:rPr>
              <a:t>  </a:t>
            </a:r>
          </a:p>
          <a:p>
            <a:pPr>
              <a:buNone/>
            </a:pPr>
            <a:r>
              <a:rPr lang="ru-RU" sz="2000" b="1" dirty="0" smtClean="0">
                <a:solidFill>
                  <a:schemeClr val="accent1">
                    <a:lumMod val="75000"/>
                  </a:schemeClr>
                </a:solidFill>
              </a:rPr>
              <a:t>  </a:t>
            </a:r>
            <a:r>
              <a:rPr lang="ru-RU" sz="2000" dirty="0" smtClean="0"/>
              <a:t> Он произнес длинную речь, в которой </a:t>
            </a:r>
            <a:r>
              <a:rPr lang="ru-RU" sz="2000" u="sng" dirty="0" smtClean="0"/>
              <a:t>между прочим </a:t>
            </a:r>
            <a:r>
              <a:rPr lang="ru-RU" sz="2000" dirty="0" smtClean="0"/>
              <a:t>отметил, что вскоре станет нашим начальником.</a:t>
            </a:r>
            <a:br>
              <a:rPr lang="ru-RU" sz="2000" dirty="0" smtClean="0"/>
            </a:br>
            <a:endParaRPr lang="ru-RU" sz="2000" b="1" dirty="0" smtClean="0">
              <a:solidFill>
                <a:schemeClr val="accent1">
                  <a:lumMod val="75000"/>
                </a:schemeClr>
              </a:solidFill>
            </a:endParaRPr>
          </a:p>
          <a:p>
            <a:pPr>
              <a:buNone/>
            </a:pPr>
            <a:endParaRPr lang="ru-RU" sz="2000" b="1" u="sng" dirty="0" smtClean="0">
              <a:solidFill>
                <a:schemeClr val="accent1">
                  <a:lumMod val="75000"/>
                </a:schemeClr>
              </a:solidFill>
            </a:endParaRPr>
          </a:p>
          <a:p>
            <a:pPr>
              <a:buNone/>
            </a:pPr>
            <a:endParaRPr lang="ru-RU" sz="2000" b="1" u="sng" dirty="0" smtClean="0">
              <a:solidFill>
                <a:schemeClr val="accent1">
                  <a:lumMod val="75000"/>
                </a:schemeClr>
              </a:solidFill>
            </a:endParaRPr>
          </a:p>
          <a:p>
            <a:pPr>
              <a:buNone/>
            </a:pPr>
            <a:endParaRPr lang="ru-RU" sz="2000" b="1" u="sng" dirty="0">
              <a:solidFill>
                <a:schemeClr val="accent1">
                  <a:lumMod val="75000"/>
                </a:schemeClr>
              </a:solidFill>
            </a:endParaRPr>
          </a:p>
        </p:txBody>
      </p:sp>
      <p:sp>
        <p:nvSpPr>
          <p:cNvPr id="5" name="5-конечная звезда 4"/>
          <p:cNvSpPr/>
          <p:nvPr/>
        </p:nvSpPr>
        <p:spPr>
          <a:xfrm rot="2082379" flipV="1">
            <a:off x="177973" y="691158"/>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rot="2082379" flipV="1">
            <a:off x="249980" y="3067421"/>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4716016" y="188640"/>
            <a:ext cx="4248472" cy="6480720"/>
          </a:xfrm>
        </p:spPr>
        <p:txBody>
          <a:bodyPr>
            <a:normAutofit lnSpcReduction="10000"/>
          </a:bodyPr>
          <a:lstStyle/>
          <a:p>
            <a:pPr algn="ctr">
              <a:buNone/>
            </a:pPr>
            <a:r>
              <a:rPr lang="ru-RU" dirty="0" smtClean="0"/>
              <a:t>    </a:t>
            </a:r>
            <a:r>
              <a:rPr lang="ru-RU" sz="1800" b="1" dirty="0" smtClean="0">
                <a:solidFill>
                  <a:schemeClr val="accent1">
                    <a:lumMod val="75000"/>
                  </a:schemeClr>
                </a:solidFill>
              </a:rPr>
              <a:t>Это же слово может выступать как обстоятельство </a:t>
            </a:r>
          </a:p>
          <a:p>
            <a:pPr algn="ctr">
              <a:buNone/>
            </a:pPr>
            <a:r>
              <a:rPr lang="ru-RU" sz="1800" b="1" dirty="0" smtClean="0">
                <a:solidFill>
                  <a:schemeClr val="accent1">
                    <a:lumMod val="75000"/>
                  </a:schemeClr>
                </a:solidFill>
              </a:rPr>
              <a:t>времени (</a:t>
            </a:r>
            <a:r>
              <a:rPr lang="ru-RU" sz="1800" b="1" dirty="0" err="1" smtClean="0">
                <a:solidFill>
                  <a:schemeClr val="accent1">
                    <a:lumMod val="75000"/>
                  </a:schemeClr>
                </a:solidFill>
              </a:rPr>
              <a:t>=сначала</a:t>
            </a:r>
            <a:r>
              <a:rPr lang="ru-RU" sz="1800" b="1" dirty="0" smtClean="0">
                <a:solidFill>
                  <a:schemeClr val="accent1">
                    <a:lumMod val="75000"/>
                  </a:schemeClr>
                </a:solidFill>
              </a:rPr>
              <a:t>)  </a:t>
            </a:r>
          </a:p>
          <a:p>
            <a:pPr algn="ctr">
              <a:buNone/>
            </a:pPr>
            <a:endParaRPr lang="ru-RU" sz="1800" b="1" dirty="0" smtClean="0">
              <a:solidFill>
                <a:schemeClr val="accent1">
                  <a:lumMod val="75000"/>
                </a:schemeClr>
              </a:solidFill>
            </a:endParaRPr>
          </a:p>
          <a:p>
            <a:pPr>
              <a:buNone/>
            </a:pPr>
            <a:r>
              <a:rPr lang="ru-RU" sz="1800" dirty="0" smtClean="0"/>
              <a:t>Прежде всего я хочу передать привет от твоих родителей.                                  </a:t>
            </a:r>
            <a:r>
              <a:rPr lang="ru-RU" sz="4000" dirty="0" smtClean="0">
                <a:solidFill>
                  <a:srgbClr val="FF0000"/>
                </a:solidFill>
              </a:rPr>
              <a:t>! </a:t>
            </a:r>
            <a:r>
              <a:rPr lang="ru-RU" sz="1600" dirty="0" smtClean="0"/>
              <a:t>(В одной и той же фразе </a:t>
            </a:r>
            <a:r>
              <a:rPr lang="ru-RU" sz="1600" u="sng" dirty="0" smtClean="0"/>
              <a:t>"прежде всего" </a:t>
            </a:r>
            <a:r>
              <a:rPr lang="ru-RU" sz="1600" dirty="0" smtClean="0"/>
              <a:t>может рассматриваться как вводное, так и нет в зависимости от воли автора.)</a:t>
            </a:r>
            <a:br>
              <a:rPr lang="ru-RU" sz="1600" dirty="0" smtClean="0"/>
            </a:br>
            <a:endParaRPr lang="ru-RU" sz="1600" dirty="0" smtClean="0"/>
          </a:p>
          <a:p>
            <a:pPr>
              <a:buNone/>
            </a:pPr>
            <a:r>
              <a:rPr lang="ru-RU" sz="1600" dirty="0" smtClean="0"/>
              <a:t>     </a:t>
            </a:r>
            <a:r>
              <a:rPr lang="ru-RU" sz="1600" b="1" dirty="0" smtClean="0">
                <a:solidFill>
                  <a:schemeClr val="accent1">
                    <a:lumMod val="75000"/>
                  </a:schemeClr>
                </a:solidFill>
              </a:rPr>
              <a:t>Эти же слова </a:t>
            </a:r>
            <a:r>
              <a:rPr lang="ru-RU" sz="1600" b="1" u="sng" dirty="0" smtClean="0">
                <a:solidFill>
                  <a:schemeClr val="accent1">
                    <a:lumMod val="75000"/>
                  </a:schemeClr>
                </a:solidFill>
              </a:rPr>
              <a:t>не являются вводными</a:t>
            </a:r>
            <a:r>
              <a:rPr lang="ru-RU" sz="1600" b="1" dirty="0" smtClean="0">
                <a:solidFill>
                  <a:schemeClr val="accent1">
                    <a:lumMod val="75000"/>
                  </a:schemeClr>
                </a:solidFill>
              </a:rPr>
              <a:t>, если выступают в                      других значениях</a:t>
            </a:r>
          </a:p>
          <a:p>
            <a:pPr>
              <a:buNone/>
            </a:pPr>
            <a:r>
              <a:rPr lang="ru-RU" sz="1600" dirty="0" smtClean="0"/>
              <a:t>     - Я и действительно таков, каким ты меня представляла                                                 </a:t>
            </a:r>
            <a:r>
              <a:rPr lang="ru-RU" sz="1600" dirty="0" smtClean="0">
                <a:solidFill>
                  <a:schemeClr val="accent1">
                    <a:lumMod val="75000"/>
                  </a:schemeClr>
                </a:solidFill>
              </a:rPr>
              <a:t>(</a:t>
            </a:r>
            <a:r>
              <a:rPr lang="ru-RU" sz="1600" dirty="0" err="1" smtClean="0">
                <a:solidFill>
                  <a:schemeClr val="accent1">
                    <a:lumMod val="75000"/>
                  </a:schemeClr>
                </a:solidFill>
              </a:rPr>
              <a:t>=в</a:t>
            </a:r>
            <a:r>
              <a:rPr lang="ru-RU" sz="1600" dirty="0" smtClean="0">
                <a:solidFill>
                  <a:schemeClr val="accent1">
                    <a:lumMod val="75000"/>
                  </a:schemeClr>
                </a:solidFill>
              </a:rPr>
              <a:t> действительности, на самом деле).</a:t>
            </a:r>
          </a:p>
          <a:p>
            <a:pPr>
              <a:buNone/>
            </a:pPr>
            <a:r>
              <a:rPr lang="ru-RU" sz="1600" dirty="0" smtClean="0"/>
              <a:t>   - Она безусловно права, предлагая нам такой простой путь решения проблемы </a:t>
            </a:r>
            <a:r>
              <a:rPr lang="ru-RU" sz="1600" dirty="0" smtClean="0">
                <a:solidFill>
                  <a:schemeClr val="accent1">
                    <a:lumMod val="75000"/>
                  </a:schemeClr>
                </a:solidFill>
              </a:rPr>
              <a:t>(</a:t>
            </a:r>
            <a:r>
              <a:rPr lang="ru-RU" sz="1600" dirty="0" err="1" smtClean="0">
                <a:solidFill>
                  <a:schemeClr val="accent1">
                    <a:lumMod val="75000"/>
                  </a:schemeClr>
                </a:solidFill>
              </a:rPr>
              <a:t>=очень</a:t>
            </a:r>
            <a:r>
              <a:rPr lang="ru-RU" sz="1600" dirty="0" smtClean="0">
                <a:solidFill>
                  <a:schemeClr val="accent1">
                    <a:lumMod val="75000"/>
                  </a:schemeClr>
                </a:solidFill>
              </a:rPr>
              <a:t> даже, вполне права)</a:t>
            </a:r>
            <a:r>
              <a:rPr lang="ru-RU" sz="1600" dirty="0" smtClean="0"/>
              <a:t>. </a:t>
            </a:r>
            <a:r>
              <a:rPr lang="ru-RU" sz="1600" dirty="0" smtClean="0">
                <a:solidFill>
                  <a:schemeClr val="accent1">
                    <a:lumMod val="75000"/>
                  </a:schemeClr>
                </a:solidFill>
              </a:rPr>
              <a:t> </a:t>
            </a:r>
          </a:p>
          <a:p>
            <a:pPr>
              <a:buNone/>
            </a:pPr>
            <a:r>
              <a:rPr lang="ru-RU" sz="1600" dirty="0" smtClean="0">
                <a:solidFill>
                  <a:schemeClr val="accent1">
                    <a:lumMod val="75000"/>
                  </a:schemeClr>
                </a:solidFill>
              </a:rPr>
              <a:t>    </a:t>
            </a:r>
            <a:r>
              <a:rPr lang="ru-RU" sz="1600" dirty="0" smtClean="0"/>
              <a:t> - Я не имел ничего собственно против школы, но в эту идти не хотел </a:t>
            </a:r>
            <a:r>
              <a:rPr lang="ru-RU" sz="1600" dirty="0" smtClean="0">
                <a:solidFill>
                  <a:schemeClr val="accent1">
                    <a:lumMod val="75000"/>
                  </a:schemeClr>
                </a:solidFill>
              </a:rPr>
              <a:t>(</a:t>
            </a:r>
            <a:r>
              <a:rPr lang="ru-RU" sz="1600" dirty="0" err="1" smtClean="0">
                <a:solidFill>
                  <a:schemeClr val="accent1">
                    <a:lumMod val="75000"/>
                  </a:schemeClr>
                </a:solidFill>
              </a:rPr>
              <a:t>=вообще</a:t>
            </a:r>
            <a:r>
              <a:rPr lang="ru-RU" sz="1600" dirty="0" smtClean="0">
                <a:solidFill>
                  <a:schemeClr val="accent1">
                    <a:lumMod val="75000"/>
                  </a:schemeClr>
                </a:solidFill>
              </a:rPr>
              <a:t>, именно). </a:t>
            </a:r>
            <a:endParaRPr lang="ru-RU" sz="1600" b="1" dirty="0">
              <a:solidFill>
                <a:schemeClr val="accent1">
                  <a:lumMod val="75000"/>
                </a:schemeClr>
              </a:solidFill>
            </a:endParaRPr>
          </a:p>
        </p:txBody>
      </p:sp>
      <p:sp>
        <p:nvSpPr>
          <p:cNvPr id="5" name="Заголовок 1"/>
          <p:cNvSpPr>
            <a:spLocks noGrp="1"/>
          </p:cNvSpPr>
          <p:nvPr>
            <p:ph sz="half" idx="1"/>
          </p:nvPr>
        </p:nvSpPr>
        <p:spPr>
          <a:xfrm>
            <a:off x="179512" y="188913"/>
            <a:ext cx="4248471" cy="6480447"/>
          </a:xfrm>
        </p:spPr>
        <p:txBody>
          <a:bodyPr>
            <a:normAutofit lnSpcReduction="10000"/>
          </a:bodyPr>
          <a:lstStyle/>
          <a:p>
            <a:pPr>
              <a:buNone/>
            </a:pPr>
            <a:r>
              <a:rPr lang="ru-RU" dirty="0" smtClean="0"/>
              <a:t>      </a:t>
            </a:r>
            <a:r>
              <a:rPr lang="ru-RU" sz="2000" b="1" dirty="0" smtClean="0">
                <a:solidFill>
                  <a:srgbClr val="00B050"/>
                </a:solidFill>
              </a:rPr>
              <a:t>ПРЕЖДЕ ВСЕГО </a:t>
            </a:r>
            <a:r>
              <a:rPr lang="ru-RU" sz="2000" dirty="0" smtClean="0">
                <a:solidFill>
                  <a:srgbClr val="0070C0"/>
                </a:solidFill>
              </a:rPr>
              <a:t>как </a:t>
            </a:r>
            <a:r>
              <a:rPr lang="ru-RU" sz="2000" b="1" dirty="0" smtClean="0">
                <a:solidFill>
                  <a:srgbClr val="00B050"/>
                </a:solidFill>
              </a:rPr>
              <a:t>вводное слово  </a:t>
            </a:r>
            <a:r>
              <a:rPr lang="ru-RU" sz="2000" dirty="0" smtClean="0">
                <a:solidFill>
                  <a:srgbClr val="0070C0"/>
                </a:solidFill>
              </a:rPr>
              <a:t>указывает </a:t>
            </a:r>
            <a:r>
              <a:rPr lang="ru-RU" sz="2000" b="1" dirty="0" smtClean="0">
                <a:solidFill>
                  <a:srgbClr val="0070C0"/>
                </a:solidFill>
              </a:rPr>
              <a:t>на связь мыслей</a:t>
            </a:r>
          </a:p>
          <a:p>
            <a:pPr>
              <a:buNone/>
            </a:pPr>
            <a:r>
              <a:rPr lang="ru-RU" sz="2000" dirty="0" smtClean="0"/>
              <a:t>    </a:t>
            </a:r>
          </a:p>
          <a:p>
            <a:pPr>
              <a:buNone/>
            </a:pPr>
            <a:r>
              <a:rPr lang="ru-RU" sz="2000" dirty="0" smtClean="0"/>
              <a:t>    Прежде всего (</a:t>
            </a:r>
            <a:r>
              <a:rPr lang="ru-RU" sz="2000" dirty="0" err="1" smtClean="0"/>
              <a:t>=во-первых</a:t>
            </a:r>
            <a:r>
              <a:rPr lang="ru-RU" sz="2000" dirty="0" smtClean="0"/>
              <a:t>), нужно ли вообще поднимать столь щекотливую тему?</a:t>
            </a:r>
          </a:p>
          <a:p>
            <a:pPr>
              <a:buNone/>
            </a:pPr>
            <a:endParaRPr lang="ru-RU" sz="2000" dirty="0" smtClean="0"/>
          </a:p>
          <a:p>
            <a:pPr>
              <a:buNone/>
            </a:pPr>
            <a:endParaRPr lang="ru-RU" sz="2000" dirty="0" smtClean="0"/>
          </a:p>
          <a:p>
            <a:pPr>
              <a:buNone/>
            </a:pPr>
            <a:r>
              <a:rPr lang="ru-RU" sz="2000" dirty="0" smtClean="0"/>
              <a:t>     </a:t>
            </a:r>
            <a:r>
              <a:rPr lang="ru-RU" sz="1800" b="1" dirty="0" smtClean="0">
                <a:solidFill>
                  <a:srgbClr val="00B050"/>
                </a:solidFill>
              </a:rPr>
              <a:t>ДЕЙСТВИТЕЛЬНО,НЕСОМ -</a:t>
            </a:r>
          </a:p>
          <a:p>
            <a:pPr>
              <a:buNone/>
            </a:pPr>
            <a:r>
              <a:rPr lang="ru-RU" sz="1800" b="1" dirty="0" smtClean="0">
                <a:solidFill>
                  <a:srgbClr val="00B050"/>
                </a:solidFill>
              </a:rPr>
              <a:t>НЕННО, БЕЗУСЛОВНО, СОБСТ-</a:t>
            </a:r>
          </a:p>
          <a:p>
            <a:pPr>
              <a:buNone/>
            </a:pPr>
            <a:r>
              <a:rPr lang="ru-RU" sz="1800" b="1" dirty="0" smtClean="0">
                <a:solidFill>
                  <a:srgbClr val="00B050"/>
                </a:solidFill>
              </a:rPr>
              <a:t>ВЕННО</a:t>
            </a:r>
            <a:r>
              <a:rPr lang="ru-RU" sz="1800" dirty="0" smtClean="0">
                <a:solidFill>
                  <a:srgbClr val="0070C0"/>
                </a:solidFill>
              </a:rPr>
              <a:t>    </a:t>
            </a:r>
            <a:r>
              <a:rPr lang="ru-RU" sz="2000" dirty="0" smtClean="0">
                <a:solidFill>
                  <a:srgbClr val="0070C0"/>
                </a:solidFill>
              </a:rPr>
              <a:t>будут </a:t>
            </a:r>
            <a:r>
              <a:rPr lang="ru-RU" sz="2000" b="1" dirty="0" smtClean="0">
                <a:solidFill>
                  <a:srgbClr val="00B050"/>
                </a:solidFill>
              </a:rPr>
              <a:t>вводными</a:t>
            </a:r>
            <a:r>
              <a:rPr lang="ru-RU" sz="2000" dirty="0" smtClean="0">
                <a:solidFill>
                  <a:srgbClr val="0070C0"/>
                </a:solidFill>
              </a:rPr>
              <a:t>, если </a:t>
            </a:r>
          </a:p>
          <a:p>
            <a:pPr>
              <a:buNone/>
            </a:pPr>
            <a:r>
              <a:rPr lang="ru-RU" sz="2000" dirty="0" smtClean="0">
                <a:solidFill>
                  <a:srgbClr val="0070C0"/>
                </a:solidFill>
              </a:rPr>
              <a:t> указывают на </a:t>
            </a:r>
            <a:r>
              <a:rPr lang="ru-RU" sz="2000" b="1" dirty="0" smtClean="0">
                <a:solidFill>
                  <a:srgbClr val="0070C0"/>
                </a:solidFill>
              </a:rPr>
              <a:t>степень достоверности </a:t>
            </a:r>
            <a:r>
              <a:rPr lang="ru-RU" sz="2000" dirty="0" smtClean="0">
                <a:solidFill>
                  <a:srgbClr val="0070C0"/>
                </a:solidFill>
              </a:rPr>
              <a:t>сообщаемого</a:t>
            </a:r>
          </a:p>
          <a:p>
            <a:pPr>
              <a:buNone/>
            </a:pPr>
            <a:endParaRPr lang="ru-RU" sz="2000" b="1" dirty="0" smtClean="0">
              <a:solidFill>
                <a:srgbClr val="0070C0"/>
              </a:solidFill>
            </a:endParaRPr>
          </a:p>
          <a:p>
            <a:pPr>
              <a:buNone/>
            </a:pPr>
            <a:r>
              <a:rPr lang="ru-RU" sz="2000" dirty="0" smtClean="0"/>
              <a:t>     С этого холма, действительно </a:t>
            </a:r>
            <a:r>
              <a:rPr lang="ru-RU" sz="2000" dirty="0" smtClean="0">
                <a:solidFill>
                  <a:srgbClr val="0070C0"/>
                </a:solidFill>
              </a:rPr>
              <a:t>(</a:t>
            </a:r>
            <a:r>
              <a:rPr lang="ru-RU" sz="2000" dirty="0" err="1" smtClean="0">
                <a:solidFill>
                  <a:srgbClr val="0070C0"/>
                </a:solidFill>
              </a:rPr>
              <a:t>=точно</a:t>
            </a:r>
            <a:r>
              <a:rPr lang="ru-RU" sz="2000" dirty="0" smtClean="0">
                <a:solidFill>
                  <a:srgbClr val="0070C0"/>
                </a:solidFill>
              </a:rPr>
              <a:t>, в самом деле, без всякого сомнения)</a:t>
            </a:r>
            <a:r>
              <a:rPr lang="ru-RU" sz="2000" dirty="0" smtClean="0"/>
              <a:t>,</a:t>
            </a:r>
            <a:r>
              <a:rPr lang="ru-RU" sz="2000" dirty="0" smtClean="0">
                <a:solidFill>
                  <a:srgbClr val="0070C0"/>
                </a:solidFill>
              </a:rPr>
              <a:t> </a:t>
            </a:r>
            <a:r>
              <a:rPr lang="ru-RU" sz="2000" dirty="0" smtClean="0"/>
              <a:t>открывался самый лучший вид. </a:t>
            </a:r>
            <a:endParaRPr lang="ru-RU" sz="2000" b="1" dirty="0" smtClean="0">
              <a:solidFill>
                <a:srgbClr val="0070C0"/>
              </a:solidFill>
            </a:endParaRPr>
          </a:p>
          <a:p>
            <a:pPr>
              <a:buNone/>
            </a:pPr>
            <a:r>
              <a:rPr lang="ru-RU" sz="2000" b="1" dirty="0" smtClean="0">
                <a:solidFill>
                  <a:srgbClr val="0070C0"/>
                </a:solidFill>
              </a:rPr>
              <a:t> </a:t>
            </a:r>
            <a:endParaRPr lang="ru-RU" sz="2000" b="1" dirty="0">
              <a:solidFill>
                <a:srgbClr val="0070C0"/>
              </a:solidFill>
            </a:endParaRPr>
          </a:p>
        </p:txBody>
      </p:sp>
      <p:sp>
        <p:nvSpPr>
          <p:cNvPr id="7" name="5-конечная звезда 6"/>
          <p:cNvSpPr/>
          <p:nvPr/>
        </p:nvSpPr>
        <p:spPr>
          <a:xfrm rot="2082379" flipV="1">
            <a:off x="321988" y="2591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5-конечная звезда 7"/>
          <p:cNvSpPr/>
          <p:nvPr/>
        </p:nvSpPr>
        <p:spPr>
          <a:xfrm rot="2082379" flipV="1">
            <a:off x="177972" y="2995413"/>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79512" y="188640"/>
            <a:ext cx="4248472" cy="6480720"/>
          </a:xfrm>
        </p:spPr>
        <p:txBody>
          <a:bodyPr>
            <a:normAutofit fontScale="92500" lnSpcReduction="10000"/>
          </a:bodyPr>
          <a:lstStyle/>
          <a:p>
            <a:pPr>
              <a:buNone/>
            </a:pPr>
            <a:r>
              <a:rPr lang="ru-RU" dirty="0" smtClean="0"/>
              <a:t>     </a:t>
            </a:r>
            <a:r>
              <a:rPr lang="ru-RU" sz="2000" b="1" dirty="0" smtClean="0">
                <a:solidFill>
                  <a:srgbClr val="00B050"/>
                </a:solidFill>
              </a:rPr>
              <a:t>ТАКИМ ОБРАЗОМ, ДАЛЕЕ, ПОТОМ, НАКОНЕЦ, В КОНЦЕ КОНЦОВ </a:t>
            </a:r>
            <a:r>
              <a:rPr lang="ru-RU" sz="2000" dirty="0" smtClean="0">
                <a:solidFill>
                  <a:srgbClr val="0070C0"/>
                </a:solidFill>
              </a:rPr>
              <a:t>в качестве </a:t>
            </a:r>
            <a:r>
              <a:rPr lang="ru-RU" sz="2000" b="1" dirty="0" smtClean="0">
                <a:solidFill>
                  <a:srgbClr val="00B050"/>
                </a:solidFill>
              </a:rPr>
              <a:t>вводных слов </a:t>
            </a:r>
            <a:r>
              <a:rPr lang="ru-RU" sz="2000" dirty="0" smtClean="0">
                <a:solidFill>
                  <a:srgbClr val="0070C0"/>
                </a:solidFill>
              </a:rPr>
              <a:t>указывают </a:t>
            </a:r>
            <a:r>
              <a:rPr lang="ru-RU" sz="2000" b="1" dirty="0" smtClean="0">
                <a:solidFill>
                  <a:srgbClr val="0070C0"/>
                </a:solidFill>
              </a:rPr>
              <a:t>на последовательность мыслей </a:t>
            </a:r>
          </a:p>
          <a:p>
            <a:pPr>
              <a:buNone/>
            </a:pPr>
            <a:r>
              <a:rPr lang="ru-RU" sz="2000" dirty="0" smtClean="0"/>
              <a:t>  </a:t>
            </a:r>
          </a:p>
          <a:p>
            <a:pPr>
              <a:buNone/>
            </a:pPr>
            <a:r>
              <a:rPr lang="ru-RU" sz="2000" dirty="0" smtClean="0"/>
              <a:t> -И, потом, она оказалась знаменитостью. </a:t>
            </a:r>
          </a:p>
          <a:p>
            <a:pPr>
              <a:buNone/>
            </a:pPr>
            <a:r>
              <a:rPr lang="ru-RU" sz="2000" dirty="0" smtClean="0"/>
              <a:t>Далее, мы скажем о своих выводах. </a:t>
            </a:r>
          </a:p>
          <a:p>
            <a:pPr>
              <a:buNone/>
            </a:pPr>
            <a:r>
              <a:rPr lang="ru-RU" sz="2000" dirty="0" smtClean="0"/>
              <a:t>Таким образом (</a:t>
            </a:r>
            <a:r>
              <a:rPr lang="ru-RU" sz="2000" dirty="0" err="1" smtClean="0"/>
              <a:t>=итак</a:t>
            </a:r>
            <a:r>
              <a:rPr lang="ru-RU" sz="2000" dirty="0" smtClean="0"/>
              <a:t>), наши результаты ничуть не противоречат полученным другими учеными.</a:t>
            </a:r>
          </a:p>
          <a:p>
            <a:pPr>
              <a:buNone/>
            </a:pPr>
            <a:r>
              <a:rPr lang="ru-RU" sz="2000" dirty="0" smtClean="0"/>
              <a:t>- Она умная, красивая и, наконец, она очень добра ко мне. </a:t>
            </a:r>
          </a:p>
          <a:p>
            <a:pPr>
              <a:buNone/>
            </a:pPr>
            <a:r>
              <a:rPr lang="ru-RU" sz="2000" dirty="0" smtClean="0"/>
              <a:t>- Что же, в конце концов, вы от меня хотите? </a:t>
            </a:r>
            <a:endParaRPr lang="ru-RU" sz="2000" b="1" dirty="0">
              <a:solidFill>
                <a:srgbClr val="0070C0"/>
              </a:solidFill>
            </a:endParaRPr>
          </a:p>
        </p:txBody>
      </p:sp>
      <p:sp>
        <p:nvSpPr>
          <p:cNvPr id="4" name="Содержимое 3"/>
          <p:cNvSpPr>
            <a:spLocks noGrp="1"/>
          </p:cNvSpPr>
          <p:nvPr>
            <p:ph sz="half" idx="2"/>
          </p:nvPr>
        </p:nvSpPr>
        <p:spPr>
          <a:xfrm>
            <a:off x="4800600" y="188640"/>
            <a:ext cx="4163888" cy="6480720"/>
          </a:xfrm>
        </p:spPr>
        <p:txBody>
          <a:bodyPr>
            <a:normAutofit fontScale="92500" lnSpcReduction="10000"/>
          </a:bodyPr>
          <a:lstStyle/>
          <a:p>
            <a:pPr>
              <a:buNone/>
            </a:pPr>
            <a:r>
              <a:rPr lang="ru-RU" dirty="0" smtClean="0"/>
              <a:t>   </a:t>
            </a:r>
            <a:r>
              <a:rPr lang="ru-RU" sz="2000" dirty="0" smtClean="0">
                <a:solidFill>
                  <a:schemeClr val="accent1">
                    <a:lumMod val="75000"/>
                  </a:schemeClr>
                </a:solidFill>
              </a:rPr>
              <a:t>Эти же слова </a:t>
            </a:r>
            <a:r>
              <a:rPr lang="ru-RU" sz="2000" u="sng" dirty="0" smtClean="0">
                <a:solidFill>
                  <a:schemeClr val="accent1">
                    <a:lumMod val="75000"/>
                  </a:schemeClr>
                </a:solidFill>
              </a:rPr>
              <a:t>не выделяются как вводные</a:t>
            </a:r>
            <a:r>
              <a:rPr lang="ru-RU" sz="2000" dirty="0" smtClean="0">
                <a:solidFill>
                  <a:schemeClr val="accent1">
                    <a:lumMod val="75000"/>
                  </a:schemeClr>
                </a:solidFill>
              </a:rPr>
              <a:t> в значениях: </a:t>
            </a:r>
            <a:r>
              <a:rPr lang="ru-RU" sz="2000" b="1" dirty="0" smtClean="0">
                <a:solidFill>
                  <a:schemeClr val="accent1">
                    <a:lumMod val="75000"/>
                  </a:schemeClr>
                </a:solidFill>
              </a:rPr>
              <a:t>"таким образом" = "таким способом</a:t>
            </a:r>
            <a:r>
              <a:rPr lang="ru-RU" b="1" dirty="0" smtClean="0"/>
              <a:t>" </a:t>
            </a:r>
          </a:p>
          <a:p>
            <a:pPr>
              <a:buNone/>
            </a:pPr>
            <a:r>
              <a:rPr lang="ru-RU" sz="2000" dirty="0" smtClean="0"/>
              <a:t>- Таким образом он и смог передвинуть тяжелый шкаф. </a:t>
            </a:r>
            <a:r>
              <a:rPr lang="ru-RU" sz="2000" dirty="0" smtClean="0">
                <a:solidFill>
                  <a:schemeClr val="accent1">
                    <a:lumMod val="75000"/>
                  </a:schemeClr>
                </a:solidFill>
              </a:rPr>
              <a:t>«далее»= «затем»</a:t>
            </a:r>
          </a:p>
          <a:p>
            <a:pPr>
              <a:buNone/>
            </a:pPr>
            <a:r>
              <a:rPr lang="ru-RU" sz="2000" dirty="0" smtClean="0"/>
              <a:t>-Далее слово предоставляется второму оппоненту.</a:t>
            </a:r>
          </a:p>
          <a:p>
            <a:pPr>
              <a:buNone/>
            </a:pPr>
            <a:r>
              <a:rPr lang="ru-RU" sz="2000" dirty="0" smtClean="0"/>
              <a:t>  - А потом он стал известным ученым. </a:t>
            </a:r>
          </a:p>
          <a:p>
            <a:pPr>
              <a:buNone/>
            </a:pPr>
            <a:r>
              <a:rPr lang="ru-RU" sz="2000" dirty="0" smtClean="0">
                <a:solidFill>
                  <a:schemeClr val="accent1">
                    <a:lumMod val="75000"/>
                  </a:schemeClr>
                </a:solidFill>
              </a:rPr>
              <a:t>    «наконец" = "под конец, напоследок, после всего, в результате всего" </a:t>
            </a:r>
          </a:p>
          <a:p>
            <a:pPr>
              <a:buNone/>
            </a:pPr>
            <a:endParaRPr lang="ru-RU" sz="2000" b="1" dirty="0" smtClean="0">
              <a:solidFill>
                <a:schemeClr val="accent1">
                  <a:lumMod val="75000"/>
                </a:schemeClr>
              </a:solidFill>
            </a:endParaRPr>
          </a:p>
          <a:p>
            <a:pPr>
              <a:buNone/>
            </a:pPr>
            <a:r>
              <a:rPr lang="ru-RU" sz="2000" dirty="0" smtClean="0">
                <a:solidFill>
                  <a:schemeClr val="accent1">
                    <a:lumMod val="75000"/>
                  </a:schemeClr>
                </a:solidFill>
              </a:rPr>
              <a:t>     В тех же значениях, что указаны выше </a:t>
            </a:r>
            <a:r>
              <a:rPr lang="ru-RU" sz="2000" u="sng" dirty="0" smtClean="0">
                <a:solidFill>
                  <a:schemeClr val="accent1">
                    <a:lumMod val="75000"/>
                  </a:schemeClr>
                </a:solidFill>
              </a:rPr>
              <a:t>для "наконец</a:t>
            </a:r>
            <a:r>
              <a:rPr lang="ru-RU" sz="2000" b="1" u="sng" dirty="0" smtClean="0">
                <a:solidFill>
                  <a:schemeClr val="accent1">
                    <a:lumMod val="75000"/>
                  </a:schemeClr>
                </a:solidFill>
              </a:rPr>
              <a:t>",                            </a:t>
            </a:r>
            <a:r>
              <a:rPr lang="ru-RU" sz="2000" b="1" dirty="0" smtClean="0">
                <a:solidFill>
                  <a:schemeClr val="accent1">
                    <a:lumMod val="75000"/>
                  </a:schemeClr>
                </a:solidFill>
              </a:rPr>
              <a:t>не является вводным сочетание    </a:t>
            </a:r>
            <a:r>
              <a:rPr lang="ru-RU" sz="2000" dirty="0" smtClean="0">
                <a:solidFill>
                  <a:schemeClr val="accent1">
                    <a:lumMod val="75000"/>
                  </a:schemeClr>
                </a:solidFill>
              </a:rPr>
              <a:t>"в конце концов" </a:t>
            </a:r>
          </a:p>
          <a:p>
            <a:pPr>
              <a:buNone/>
            </a:pPr>
            <a:r>
              <a:rPr lang="ru-RU" sz="2000" dirty="0" smtClean="0"/>
              <a:t>    - В конце концов (</a:t>
            </a:r>
            <a:r>
              <a:rPr lang="ru-RU" sz="2000" dirty="0" err="1" smtClean="0"/>
              <a:t>=в</a:t>
            </a:r>
            <a:r>
              <a:rPr lang="ru-RU" sz="2000" dirty="0" smtClean="0"/>
              <a:t> результате) соглашение было достигнуто. </a:t>
            </a:r>
            <a:br>
              <a:rPr lang="ru-RU" sz="2000" dirty="0" smtClean="0"/>
            </a:br>
            <a:endParaRPr lang="ru-RU" sz="2000" b="1" dirty="0">
              <a:solidFill>
                <a:schemeClr val="accent1">
                  <a:lumMod val="75000"/>
                </a:schemeClr>
              </a:solidFill>
            </a:endParaRPr>
          </a:p>
        </p:txBody>
      </p:sp>
      <p:sp>
        <p:nvSpPr>
          <p:cNvPr id="5" name="5-конечная звезда 4"/>
          <p:cNvSpPr/>
          <p:nvPr/>
        </p:nvSpPr>
        <p:spPr>
          <a:xfrm rot="2082379" flipV="1">
            <a:off x="249980" y="2591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1752" y="188640"/>
            <a:ext cx="4038600" cy="6480720"/>
          </a:xfrm>
        </p:spPr>
        <p:txBody>
          <a:bodyPr/>
          <a:lstStyle/>
          <a:p>
            <a:pPr>
              <a:buNone/>
            </a:pPr>
            <a:r>
              <a:rPr lang="ru-RU" dirty="0" smtClean="0"/>
              <a:t>     </a:t>
            </a:r>
            <a:r>
              <a:rPr lang="ru-RU" b="1" dirty="0" smtClean="0">
                <a:solidFill>
                  <a:srgbClr val="00B050"/>
                </a:solidFill>
              </a:rPr>
              <a:t> </a:t>
            </a:r>
            <a:r>
              <a:rPr lang="ru-RU" sz="2000" b="1" dirty="0" smtClean="0">
                <a:solidFill>
                  <a:srgbClr val="00B050"/>
                </a:solidFill>
              </a:rPr>
              <a:t>ВООБЩЕ </a:t>
            </a:r>
            <a:r>
              <a:rPr lang="ru-RU" sz="2000" dirty="0" smtClean="0">
                <a:solidFill>
                  <a:srgbClr val="0070C0"/>
                </a:solidFill>
              </a:rPr>
              <a:t>является </a:t>
            </a:r>
            <a:r>
              <a:rPr lang="ru-RU" sz="2000" b="1" dirty="0" smtClean="0">
                <a:solidFill>
                  <a:srgbClr val="00B050"/>
                </a:solidFill>
              </a:rPr>
              <a:t>вводным</a:t>
            </a:r>
            <a:r>
              <a:rPr lang="ru-RU" sz="2000" dirty="0" smtClean="0">
                <a:solidFill>
                  <a:srgbClr val="0070C0"/>
                </a:solidFill>
              </a:rPr>
              <a:t> в значении </a:t>
            </a:r>
            <a:r>
              <a:rPr lang="ru-RU" sz="2000" b="1" dirty="0" smtClean="0">
                <a:solidFill>
                  <a:srgbClr val="0070C0"/>
                </a:solidFill>
              </a:rPr>
              <a:t>"вообще говоря", </a:t>
            </a:r>
            <a:r>
              <a:rPr lang="ru-RU" sz="2000" dirty="0" smtClean="0">
                <a:solidFill>
                  <a:srgbClr val="0070C0"/>
                </a:solidFill>
              </a:rPr>
              <a:t>когда оно указывает на </a:t>
            </a:r>
            <a:r>
              <a:rPr lang="ru-RU" sz="2000" b="1" dirty="0" smtClean="0">
                <a:solidFill>
                  <a:srgbClr val="0070C0"/>
                </a:solidFill>
              </a:rPr>
              <a:t>способ оформления мыслей</a:t>
            </a:r>
          </a:p>
          <a:p>
            <a:pPr>
              <a:buNone/>
            </a:pPr>
            <a:r>
              <a:rPr lang="ru-RU" sz="2000" dirty="0" smtClean="0"/>
              <a:t>      </a:t>
            </a:r>
          </a:p>
          <a:p>
            <a:pPr>
              <a:buNone/>
            </a:pPr>
            <a:r>
              <a:rPr lang="ru-RU" sz="2000" dirty="0" smtClean="0"/>
              <a:t>   </a:t>
            </a:r>
            <a:r>
              <a:rPr lang="ru-RU" sz="1800" dirty="0" smtClean="0"/>
              <a:t>Его работы, вообще, представляет интерес только для узкого круга специалистов. </a:t>
            </a:r>
          </a:p>
          <a:p>
            <a:pPr>
              <a:buNone/>
            </a:pPr>
            <a:endParaRPr lang="ru-RU" sz="1800" b="1" dirty="0" smtClean="0">
              <a:solidFill>
                <a:srgbClr val="0070C0"/>
              </a:solidFill>
            </a:endParaRPr>
          </a:p>
          <a:p>
            <a:pPr>
              <a:buNone/>
            </a:pPr>
            <a:endParaRPr lang="ru-RU" sz="1800" b="1" dirty="0" smtClean="0">
              <a:solidFill>
                <a:srgbClr val="0070C0"/>
              </a:solidFill>
            </a:endParaRPr>
          </a:p>
          <a:p>
            <a:pPr>
              <a:buNone/>
            </a:pPr>
            <a:r>
              <a:rPr lang="ru-RU" sz="1800" b="1" dirty="0" smtClean="0">
                <a:solidFill>
                  <a:srgbClr val="00B050"/>
                </a:solidFill>
              </a:rPr>
              <a:t>      ПО-МОЕМУ, ПО-ТВОЕМУ, ПО-НАШЕМУ, ПО-ВАШЕМУ </a:t>
            </a:r>
            <a:r>
              <a:rPr lang="ru-RU" sz="1800" dirty="0" smtClean="0">
                <a:solidFill>
                  <a:srgbClr val="0070C0"/>
                </a:solidFill>
              </a:rPr>
              <a:t>являются </a:t>
            </a:r>
            <a:r>
              <a:rPr lang="ru-RU" sz="1800" b="1" dirty="0" smtClean="0">
                <a:solidFill>
                  <a:srgbClr val="00B050"/>
                </a:solidFill>
              </a:rPr>
              <a:t>вводными, </a:t>
            </a:r>
            <a:r>
              <a:rPr lang="ru-RU" sz="1800" dirty="0" smtClean="0">
                <a:solidFill>
                  <a:srgbClr val="0070C0"/>
                </a:solidFill>
              </a:rPr>
              <a:t>указывая </a:t>
            </a:r>
            <a:r>
              <a:rPr lang="ru-RU" sz="1800" b="1" dirty="0" smtClean="0">
                <a:solidFill>
                  <a:srgbClr val="00B050"/>
                </a:solidFill>
              </a:rPr>
              <a:t>на источник сообщения </a:t>
            </a:r>
            <a:endParaRPr lang="ru-RU" sz="1800" dirty="0" smtClean="0">
              <a:solidFill>
                <a:srgbClr val="0070C0"/>
              </a:solidFill>
            </a:endParaRPr>
          </a:p>
          <a:p>
            <a:pPr>
              <a:buNone/>
            </a:pPr>
            <a:r>
              <a:rPr lang="ru-RU" sz="1800" dirty="0" smtClean="0"/>
              <a:t> Ваш ребенок, по-моему, простудился. </a:t>
            </a:r>
          </a:p>
          <a:p>
            <a:pPr>
              <a:buNone/>
            </a:pPr>
            <a:r>
              <a:rPr lang="ru-RU" sz="1800" dirty="0" smtClean="0"/>
              <a:t>Это, по-вашему, что-то доказывает? </a:t>
            </a:r>
            <a:endParaRPr lang="ru-RU" sz="1800" b="1" dirty="0">
              <a:solidFill>
                <a:srgbClr val="0070C0"/>
              </a:solidFill>
            </a:endParaRPr>
          </a:p>
        </p:txBody>
      </p:sp>
      <p:sp>
        <p:nvSpPr>
          <p:cNvPr id="4" name="Содержимое 3"/>
          <p:cNvSpPr>
            <a:spLocks noGrp="1"/>
          </p:cNvSpPr>
          <p:nvPr>
            <p:ph sz="half" idx="2"/>
          </p:nvPr>
        </p:nvSpPr>
        <p:spPr>
          <a:xfrm>
            <a:off x="4800600" y="188640"/>
            <a:ext cx="4235896" cy="5864688"/>
          </a:xfrm>
        </p:spPr>
        <p:txBody>
          <a:bodyPr>
            <a:normAutofit/>
          </a:bodyPr>
          <a:lstStyle/>
          <a:p>
            <a:pPr>
              <a:buNone/>
            </a:pPr>
            <a:r>
              <a:rPr lang="ru-RU" sz="2000" dirty="0" smtClean="0"/>
              <a:t>     </a:t>
            </a:r>
            <a:r>
              <a:rPr lang="ru-RU" sz="2000" dirty="0" smtClean="0">
                <a:solidFill>
                  <a:schemeClr val="accent1">
                    <a:lumMod val="75000"/>
                  </a:schemeClr>
                </a:solidFill>
              </a:rPr>
              <a:t>В других значениях слово </a:t>
            </a:r>
            <a:r>
              <a:rPr lang="ru-RU" sz="2000" b="1" dirty="0" smtClean="0">
                <a:solidFill>
                  <a:schemeClr val="accent1">
                    <a:lumMod val="75000"/>
                  </a:schemeClr>
                </a:solidFill>
              </a:rPr>
              <a:t>"вообще" </a:t>
            </a:r>
            <a:r>
              <a:rPr lang="ru-RU" sz="2000" dirty="0" smtClean="0">
                <a:solidFill>
                  <a:schemeClr val="accent1">
                    <a:lumMod val="75000"/>
                  </a:schemeClr>
                </a:solidFill>
              </a:rPr>
              <a:t>является </a:t>
            </a:r>
            <a:r>
              <a:rPr lang="ru-RU" sz="2000" u="sng" dirty="0" smtClean="0">
                <a:solidFill>
                  <a:schemeClr val="accent1">
                    <a:lumMod val="75000"/>
                  </a:schemeClr>
                </a:solidFill>
              </a:rPr>
              <a:t>наречием в значении "в целом, совсем, во всех отношениях, при всех условиях, всегда" </a:t>
            </a:r>
          </a:p>
          <a:p>
            <a:pPr>
              <a:buNone/>
            </a:pPr>
            <a:r>
              <a:rPr lang="ru-RU" sz="1800" dirty="0" smtClean="0"/>
              <a:t>   </a:t>
            </a:r>
          </a:p>
          <a:p>
            <a:pPr>
              <a:buNone/>
            </a:pPr>
            <a:r>
              <a:rPr lang="ru-RU" sz="1800" dirty="0" smtClean="0"/>
              <a:t>    Островский для русского театра то же, что Пушкин для литературы вообще. По новому закону курить на рабочем месте вообще запрещено.</a:t>
            </a:r>
          </a:p>
          <a:p>
            <a:pPr>
              <a:buNone/>
            </a:pPr>
            <a:endParaRPr lang="ru-RU" sz="1800" dirty="0" smtClean="0"/>
          </a:p>
          <a:p>
            <a:pPr>
              <a:buNone/>
            </a:pPr>
            <a:r>
              <a:rPr lang="ru-RU" sz="1800" dirty="0" smtClean="0"/>
              <a:t>   </a:t>
            </a:r>
            <a:r>
              <a:rPr lang="ru-RU" sz="1800" dirty="0" smtClean="0">
                <a:solidFill>
                  <a:schemeClr val="accent1">
                    <a:lumMod val="75000"/>
                  </a:schemeClr>
                </a:solidFill>
              </a:rPr>
              <a:t>Слово </a:t>
            </a:r>
            <a:r>
              <a:rPr lang="ru-RU" sz="1800" b="1" dirty="0" smtClean="0">
                <a:solidFill>
                  <a:schemeClr val="accent1">
                    <a:lumMod val="75000"/>
                  </a:schemeClr>
                </a:solidFill>
              </a:rPr>
              <a:t>"по-своему" </a:t>
            </a:r>
            <a:r>
              <a:rPr lang="ru-RU" sz="1800" dirty="0" smtClean="0">
                <a:solidFill>
                  <a:schemeClr val="accent1">
                    <a:lumMod val="75000"/>
                  </a:schemeClr>
                </a:solidFill>
              </a:rPr>
              <a:t>вводным </a:t>
            </a:r>
          </a:p>
          <a:p>
            <a:pPr>
              <a:buNone/>
            </a:pPr>
            <a:r>
              <a:rPr lang="ru-RU" sz="1800" u="sng" dirty="0" smtClean="0">
                <a:solidFill>
                  <a:schemeClr val="accent1">
                    <a:lumMod val="75000"/>
                  </a:schemeClr>
                </a:solidFill>
              </a:rPr>
              <a:t>   не является </a:t>
            </a:r>
          </a:p>
          <a:p>
            <a:pPr>
              <a:buNone/>
            </a:pPr>
            <a:r>
              <a:rPr lang="ru-RU" sz="1800" dirty="0" smtClean="0"/>
              <a:t>    Он по-своему прав.</a:t>
            </a:r>
            <a:br>
              <a:rPr lang="ru-RU" sz="1800" dirty="0" smtClean="0"/>
            </a:br>
            <a:r>
              <a:rPr lang="ru-RU" sz="1800" dirty="0" smtClean="0"/>
              <a:t/>
            </a:r>
            <a:br>
              <a:rPr lang="ru-RU" sz="1800" dirty="0" smtClean="0"/>
            </a:br>
            <a:r>
              <a:rPr lang="ru-RU" sz="1800" dirty="0" smtClean="0"/>
              <a:t/>
            </a:r>
            <a:br>
              <a:rPr lang="ru-RU" sz="1800" dirty="0" smtClean="0"/>
            </a:br>
            <a:endParaRPr lang="ru-RU" sz="1800" u="sng" dirty="0">
              <a:solidFill>
                <a:schemeClr val="accent1">
                  <a:lumMod val="75000"/>
                </a:schemeClr>
              </a:solidFill>
            </a:endParaRPr>
          </a:p>
        </p:txBody>
      </p:sp>
      <p:sp>
        <p:nvSpPr>
          <p:cNvPr id="5" name="5-конечная звезда 4"/>
          <p:cNvSpPr/>
          <p:nvPr/>
        </p:nvSpPr>
        <p:spPr>
          <a:xfrm rot="2082379" flipV="1">
            <a:off x="393996" y="2591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rot="2082379" flipV="1">
            <a:off x="249981" y="3787501"/>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07504" y="116632"/>
            <a:ext cx="4232848" cy="6741368"/>
          </a:xfrm>
        </p:spPr>
        <p:txBody>
          <a:bodyPr>
            <a:normAutofit fontScale="92500" lnSpcReduction="20000"/>
          </a:bodyPr>
          <a:lstStyle/>
          <a:p>
            <a:pPr>
              <a:buNone/>
            </a:pPr>
            <a:r>
              <a:rPr lang="ru-RU" dirty="0" smtClean="0"/>
              <a:t>      </a:t>
            </a:r>
          </a:p>
          <a:p>
            <a:pPr>
              <a:buNone/>
            </a:pPr>
            <a:r>
              <a:rPr lang="ru-RU" sz="2000" b="1" dirty="0" smtClean="0">
                <a:solidFill>
                  <a:srgbClr val="00B050"/>
                </a:solidFill>
              </a:rPr>
              <a:t>        КОНЕЧНО </a:t>
            </a:r>
            <a:r>
              <a:rPr lang="ru-RU" sz="2000" dirty="0" smtClean="0">
                <a:solidFill>
                  <a:srgbClr val="0070C0"/>
                </a:solidFill>
              </a:rPr>
              <a:t>чаще всего является </a:t>
            </a:r>
            <a:r>
              <a:rPr lang="ru-RU" sz="2000" b="1" dirty="0" smtClean="0">
                <a:solidFill>
                  <a:srgbClr val="00B050"/>
                </a:solidFill>
              </a:rPr>
              <a:t>вводным</a:t>
            </a:r>
            <a:r>
              <a:rPr lang="ru-RU" sz="2000" dirty="0" smtClean="0">
                <a:solidFill>
                  <a:srgbClr val="0070C0"/>
                </a:solidFill>
              </a:rPr>
              <a:t>, указывает </a:t>
            </a:r>
            <a:r>
              <a:rPr lang="ru-RU" sz="2000" b="1" dirty="0" smtClean="0">
                <a:solidFill>
                  <a:srgbClr val="0070C0"/>
                </a:solidFill>
              </a:rPr>
              <a:t>на степень достоверности высказывания </a:t>
            </a:r>
          </a:p>
          <a:p>
            <a:pPr>
              <a:buNone/>
            </a:pPr>
            <a:r>
              <a:rPr lang="ru-RU" sz="2000" dirty="0" smtClean="0"/>
              <a:t>  </a:t>
            </a:r>
          </a:p>
          <a:p>
            <a:pPr>
              <a:buNone/>
            </a:pPr>
            <a:r>
              <a:rPr lang="ru-RU" sz="2000" dirty="0" smtClean="0"/>
              <a:t>   Мы, конечно, готовы помочь тебе во всем. </a:t>
            </a:r>
          </a:p>
          <a:p>
            <a:pPr>
              <a:buNone/>
            </a:pPr>
            <a:endParaRPr lang="ru-RU" sz="2000" b="1" dirty="0" smtClean="0">
              <a:solidFill>
                <a:srgbClr val="0070C0"/>
              </a:solidFill>
            </a:endParaRPr>
          </a:p>
          <a:p>
            <a:pPr>
              <a:buNone/>
            </a:pPr>
            <a:r>
              <a:rPr lang="ru-RU" sz="2000" dirty="0" smtClean="0"/>
              <a:t>        </a:t>
            </a:r>
            <a:r>
              <a:rPr lang="ru-RU" sz="2000" dirty="0" smtClean="0">
                <a:solidFill>
                  <a:srgbClr val="00B050"/>
                </a:solidFill>
              </a:rPr>
              <a:t>ВО ВСЯКОМ СЛУЧАЕ </a:t>
            </a:r>
            <a:r>
              <a:rPr lang="ru-RU" sz="2000" dirty="0" smtClean="0">
                <a:solidFill>
                  <a:srgbClr val="0070C0"/>
                </a:solidFill>
              </a:rPr>
              <a:t>чаще    является </a:t>
            </a:r>
            <a:r>
              <a:rPr lang="ru-RU" sz="2000" b="1" dirty="0" smtClean="0">
                <a:solidFill>
                  <a:srgbClr val="00B050"/>
                </a:solidFill>
              </a:rPr>
              <a:t>вводным</a:t>
            </a:r>
            <a:r>
              <a:rPr lang="ru-RU" sz="2000" dirty="0" smtClean="0">
                <a:solidFill>
                  <a:srgbClr val="0070C0"/>
                </a:solidFill>
              </a:rPr>
              <a:t> и употребляется </a:t>
            </a:r>
            <a:r>
              <a:rPr lang="ru-RU" sz="2000" b="1" dirty="0" smtClean="0">
                <a:solidFill>
                  <a:srgbClr val="0070C0"/>
                </a:solidFill>
              </a:rPr>
              <a:t>для оценки</a:t>
            </a:r>
          </a:p>
          <a:p>
            <a:pPr>
              <a:buNone/>
            </a:pPr>
            <a:r>
              <a:rPr lang="ru-RU" sz="2000" dirty="0" smtClean="0"/>
              <a:t>    </a:t>
            </a:r>
          </a:p>
          <a:p>
            <a:pPr>
              <a:buNone/>
            </a:pPr>
            <a:r>
              <a:rPr lang="ru-RU" sz="2000" dirty="0" smtClean="0"/>
              <a:t>     Я, во всяком случае, не хотел бы вспоминать об этом.</a:t>
            </a:r>
          </a:p>
          <a:p>
            <a:pPr>
              <a:buNone/>
            </a:pPr>
            <a:endParaRPr lang="ru-RU" sz="2000" b="1" dirty="0" smtClean="0">
              <a:solidFill>
                <a:srgbClr val="0070C0"/>
              </a:solidFill>
            </a:endParaRPr>
          </a:p>
          <a:p>
            <a:pPr>
              <a:buNone/>
            </a:pPr>
            <a:r>
              <a:rPr lang="ru-RU" sz="1800" b="1" dirty="0" smtClean="0">
                <a:solidFill>
                  <a:srgbClr val="00B050"/>
                </a:solidFill>
              </a:rPr>
              <a:t>      В САМОМ ДЕЛЕ </a:t>
            </a:r>
            <a:r>
              <a:rPr lang="ru-RU" sz="1800" dirty="0" smtClean="0">
                <a:solidFill>
                  <a:srgbClr val="0070C0"/>
                </a:solidFill>
              </a:rPr>
              <a:t>оказывается </a:t>
            </a:r>
            <a:r>
              <a:rPr lang="ru-RU" sz="1800" b="1" dirty="0" smtClean="0">
                <a:solidFill>
                  <a:srgbClr val="00B050"/>
                </a:solidFill>
              </a:rPr>
              <a:t>вводным, </a:t>
            </a:r>
            <a:r>
              <a:rPr lang="ru-RU" sz="1800" dirty="0" smtClean="0">
                <a:solidFill>
                  <a:srgbClr val="0070C0"/>
                </a:solidFill>
              </a:rPr>
              <a:t>если служит для </a:t>
            </a:r>
            <a:r>
              <a:rPr lang="ru-RU" sz="1800" b="1" dirty="0" smtClean="0">
                <a:solidFill>
                  <a:srgbClr val="0070C0"/>
                </a:solidFill>
              </a:rPr>
              <a:t>выражения недоумения, возмущения </a:t>
            </a:r>
          </a:p>
          <a:p>
            <a:pPr>
              <a:buNone/>
            </a:pPr>
            <a:endParaRPr lang="ru-RU" sz="1800" dirty="0" smtClean="0"/>
          </a:p>
          <a:p>
            <a:pPr>
              <a:buNone/>
            </a:pPr>
            <a:r>
              <a:rPr lang="ru-RU" sz="1800" dirty="0" smtClean="0"/>
              <a:t>     Что это ты, в самом деле, строишь из себя умника?</a:t>
            </a:r>
            <a:br>
              <a:rPr lang="ru-RU" sz="1800" dirty="0" smtClean="0"/>
            </a:br>
            <a:endParaRPr lang="ru-RU" sz="2000" b="1" dirty="0" smtClean="0">
              <a:solidFill>
                <a:srgbClr val="0070C0"/>
              </a:solidFill>
            </a:endParaRPr>
          </a:p>
          <a:p>
            <a:pPr>
              <a:buNone/>
            </a:pPr>
            <a:endParaRPr lang="ru-RU" sz="2000" b="1" dirty="0" smtClean="0">
              <a:solidFill>
                <a:srgbClr val="0070C0"/>
              </a:solidFill>
            </a:endParaRPr>
          </a:p>
          <a:p>
            <a:pPr>
              <a:buNone/>
            </a:pPr>
            <a:endParaRPr lang="ru-RU" sz="2000" b="1" dirty="0">
              <a:solidFill>
                <a:srgbClr val="0070C0"/>
              </a:solidFill>
            </a:endParaRPr>
          </a:p>
        </p:txBody>
      </p:sp>
      <p:sp>
        <p:nvSpPr>
          <p:cNvPr id="4" name="Содержимое 3"/>
          <p:cNvSpPr>
            <a:spLocks noGrp="1"/>
          </p:cNvSpPr>
          <p:nvPr>
            <p:ph sz="half" idx="2"/>
          </p:nvPr>
        </p:nvSpPr>
        <p:spPr>
          <a:xfrm>
            <a:off x="4800600" y="188640"/>
            <a:ext cx="4163888" cy="6480720"/>
          </a:xfrm>
        </p:spPr>
        <p:txBody>
          <a:bodyPr>
            <a:normAutofit fontScale="92500" lnSpcReduction="20000"/>
          </a:bodyPr>
          <a:lstStyle/>
          <a:p>
            <a:pPr>
              <a:buNone/>
            </a:pPr>
            <a:r>
              <a:rPr lang="ru-RU" sz="1800" dirty="0" smtClean="0">
                <a:solidFill>
                  <a:schemeClr val="accent1">
                    <a:lumMod val="75000"/>
                  </a:schemeClr>
                </a:solidFill>
              </a:rPr>
              <a:t>      Иногда это слово </a:t>
            </a:r>
            <a:r>
              <a:rPr lang="ru-RU" sz="1800" u="sng" dirty="0" smtClean="0">
                <a:solidFill>
                  <a:schemeClr val="accent1">
                    <a:lumMod val="75000"/>
                  </a:schemeClr>
                </a:solidFill>
              </a:rPr>
              <a:t>не обособляется</a:t>
            </a:r>
            <a:r>
              <a:rPr lang="ru-RU" sz="1800" dirty="0" smtClean="0">
                <a:solidFill>
                  <a:schemeClr val="accent1">
                    <a:lumMod val="75000"/>
                  </a:schemeClr>
                </a:solidFill>
              </a:rPr>
              <a:t>, если интонационно выделяется   </a:t>
            </a:r>
            <a:r>
              <a:rPr lang="ru-RU" sz="1800" b="1" dirty="0" smtClean="0">
                <a:solidFill>
                  <a:schemeClr val="accent1">
                    <a:lumMod val="75000"/>
                  </a:schemeClr>
                </a:solidFill>
              </a:rPr>
              <a:t>тоном уверенности, убежденности</a:t>
            </a:r>
            <a:r>
              <a:rPr lang="ru-RU" sz="1800" dirty="0" smtClean="0">
                <a:solidFill>
                  <a:schemeClr val="accent1">
                    <a:lumMod val="75000"/>
                  </a:schemeClr>
                </a:solidFill>
              </a:rPr>
              <a:t>.</a:t>
            </a:r>
            <a:r>
              <a:rPr lang="ru-RU" sz="1800" dirty="0" smtClean="0"/>
              <a:t> </a:t>
            </a:r>
            <a:r>
              <a:rPr lang="ru-RU" sz="1800" dirty="0" smtClean="0">
                <a:solidFill>
                  <a:schemeClr val="accent1">
                    <a:lumMod val="75000"/>
                  </a:schemeClr>
                </a:solidFill>
              </a:rPr>
              <a:t>В этом случае слово "конечно" считается </a:t>
            </a:r>
            <a:r>
              <a:rPr lang="ru-RU" sz="1800" u="sng" dirty="0" smtClean="0">
                <a:solidFill>
                  <a:schemeClr val="accent1">
                    <a:lumMod val="75000"/>
                  </a:schemeClr>
                </a:solidFill>
              </a:rPr>
              <a:t>усилительной частицей</a:t>
            </a:r>
            <a:r>
              <a:rPr lang="ru-RU" sz="1800" u="sng" dirty="0" smtClean="0"/>
              <a:t> </a:t>
            </a:r>
          </a:p>
          <a:p>
            <a:pPr>
              <a:buNone/>
            </a:pPr>
            <a:r>
              <a:rPr lang="ru-RU" sz="1800" dirty="0" smtClean="0"/>
              <a:t>     </a:t>
            </a:r>
          </a:p>
          <a:p>
            <a:pPr>
              <a:buNone/>
            </a:pPr>
            <a:r>
              <a:rPr lang="ru-RU" sz="1800" dirty="0" smtClean="0"/>
              <a:t>    Я конечно бы согласился, если бы ты предупредил меня заранее. </a:t>
            </a:r>
          </a:p>
          <a:p>
            <a:pPr>
              <a:buNone/>
            </a:pPr>
            <a:endParaRPr lang="ru-RU" sz="1800" dirty="0" smtClean="0"/>
          </a:p>
          <a:p>
            <a:pPr>
              <a:buNone/>
            </a:pPr>
            <a:r>
              <a:rPr lang="ru-RU" sz="1800" dirty="0" smtClean="0"/>
              <a:t>   </a:t>
            </a:r>
            <a:r>
              <a:rPr lang="ru-RU" sz="1800" dirty="0" smtClean="0">
                <a:solidFill>
                  <a:schemeClr val="accent1">
                    <a:lumMod val="75000"/>
                  </a:schemeClr>
                </a:solidFill>
              </a:rPr>
              <a:t>В значении </a:t>
            </a:r>
            <a:r>
              <a:rPr lang="ru-RU" sz="1800" b="1" dirty="0" smtClean="0">
                <a:solidFill>
                  <a:schemeClr val="accent1">
                    <a:lumMod val="75000"/>
                  </a:schemeClr>
                </a:solidFill>
              </a:rPr>
              <a:t>"всегда, при любых обстоятельствах" </a:t>
            </a:r>
            <a:r>
              <a:rPr lang="ru-RU" sz="1800" dirty="0" smtClean="0">
                <a:solidFill>
                  <a:schemeClr val="accent1">
                    <a:lumMod val="75000"/>
                  </a:schemeClr>
                </a:solidFill>
              </a:rPr>
              <a:t>это сочетание </a:t>
            </a:r>
            <a:r>
              <a:rPr lang="ru-RU" sz="1800" u="sng" dirty="0" smtClean="0">
                <a:solidFill>
                  <a:schemeClr val="accent1">
                    <a:lumMod val="75000"/>
                  </a:schemeClr>
                </a:solidFill>
              </a:rPr>
              <a:t>вводным не является </a:t>
            </a:r>
          </a:p>
          <a:p>
            <a:pPr>
              <a:buNone/>
            </a:pPr>
            <a:r>
              <a:rPr lang="ru-RU" sz="1800" dirty="0" smtClean="0"/>
              <a:t>    </a:t>
            </a:r>
          </a:p>
          <a:p>
            <a:pPr>
              <a:buNone/>
            </a:pPr>
            <a:r>
              <a:rPr lang="ru-RU" sz="1800" dirty="0" smtClean="0"/>
              <a:t>    Я во всяком случае должен был встретить его сегодня и поговорить с ним. </a:t>
            </a:r>
          </a:p>
          <a:p>
            <a:pPr>
              <a:buNone/>
            </a:pPr>
            <a:endParaRPr lang="ru-RU" sz="1800" dirty="0" smtClean="0"/>
          </a:p>
          <a:p>
            <a:pPr>
              <a:buNone/>
            </a:pPr>
            <a:r>
              <a:rPr lang="ru-RU" sz="1800" dirty="0" smtClean="0"/>
              <a:t>    </a:t>
            </a:r>
            <a:r>
              <a:rPr lang="ru-RU" sz="1800" b="1" dirty="0" smtClean="0">
                <a:solidFill>
                  <a:schemeClr val="accent1">
                    <a:lumMod val="75000"/>
                  </a:schemeClr>
                </a:solidFill>
              </a:rPr>
              <a:t>В САМОМ ДЕЛЕ  </a:t>
            </a:r>
            <a:r>
              <a:rPr lang="ru-RU" sz="1800" dirty="0" smtClean="0">
                <a:solidFill>
                  <a:schemeClr val="accent1">
                    <a:lumMod val="75000"/>
                  </a:schemeClr>
                </a:solidFill>
              </a:rPr>
              <a:t>чаще </a:t>
            </a:r>
            <a:r>
              <a:rPr lang="ru-RU" sz="1800" b="1" dirty="0" smtClean="0">
                <a:solidFill>
                  <a:schemeClr val="accent1">
                    <a:lumMod val="75000"/>
                  </a:schemeClr>
                </a:solidFill>
              </a:rPr>
              <a:t>НЕ является вводным,</a:t>
            </a:r>
            <a:r>
              <a:rPr lang="ru-RU" sz="1800" dirty="0" smtClean="0">
                <a:solidFill>
                  <a:schemeClr val="accent1">
                    <a:lumMod val="75000"/>
                  </a:schemeClr>
                </a:solidFill>
              </a:rPr>
              <a:t> выступая в </a:t>
            </a:r>
            <a:r>
              <a:rPr lang="ru-RU" sz="1800" u="sng" dirty="0" smtClean="0">
                <a:solidFill>
                  <a:schemeClr val="accent1">
                    <a:lumMod val="75000"/>
                  </a:schemeClr>
                </a:solidFill>
              </a:rPr>
              <a:t>значении "действительно«</a:t>
            </a:r>
          </a:p>
          <a:p>
            <a:pPr>
              <a:buNone/>
            </a:pPr>
            <a:endParaRPr lang="ru-RU" sz="1800" u="sng" dirty="0" smtClean="0">
              <a:solidFill>
                <a:schemeClr val="accent1">
                  <a:lumMod val="75000"/>
                </a:schemeClr>
              </a:solidFill>
            </a:endParaRPr>
          </a:p>
          <a:p>
            <a:pPr>
              <a:buNone/>
            </a:pPr>
            <a:r>
              <a:rPr lang="ru-RU" sz="1800" dirty="0" smtClean="0">
                <a:solidFill>
                  <a:schemeClr val="accent1">
                    <a:lumMod val="75000"/>
                  </a:schemeClr>
                </a:solidFill>
              </a:rPr>
              <a:t>    </a:t>
            </a:r>
            <a:r>
              <a:rPr lang="ru-RU" sz="1800" dirty="0" smtClean="0"/>
              <a:t>Петя в самом деле хорошо разбирается в компьютерах. </a:t>
            </a:r>
            <a:br>
              <a:rPr lang="ru-RU" sz="1800" dirty="0" smtClean="0"/>
            </a:br>
            <a:endParaRPr lang="ru-RU" sz="1800" dirty="0"/>
          </a:p>
        </p:txBody>
      </p:sp>
      <p:sp>
        <p:nvSpPr>
          <p:cNvPr id="5" name="5-конечная звезда 4"/>
          <p:cNvSpPr/>
          <p:nvPr/>
        </p:nvSpPr>
        <p:spPr>
          <a:xfrm rot="2082379" flipV="1">
            <a:off x="249982" y="403125"/>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rot="2082379" flipV="1">
            <a:off x="249980" y="2491357"/>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179512" y="332656"/>
            <a:ext cx="8856984" cy="6120680"/>
          </a:xfrm>
        </p:spPr>
        <p:txBody>
          <a:bodyPr>
            <a:noAutofit/>
          </a:bodyPr>
          <a:lstStyle/>
          <a:p>
            <a:pPr algn="l"/>
            <a:r>
              <a:rPr lang="ru-RU" sz="2800" dirty="0" smtClean="0">
                <a:solidFill>
                  <a:schemeClr val="accent5">
                    <a:lumMod val="75000"/>
                  </a:schemeClr>
                </a:solidFill>
              </a:rPr>
              <a:t>  </a:t>
            </a:r>
            <a:r>
              <a:rPr lang="ru-RU" sz="2800" b="1" dirty="0" smtClean="0">
                <a:solidFill>
                  <a:schemeClr val="accent5">
                    <a:lumMod val="75000"/>
                  </a:schemeClr>
                </a:solidFill>
              </a:rPr>
              <a:t>(1)</a:t>
            </a:r>
            <a:r>
              <a:rPr lang="ru-RU" sz="2800" dirty="0" smtClean="0">
                <a:solidFill>
                  <a:schemeClr val="accent1">
                    <a:lumMod val="50000"/>
                  </a:schemeClr>
                </a:solidFill>
              </a:rPr>
              <a:t>К сожалению я не могу сказать точно когда впервые узнала о правилах постановки знаков препинания при вводных словах. </a:t>
            </a:r>
            <a:br>
              <a:rPr lang="ru-RU" sz="2800" dirty="0" smtClean="0">
                <a:solidFill>
                  <a:schemeClr val="accent1">
                    <a:lumMod val="50000"/>
                  </a:schemeClr>
                </a:solidFill>
              </a:rPr>
            </a:br>
            <a:r>
              <a:rPr lang="ru-RU" sz="2800" dirty="0" smtClean="0">
                <a:solidFill>
                  <a:schemeClr val="accent1">
                    <a:lumMod val="50000"/>
                  </a:schemeClr>
                </a:solidFill>
              </a:rPr>
              <a:t/>
            </a:r>
            <a:br>
              <a:rPr lang="ru-RU" sz="2800" dirty="0" smtClean="0">
                <a:solidFill>
                  <a:schemeClr val="accent1">
                    <a:lumMod val="50000"/>
                  </a:schemeClr>
                </a:solidFill>
              </a:rPr>
            </a:br>
            <a:r>
              <a:rPr lang="ru-RU" sz="2800" b="1" dirty="0" smtClean="0">
                <a:solidFill>
                  <a:schemeClr val="accent5">
                    <a:lumMod val="75000"/>
                  </a:schemeClr>
                </a:solidFill>
              </a:rPr>
              <a:t>(2)</a:t>
            </a:r>
            <a:r>
              <a:rPr lang="ru-RU" sz="2800" dirty="0" smtClean="0">
                <a:solidFill>
                  <a:schemeClr val="accent1">
                    <a:lumMod val="50000"/>
                  </a:schemeClr>
                </a:solidFill>
              </a:rPr>
              <a:t>Я кажется всегда знала что это один из самых трудных разделов пунктуации но правда даже не подозревала что это настолько трудно. </a:t>
            </a:r>
            <a:br>
              <a:rPr lang="ru-RU" sz="2800" dirty="0" smtClean="0">
                <a:solidFill>
                  <a:schemeClr val="accent1">
                    <a:lumMod val="50000"/>
                  </a:schemeClr>
                </a:solidFill>
              </a:rPr>
            </a:br>
            <a:r>
              <a:rPr lang="ru-RU" sz="2800" dirty="0" smtClean="0">
                <a:solidFill>
                  <a:schemeClr val="accent1">
                    <a:lumMod val="50000"/>
                  </a:schemeClr>
                </a:solidFill>
              </a:rPr>
              <a:t/>
            </a:r>
            <a:br>
              <a:rPr lang="ru-RU" sz="2800" dirty="0" smtClean="0">
                <a:solidFill>
                  <a:schemeClr val="accent1">
                    <a:lumMod val="50000"/>
                  </a:schemeClr>
                </a:solidFill>
              </a:rPr>
            </a:br>
            <a:r>
              <a:rPr lang="ru-RU" sz="2800" b="1" dirty="0" smtClean="0">
                <a:solidFill>
                  <a:schemeClr val="accent5">
                    <a:lumMod val="75000"/>
                  </a:schemeClr>
                </a:solidFill>
              </a:rPr>
              <a:t>(3)</a:t>
            </a:r>
            <a:r>
              <a:rPr lang="ru-RU" sz="2800" dirty="0" smtClean="0">
                <a:solidFill>
                  <a:schemeClr val="accent1">
                    <a:lumMod val="50000"/>
                  </a:schemeClr>
                </a:solidFill>
              </a:rPr>
              <a:t>Запомнить что при вводных словах ставятся запятые с двух сторон казалось не очень трудным однако между прочим обнаружилось что существует ряд особенностей, которые в свою очередь надо специально запоминать.</a:t>
            </a:r>
            <a:endParaRPr lang="ru-RU" sz="2800" dirty="0">
              <a:solidFill>
                <a:schemeClr val="accent1">
                  <a:lumMod val="50000"/>
                </a:schemeClr>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1752" y="188640"/>
            <a:ext cx="4038600" cy="5864688"/>
          </a:xfrm>
        </p:spPr>
        <p:txBody>
          <a:bodyPr>
            <a:normAutofit lnSpcReduction="10000"/>
          </a:bodyPr>
          <a:lstStyle/>
          <a:p>
            <a:pPr>
              <a:buNone/>
            </a:pPr>
            <a:r>
              <a:rPr lang="ru-RU" sz="1800" b="1" dirty="0" smtClean="0">
                <a:solidFill>
                  <a:srgbClr val="00B050"/>
                </a:solidFill>
              </a:rPr>
              <a:t>       </a:t>
            </a:r>
          </a:p>
          <a:p>
            <a:pPr>
              <a:buNone/>
            </a:pPr>
            <a:r>
              <a:rPr lang="ru-RU" sz="1800" b="1" dirty="0" smtClean="0">
                <a:solidFill>
                  <a:srgbClr val="00B050"/>
                </a:solidFill>
              </a:rPr>
              <a:t>      В СВОЮ ОЧЕРЕДЬ </a:t>
            </a:r>
            <a:r>
              <a:rPr lang="ru-RU" sz="1800" dirty="0" smtClean="0">
                <a:solidFill>
                  <a:srgbClr val="0070C0"/>
                </a:solidFill>
              </a:rPr>
              <a:t>может быть </a:t>
            </a:r>
            <a:r>
              <a:rPr lang="ru-RU" sz="1800" b="1" dirty="0" smtClean="0">
                <a:solidFill>
                  <a:srgbClr val="00B050"/>
                </a:solidFill>
              </a:rPr>
              <a:t>вводным</a:t>
            </a:r>
            <a:r>
              <a:rPr lang="ru-RU" sz="1800" dirty="0" smtClean="0">
                <a:solidFill>
                  <a:srgbClr val="0070C0"/>
                </a:solidFill>
              </a:rPr>
              <a:t>, когда указывает на </a:t>
            </a:r>
            <a:r>
              <a:rPr lang="ru-RU" sz="1800" b="1" dirty="0" smtClean="0">
                <a:solidFill>
                  <a:srgbClr val="0070C0"/>
                </a:solidFill>
              </a:rPr>
              <a:t>связь мыслей или на способ оформления мысли </a:t>
            </a:r>
          </a:p>
          <a:p>
            <a:pPr>
              <a:buNone/>
            </a:pPr>
            <a:endParaRPr lang="ru-RU" sz="1800" dirty="0" smtClean="0"/>
          </a:p>
          <a:p>
            <a:pPr>
              <a:buNone/>
            </a:pPr>
            <a:r>
              <a:rPr lang="ru-RU" sz="1800" dirty="0" smtClean="0"/>
              <a:t>     Попросив меня помочь ему в работе, он, в свою очередь, тоже не стал бездельничать. </a:t>
            </a:r>
          </a:p>
          <a:p>
            <a:pPr>
              <a:buNone/>
            </a:pPr>
            <a:endParaRPr lang="ru-RU" sz="1800" b="1" dirty="0" smtClean="0">
              <a:solidFill>
                <a:srgbClr val="0070C0"/>
              </a:solidFill>
            </a:endParaRPr>
          </a:p>
          <a:p>
            <a:pPr>
              <a:buNone/>
            </a:pPr>
            <a:r>
              <a:rPr lang="ru-RU" sz="1800" dirty="0" smtClean="0"/>
              <a:t>    </a:t>
            </a:r>
            <a:r>
              <a:rPr lang="ru-RU" sz="1800" b="1" dirty="0" smtClean="0">
                <a:solidFill>
                  <a:srgbClr val="00B050"/>
                </a:solidFill>
              </a:rPr>
              <a:t>ЗНАЧИТ </a:t>
            </a:r>
            <a:r>
              <a:rPr lang="ru-RU" sz="1800" dirty="0" smtClean="0">
                <a:solidFill>
                  <a:srgbClr val="0070C0"/>
                </a:solidFill>
              </a:rPr>
              <a:t>является </a:t>
            </a:r>
            <a:r>
              <a:rPr lang="ru-RU" sz="1800" b="1" dirty="0" smtClean="0">
                <a:solidFill>
                  <a:srgbClr val="00B050"/>
                </a:solidFill>
              </a:rPr>
              <a:t>вводным</a:t>
            </a:r>
            <a:r>
              <a:rPr lang="ru-RU" sz="1800" dirty="0" smtClean="0">
                <a:solidFill>
                  <a:srgbClr val="0070C0"/>
                </a:solidFill>
              </a:rPr>
              <a:t>, если оно может быть заменено словами </a:t>
            </a:r>
            <a:r>
              <a:rPr lang="ru-RU" sz="1800" dirty="0" smtClean="0">
                <a:solidFill>
                  <a:srgbClr val="00B050"/>
                </a:solidFill>
              </a:rPr>
              <a:t>"следовательно", "стало быть" </a:t>
            </a:r>
          </a:p>
          <a:p>
            <a:pPr>
              <a:buNone/>
            </a:pPr>
            <a:r>
              <a:rPr lang="ru-RU" sz="1800" dirty="0" smtClean="0"/>
              <a:t>    </a:t>
            </a:r>
          </a:p>
          <a:p>
            <a:pPr>
              <a:buNone/>
            </a:pPr>
            <a:r>
              <a:rPr lang="ru-RU" sz="1800" dirty="0" smtClean="0"/>
              <a:t>  Сообщение сложное, значит, его нужно передать сегодня. Дождь уже кончился, значит, мы можем идти гулять. </a:t>
            </a:r>
            <a:endParaRPr lang="ru-RU" sz="1800" b="1" dirty="0">
              <a:solidFill>
                <a:srgbClr val="0070C0"/>
              </a:solidFill>
            </a:endParaRPr>
          </a:p>
        </p:txBody>
      </p:sp>
      <p:sp>
        <p:nvSpPr>
          <p:cNvPr id="4" name="Содержимое 3"/>
          <p:cNvSpPr>
            <a:spLocks noGrp="1"/>
          </p:cNvSpPr>
          <p:nvPr>
            <p:ph sz="half" idx="2"/>
          </p:nvPr>
        </p:nvSpPr>
        <p:spPr>
          <a:xfrm>
            <a:off x="4800600" y="188640"/>
            <a:ext cx="4038600" cy="6480720"/>
          </a:xfrm>
        </p:spPr>
        <p:txBody>
          <a:bodyPr>
            <a:normAutofit lnSpcReduction="10000"/>
          </a:bodyPr>
          <a:lstStyle/>
          <a:p>
            <a:pPr>
              <a:buNone/>
            </a:pPr>
            <a:r>
              <a:rPr lang="ru-RU" dirty="0" smtClean="0"/>
              <a:t> </a:t>
            </a:r>
            <a:r>
              <a:rPr lang="ru-RU" sz="1800" dirty="0" smtClean="0">
                <a:solidFill>
                  <a:schemeClr val="accent1">
                    <a:lumMod val="75000"/>
                  </a:schemeClr>
                </a:solidFill>
              </a:rPr>
              <a:t>Это же словосочетание может быть </a:t>
            </a:r>
            <a:r>
              <a:rPr lang="ru-RU" sz="1800" b="1" dirty="0" smtClean="0">
                <a:solidFill>
                  <a:schemeClr val="accent1">
                    <a:lumMod val="75000"/>
                  </a:schemeClr>
                </a:solidFill>
              </a:rPr>
              <a:t>не вводным </a:t>
            </a:r>
            <a:r>
              <a:rPr lang="ru-RU" sz="1800" u="sng" dirty="0" smtClean="0">
                <a:solidFill>
                  <a:schemeClr val="accent1">
                    <a:lumMod val="75000"/>
                  </a:schemeClr>
                </a:solidFill>
              </a:rPr>
              <a:t>в значениях "в ответ", "со своей стороны«               </a:t>
            </a:r>
            <a:r>
              <a:rPr lang="ru-RU" sz="1800" dirty="0" smtClean="0">
                <a:solidFill>
                  <a:schemeClr val="accent1">
                    <a:lumMod val="75000"/>
                  </a:schemeClr>
                </a:solidFill>
              </a:rPr>
              <a:t> (= когда наступает очередь) </a:t>
            </a:r>
          </a:p>
          <a:p>
            <a:pPr>
              <a:buNone/>
            </a:pPr>
            <a:r>
              <a:rPr lang="ru-RU" sz="2000" dirty="0" smtClean="0"/>
              <a:t>      Маша в свою очередь рассказала о том, как она провела лето.</a:t>
            </a:r>
            <a:br>
              <a:rPr lang="ru-RU" sz="2000" dirty="0" smtClean="0"/>
            </a:br>
            <a:endParaRPr lang="ru-RU" sz="2000" dirty="0" smtClean="0"/>
          </a:p>
          <a:p>
            <a:pPr>
              <a:buNone/>
            </a:pPr>
            <a:r>
              <a:rPr lang="ru-RU" sz="2000" dirty="0" smtClean="0"/>
              <a:t>    </a:t>
            </a:r>
            <a:r>
              <a:rPr lang="ru-RU" sz="1800" b="1" dirty="0" smtClean="0">
                <a:solidFill>
                  <a:schemeClr val="accent1">
                    <a:lumMod val="75000"/>
                  </a:schemeClr>
                </a:solidFill>
              </a:rPr>
              <a:t>ЗНАЧИТ </a:t>
            </a:r>
            <a:r>
              <a:rPr lang="ru-RU" sz="1800" dirty="0" smtClean="0">
                <a:solidFill>
                  <a:schemeClr val="accent1">
                    <a:lumMod val="75000"/>
                  </a:schemeClr>
                </a:solidFill>
              </a:rPr>
              <a:t>может оказаться </a:t>
            </a:r>
            <a:r>
              <a:rPr lang="ru-RU" sz="1800" u="sng" dirty="0" smtClean="0">
                <a:solidFill>
                  <a:schemeClr val="accent1">
                    <a:lumMod val="75000"/>
                  </a:schemeClr>
                </a:solidFill>
              </a:rPr>
              <a:t>сказуемым</a:t>
            </a:r>
            <a:r>
              <a:rPr lang="ru-RU" sz="1800" dirty="0" smtClean="0">
                <a:solidFill>
                  <a:schemeClr val="accent1">
                    <a:lumMod val="75000"/>
                  </a:schemeClr>
                </a:solidFill>
              </a:rPr>
              <a:t>, близким по смыслу к </a:t>
            </a:r>
            <a:r>
              <a:rPr lang="ru-RU" sz="1800" b="1" dirty="0" smtClean="0">
                <a:solidFill>
                  <a:schemeClr val="accent1">
                    <a:lumMod val="75000"/>
                  </a:schemeClr>
                </a:solidFill>
              </a:rPr>
              <a:t>"означает" </a:t>
            </a:r>
          </a:p>
          <a:p>
            <a:pPr>
              <a:buNone/>
            </a:pPr>
            <a:endParaRPr lang="ru-RU" sz="1800" dirty="0" smtClean="0"/>
          </a:p>
          <a:p>
            <a:pPr>
              <a:buNone/>
            </a:pPr>
            <a:r>
              <a:rPr lang="ru-RU" sz="1800" dirty="0" smtClean="0"/>
              <a:t>   Машина значит для него больше, чем жена. </a:t>
            </a:r>
          </a:p>
          <a:p>
            <a:pPr>
              <a:buNone/>
            </a:pPr>
            <a:endParaRPr lang="ru-RU" sz="1800" dirty="0" smtClean="0"/>
          </a:p>
          <a:p>
            <a:pPr>
              <a:buNone/>
            </a:pPr>
            <a:r>
              <a:rPr lang="ru-RU" sz="1700" b="1" dirty="0" smtClean="0">
                <a:solidFill>
                  <a:schemeClr val="accent1">
                    <a:lumMod val="75000"/>
                  </a:schemeClr>
                </a:solidFill>
              </a:rPr>
              <a:t>      «Значит" </a:t>
            </a:r>
            <a:r>
              <a:rPr lang="ru-RU" sz="1700" dirty="0" smtClean="0"/>
              <a:t>может оказаться </a:t>
            </a:r>
            <a:r>
              <a:rPr lang="ru-RU" sz="1700" u="sng" dirty="0" smtClean="0"/>
              <a:t>между подлежащим и сказуемым</a:t>
            </a:r>
            <a:r>
              <a:rPr lang="ru-RU" sz="1700" dirty="0" smtClean="0"/>
              <a:t>, особенно </a:t>
            </a:r>
            <a:r>
              <a:rPr lang="ru-RU" sz="1700" u="sng" dirty="0" smtClean="0"/>
              <a:t>когда они выражены инфинитивами</a:t>
            </a:r>
            <a:r>
              <a:rPr lang="ru-RU" sz="1700" dirty="0" smtClean="0"/>
              <a:t>. В этом </a:t>
            </a:r>
            <a:r>
              <a:rPr lang="ru-RU" sz="1700" u="sng" dirty="0" smtClean="0"/>
              <a:t>случае перед </a:t>
            </a:r>
            <a:r>
              <a:rPr lang="ru-RU" sz="1700" b="1" u="sng" dirty="0" smtClean="0">
                <a:solidFill>
                  <a:schemeClr val="accent1">
                    <a:lumMod val="75000"/>
                  </a:schemeClr>
                </a:solidFill>
              </a:rPr>
              <a:t>"значит" </a:t>
            </a:r>
            <a:r>
              <a:rPr lang="ru-RU" sz="1700" u="sng" dirty="0" smtClean="0"/>
              <a:t>ставится тире </a:t>
            </a:r>
            <a:endParaRPr lang="ru-RU" sz="1700" dirty="0" smtClean="0"/>
          </a:p>
          <a:p>
            <a:pPr>
              <a:buNone/>
            </a:pPr>
            <a:endParaRPr lang="ru-RU" sz="1700" dirty="0" smtClean="0"/>
          </a:p>
          <a:p>
            <a:pPr>
              <a:buNone/>
            </a:pPr>
            <a:r>
              <a:rPr lang="ru-RU" sz="1700" dirty="0" smtClean="0"/>
              <a:t>     Обижаться – значит признавать себя слабым. </a:t>
            </a:r>
            <a:endParaRPr lang="ru-RU" sz="1700" dirty="0"/>
          </a:p>
        </p:txBody>
      </p:sp>
      <p:sp>
        <p:nvSpPr>
          <p:cNvPr id="5" name="5-конечная звезда 4"/>
          <p:cNvSpPr/>
          <p:nvPr/>
        </p:nvSpPr>
        <p:spPr>
          <a:xfrm rot="2082379" flipV="1">
            <a:off x="321990" y="475133"/>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5-конечная звезда 5"/>
          <p:cNvSpPr/>
          <p:nvPr/>
        </p:nvSpPr>
        <p:spPr>
          <a:xfrm rot="2082379" flipV="1">
            <a:off x="249980" y="2923405"/>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1752" y="116632"/>
            <a:ext cx="4038600" cy="6552728"/>
          </a:xfrm>
        </p:spPr>
        <p:txBody>
          <a:bodyPr/>
          <a:lstStyle/>
          <a:p>
            <a:pPr>
              <a:buNone/>
            </a:pPr>
            <a:r>
              <a:rPr lang="ru-RU" b="1" dirty="0" smtClean="0">
                <a:solidFill>
                  <a:srgbClr val="00B050"/>
                </a:solidFill>
              </a:rPr>
              <a:t>    </a:t>
            </a:r>
            <a:r>
              <a:rPr lang="ru-RU" sz="2000" b="1" dirty="0" smtClean="0">
                <a:solidFill>
                  <a:srgbClr val="00B050"/>
                </a:solidFill>
              </a:rPr>
              <a:t>НАОБОРОТ </a:t>
            </a:r>
            <a:r>
              <a:rPr lang="ru-RU" sz="2000" dirty="0" smtClean="0">
                <a:solidFill>
                  <a:srgbClr val="0070C0"/>
                </a:solidFill>
              </a:rPr>
              <a:t>является </a:t>
            </a:r>
            <a:r>
              <a:rPr lang="ru-RU" sz="2000" b="1" dirty="0" smtClean="0">
                <a:solidFill>
                  <a:srgbClr val="00B050"/>
                </a:solidFill>
              </a:rPr>
              <a:t>вводным</a:t>
            </a:r>
            <a:r>
              <a:rPr lang="ru-RU" sz="2000" dirty="0" smtClean="0">
                <a:solidFill>
                  <a:srgbClr val="0070C0"/>
                </a:solidFill>
              </a:rPr>
              <a:t>, если указывает на </a:t>
            </a:r>
            <a:r>
              <a:rPr lang="ru-RU" sz="2000" b="1" dirty="0" smtClean="0">
                <a:solidFill>
                  <a:srgbClr val="0070C0"/>
                </a:solidFill>
              </a:rPr>
              <a:t>связь мыслей </a:t>
            </a:r>
            <a:endParaRPr lang="ru-RU" sz="2000" dirty="0" smtClean="0">
              <a:solidFill>
                <a:srgbClr val="0070C0"/>
              </a:solidFill>
            </a:endParaRPr>
          </a:p>
          <a:p>
            <a:pPr>
              <a:buNone/>
            </a:pPr>
            <a:endParaRPr lang="ru-RU" sz="2000" dirty="0" smtClean="0">
              <a:solidFill>
                <a:srgbClr val="0070C0"/>
              </a:solidFill>
            </a:endParaRPr>
          </a:p>
          <a:p>
            <a:pPr>
              <a:buNone/>
            </a:pPr>
            <a:r>
              <a:rPr lang="ru-RU" sz="2000" dirty="0" smtClean="0">
                <a:solidFill>
                  <a:srgbClr val="0070C0"/>
                </a:solidFill>
              </a:rPr>
              <a:t>      </a:t>
            </a:r>
            <a:r>
              <a:rPr lang="ru-RU" sz="2000" dirty="0" smtClean="0"/>
              <a:t>Он не хотел обижать её, а, наоборот, пытался попросить   у неё прощения</a:t>
            </a:r>
            <a:endParaRPr lang="ru-RU" sz="2000" dirty="0"/>
          </a:p>
        </p:txBody>
      </p:sp>
      <p:sp>
        <p:nvSpPr>
          <p:cNvPr id="4" name="Содержимое 3"/>
          <p:cNvSpPr>
            <a:spLocks noGrp="1"/>
          </p:cNvSpPr>
          <p:nvPr>
            <p:ph sz="half" idx="2"/>
          </p:nvPr>
        </p:nvSpPr>
        <p:spPr>
          <a:xfrm>
            <a:off x="4788024" y="260648"/>
            <a:ext cx="4248472" cy="6408712"/>
          </a:xfrm>
        </p:spPr>
        <p:txBody>
          <a:bodyPr>
            <a:normAutofit/>
          </a:bodyPr>
          <a:lstStyle/>
          <a:p>
            <a:pPr>
              <a:buNone/>
            </a:pPr>
            <a:r>
              <a:rPr lang="ru-RU" sz="1800" dirty="0" smtClean="0">
                <a:solidFill>
                  <a:schemeClr val="accent1">
                    <a:lumMod val="75000"/>
                  </a:schemeClr>
                </a:solidFill>
              </a:rPr>
              <a:t>    </a:t>
            </a:r>
            <a:r>
              <a:rPr lang="ru-RU" sz="1800" b="1" dirty="0" smtClean="0">
                <a:solidFill>
                  <a:schemeClr val="accent1">
                    <a:lumMod val="75000"/>
                  </a:schemeClr>
                </a:solidFill>
              </a:rPr>
              <a:t>Не является вводным </a:t>
            </a:r>
            <a:r>
              <a:rPr lang="ru-RU" sz="1800" dirty="0" smtClean="0">
                <a:solidFill>
                  <a:schemeClr val="accent1">
                    <a:lumMod val="75000"/>
                  </a:schemeClr>
                </a:solidFill>
              </a:rPr>
              <a:t>сочетание </a:t>
            </a:r>
            <a:r>
              <a:rPr lang="ru-RU" sz="1800" b="1" dirty="0" smtClean="0">
                <a:solidFill>
                  <a:schemeClr val="accent1">
                    <a:lumMod val="75000"/>
                  </a:schemeClr>
                </a:solidFill>
              </a:rPr>
              <a:t>"и наоборот", </a:t>
            </a:r>
            <a:r>
              <a:rPr lang="ru-RU" sz="1800" dirty="0" smtClean="0">
                <a:solidFill>
                  <a:schemeClr val="accent1">
                    <a:lumMod val="75000"/>
                  </a:schemeClr>
                </a:solidFill>
              </a:rPr>
              <a:t>которое может выступать </a:t>
            </a:r>
            <a:r>
              <a:rPr lang="ru-RU" sz="1800" u="sng" dirty="0" smtClean="0">
                <a:solidFill>
                  <a:schemeClr val="accent1">
                    <a:lumMod val="75000"/>
                  </a:schemeClr>
                </a:solidFill>
              </a:rPr>
              <a:t>в качестве однородного члена </a:t>
            </a:r>
            <a:r>
              <a:rPr lang="ru-RU" sz="1800" dirty="0" smtClean="0">
                <a:solidFill>
                  <a:schemeClr val="accent1">
                    <a:lumMod val="75000"/>
                  </a:schemeClr>
                </a:solidFill>
              </a:rPr>
              <a:t>предложения, оно   употребляется </a:t>
            </a:r>
            <a:r>
              <a:rPr lang="ru-RU" sz="1800" u="sng" dirty="0" smtClean="0">
                <a:solidFill>
                  <a:schemeClr val="accent1">
                    <a:lumMod val="75000"/>
                  </a:schemeClr>
                </a:solidFill>
              </a:rPr>
              <a:t>как слово, замещающее целое предложение или его часть. </a:t>
            </a:r>
          </a:p>
          <a:p>
            <a:pPr>
              <a:buNone/>
            </a:pPr>
            <a:r>
              <a:rPr lang="ru-RU" sz="1800" dirty="0" smtClean="0"/>
              <a:t>     </a:t>
            </a:r>
            <a:r>
              <a:rPr lang="ru-RU" sz="1600" dirty="0" smtClean="0"/>
              <a:t>Весною девушки меняются: брюнетки становятся блондинками и наоборот (т.е. блондинки брюнетками). </a:t>
            </a:r>
          </a:p>
          <a:p>
            <a:pPr>
              <a:buNone/>
            </a:pPr>
            <a:r>
              <a:rPr lang="ru-RU" sz="1600" dirty="0" smtClean="0"/>
              <a:t>     Чем больше ты занимаешься, тем более высокие оценки получаешь, и наоборот (т.е. если занимаешься мало, оценки будут плохие;</a:t>
            </a:r>
          </a:p>
          <a:p>
            <a:pPr>
              <a:buNone/>
            </a:pPr>
            <a:r>
              <a:rPr lang="ru-RU" sz="1600" dirty="0" smtClean="0"/>
              <a:t>      </a:t>
            </a:r>
            <a:r>
              <a:rPr lang="ru-RU" sz="1600" dirty="0" smtClean="0">
                <a:solidFill>
                  <a:schemeClr val="accent1">
                    <a:lumMod val="75000"/>
                  </a:schemeClr>
                </a:solidFill>
              </a:rPr>
              <a:t>запятая перед "и" оказывается в конце части предложения – получается как бы сложносочиненное предложение, где "наоборот" замещает его вторую часть).</a:t>
            </a:r>
            <a:r>
              <a:rPr lang="ru-RU" sz="1600" dirty="0" smtClean="0"/>
              <a:t> </a:t>
            </a:r>
            <a:endParaRPr lang="ru-RU" sz="1600" u="sng" dirty="0">
              <a:solidFill>
                <a:schemeClr val="accent1">
                  <a:lumMod val="75000"/>
                </a:schemeClr>
              </a:solidFill>
            </a:endParaRPr>
          </a:p>
        </p:txBody>
      </p:sp>
      <p:sp>
        <p:nvSpPr>
          <p:cNvPr id="5" name="5-конечная звезда 4"/>
          <p:cNvSpPr/>
          <p:nvPr/>
        </p:nvSpPr>
        <p:spPr>
          <a:xfrm rot="2082379" flipV="1">
            <a:off x="249981" y="2591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3"/>
          <p:cNvSpPr>
            <a:spLocks noGrp="1"/>
          </p:cNvSpPr>
          <p:nvPr>
            <p:ph sz="half" idx="2"/>
          </p:nvPr>
        </p:nvSpPr>
        <p:spPr>
          <a:xfrm>
            <a:off x="4800600" y="188640"/>
            <a:ext cx="4038600" cy="6480720"/>
          </a:xfrm>
        </p:spPr>
        <p:txBody>
          <a:bodyPr>
            <a:normAutofit fontScale="85000" lnSpcReduction="20000"/>
          </a:bodyPr>
          <a:lstStyle/>
          <a:p>
            <a:pPr>
              <a:buNone/>
            </a:pPr>
            <a:r>
              <a:rPr lang="ru-RU" sz="2000" dirty="0" smtClean="0">
                <a:solidFill>
                  <a:schemeClr val="accent1">
                    <a:lumMod val="75000"/>
                  </a:schemeClr>
                </a:solidFill>
              </a:rPr>
              <a:t>    Это словосочетание </a:t>
            </a:r>
            <a:r>
              <a:rPr lang="ru-RU" sz="2000" b="1" dirty="0" smtClean="0">
                <a:solidFill>
                  <a:schemeClr val="accent1">
                    <a:lumMod val="75000"/>
                  </a:schemeClr>
                </a:solidFill>
              </a:rPr>
              <a:t>не обособляется  </a:t>
            </a:r>
            <a:r>
              <a:rPr lang="ru-RU" sz="2000" u="sng" dirty="0" smtClean="0">
                <a:solidFill>
                  <a:schemeClr val="accent1">
                    <a:lumMod val="75000"/>
                  </a:schemeClr>
                </a:solidFill>
              </a:rPr>
              <a:t>в значениях "не меньше чем", "самое меньшее«</a:t>
            </a:r>
            <a:endParaRPr lang="ru-RU" sz="2000" dirty="0" smtClean="0">
              <a:solidFill>
                <a:schemeClr val="accent1">
                  <a:lumMod val="75000"/>
                </a:schemeClr>
              </a:solidFill>
            </a:endParaRPr>
          </a:p>
          <a:p>
            <a:pPr>
              <a:buNone/>
            </a:pPr>
            <a:r>
              <a:rPr lang="ru-RU" sz="2000" dirty="0" smtClean="0"/>
              <a:t>     Она по крайней мере будет знать, что её отец не зря прожил жизнь.</a:t>
            </a:r>
          </a:p>
          <a:p>
            <a:pPr>
              <a:buNone/>
            </a:pPr>
            <a:r>
              <a:rPr lang="ru-RU" sz="1800" dirty="0" smtClean="0">
                <a:solidFill>
                  <a:schemeClr val="accent1">
                    <a:lumMod val="75000"/>
                  </a:schemeClr>
                </a:solidFill>
              </a:rPr>
              <a:t>    В значении  </a:t>
            </a:r>
            <a:r>
              <a:rPr lang="ru-RU" sz="1800" u="sng" dirty="0" smtClean="0">
                <a:solidFill>
                  <a:schemeClr val="accent1">
                    <a:lumMod val="75000"/>
                  </a:schemeClr>
                </a:solidFill>
              </a:rPr>
              <a:t>"в отношении" </a:t>
            </a:r>
            <a:r>
              <a:rPr lang="ru-RU" sz="1800" dirty="0" smtClean="0">
                <a:solidFill>
                  <a:schemeClr val="accent1">
                    <a:lumMod val="75000"/>
                  </a:schemeClr>
                </a:solidFill>
              </a:rPr>
              <a:t>           </a:t>
            </a:r>
            <a:r>
              <a:rPr lang="ru-RU" sz="1800" b="1" dirty="0" smtClean="0">
                <a:solidFill>
                  <a:schemeClr val="accent1">
                    <a:lumMod val="75000"/>
                  </a:schemeClr>
                </a:solidFill>
              </a:rPr>
              <a:t>С ТОЧКИ ЗРЕНИЯ</a:t>
            </a:r>
            <a:r>
              <a:rPr lang="ru-RU" sz="1800" dirty="0" smtClean="0">
                <a:solidFill>
                  <a:schemeClr val="accent1">
                    <a:lumMod val="75000"/>
                  </a:schemeClr>
                </a:solidFill>
              </a:rPr>
              <a:t> вводным не является  </a:t>
            </a:r>
          </a:p>
          <a:p>
            <a:pPr>
              <a:buNone/>
            </a:pPr>
            <a:endParaRPr lang="ru-RU" sz="2000" dirty="0" smtClean="0"/>
          </a:p>
          <a:p>
            <a:pPr>
              <a:buNone/>
            </a:pPr>
            <a:r>
              <a:rPr lang="ru-RU" sz="2000" dirty="0" smtClean="0"/>
              <a:t>    Работа идет по плану с точки зрения сроков.</a:t>
            </a:r>
          </a:p>
          <a:p>
            <a:pPr>
              <a:buNone/>
            </a:pPr>
            <a:endParaRPr lang="ru-RU" sz="2000" dirty="0" smtClean="0">
              <a:solidFill>
                <a:schemeClr val="accent1">
                  <a:lumMod val="75000"/>
                </a:schemeClr>
              </a:solidFill>
            </a:endParaRPr>
          </a:p>
          <a:p>
            <a:pPr>
              <a:buNone/>
            </a:pPr>
            <a:r>
              <a:rPr lang="ru-RU" sz="1900" dirty="0" smtClean="0"/>
              <a:t>      </a:t>
            </a:r>
            <a:r>
              <a:rPr lang="ru-RU" sz="1900" dirty="0" smtClean="0">
                <a:solidFill>
                  <a:schemeClr val="accent1">
                    <a:lumMod val="75000"/>
                  </a:schemeClr>
                </a:solidFill>
              </a:rPr>
              <a:t>Если сочетание </a:t>
            </a:r>
            <a:r>
              <a:rPr lang="ru-RU" sz="1900" b="1" dirty="0" smtClean="0">
                <a:solidFill>
                  <a:schemeClr val="accent1">
                    <a:lumMod val="75000"/>
                  </a:schemeClr>
                </a:solidFill>
              </a:rPr>
              <a:t>В ЧАСТНОСТИ </a:t>
            </a:r>
            <a:r>
              <a:rPr lang="ru-RU" sz="1900" dirty="0" smtClean="0">
                <a:solidFill>
                  <a:schemeClr val="accent1">
                    <a:lumMod val="75000"/>
                  </a:schemeClr>
                </a:solidFill>
              </a:rPr>
              <a:t>оказалось </a:t>
            </a:r>
            <a:r>
              <a:rPr lang="ru-RU" sz="1900" u="sng" dirty="0" smtClean="0">
                <a:solidFill>
                  <a:schemeClr val="accent1">
                    <a:lumMod val="75000"/>
                  </a:schemeClr>
                </a:solidFill>
              </a:rPr>
              <a:t>в начале или в конце присоединительной конструкции</a:t>
            </a:r>
            <a:r>
              <a:rPr lang="ru-RU" sz="1900" dirty="0" smtClean="0">
                <a:solidFill>
                  <a:schemeClr val="accent1">
                    <a:lumMod val="75000"/>
                  </a:schemeClr>
                </a:solidFill>
              </a:rPr>
              <a:t>, то оно от этой конструкции  запятыми </a:t>
            </a:r>
            <a:r>
              <a:rPr lang="ru-RU" sz="1900" b="1" dirty="0" smtClean="0">
                <a:solidFill>
                  <a:schemeClr val="accent1">
                    <a:lumMod val="75000"/>
                  </a:schemeClr>
                </a:solidFill>
              </a:rPr>
              <a:t>не отделяется</a:t>
            </a:r>
            <a:r>
              <a:rPr lang="ru-RU" sz="1900" dirty="0" smtClean="0"/>
              <a:t> </a:t>
            </a:r>
          </a:p>
          <a:p>
            <a:pPr>
              <a:buNone/>
            </a:pPr>
            <a:endParaRPr lang="ru-RU" sz="1900" dirty="0" smtClean="0"/>
          </a:p>
          <a:p>
            <a:pPr>
              <a:buNone/>
            </a:pPr>
            <a:r>
              <a:rPr lang="ru-RU" sz="1900" b="1" dirty="0" smtClean="0">
                <a:solidFill>
                  <a:srgbClr val="FF0000"/>
                </a:solidFill>
              </a:rPr>
              <a:t>  НО!    </a:t>
            </a:r>
            <a:r>
              <a:rPr lang="ru-RU" sz="1900" dirty="0" smtClean="0"/>
              <a:t>Указанное сочетание </a:t>
            </a:r>
            <a:r>
              <a:rPr lang="ru-RU" sz="1900" b="1" dirty="0" smtClean="0">
                <a:solidFill>
                  <a:schemeClr val="accent1">
                    <a:lumMod val="75000"/>
                  </a:schemeClr>
                </a:solidFill>
              </a:rPr>
              <a:t>не выделяется как вводное</a:t>
            </a:r>
            <a:r>
              <a:rPr lang="ru-RU" sz="1900" dirty="0" smtClean="0"/>
              <a:t>, если </a:t>
            </a:r>
            <a:r>
              <a:rPr lang="ru-RU" sz="1900" b="1" dirty="0" smtClean="0">
                <a:solidFill>
                  <a:schemeClr val="accent1">
                    <a:lumMod val="75000"/>
                  </a:schemeClr>
                </a:solidFill>
              </a:rPr>
              <a:t>оно соединено союзом "и" со словом "вообще" </a:t>
            </a:r>
          </a:p>
          <a:p>
            <a:pPr>
              <a:buNone/>
            </a:pPr>
            <a:endParaRPr lang="ru-RU" sz="1900" dirty="0" smtClean="0"/>
          </a:p>
          <a:p>
            <a:pPr>
              <a:buNone/>
            </a:pPr>
            <a:r>
              <a:rPr lang="ru-RU" sz="1900" dirty="0" smtClean="0"/>
              <a:t>      Разговор зашел о политике вообще и </a:t>
            </a:r>
            <a:r>
              <a:rPr lang="ru-RU" sz="1900" dirty="0" smtClean="0">
                <a:solidFill>
                  <a:schemeClr val="accent1">
                    <a:lumMod val="75000"/>
                  </a:schemeClr>
                </a:solidFill>
              </a:rPr>
              <a:t>в частности </a:t>
            </a:r>
            <a:r>
              <a:rPr lang="ru-RU" sz="1900" dirty="0" smtClean="0"/>
              <a:t>о последних решениях правительства.</a:t>
            </a:r>
            <a:br>
              <a:rPr lang="ru-RU" sz="1900" dirty="0" smtClean="0"/>
            </a:br>
            <a:endParaRPr lang="ru-RU" sz="1900" b="1" dirty="0" smtClean="0">
              <a:solidFill>
                <a:schemeClr val="accent1">
                  <a:lumMod val="75000"/>
                </a:schemeClr>
              </a:solidFill>
            </a:endParaRPr>
          </a:p>
          <a:p>
            <a:pPr>
              <a:buNone/>
            </a:pPr>
            <a:endParaRPr lang="ru-RU" sz="1900" dirty="0">
              <a:solidFill>
                <a:schemeClr val="accent1">
                  <a:lumMod val="75000"/>
                </a:schemeClr>
              </a:solidFill>
            </a:endParaRPr>
          </a:p>
        </p:txBody>
      </p:sp>
      <p:sp>
        <p:nvSpPr>
          <p:cNvPr id="5" name="Заголовок 1"/>
          <p:cNvSpPr>
            <a:spLocks noGrp="1"/>
          </p:cNvSpPr>
          <p:nvPr>
            <p:ph sz="half" idx="1"/>
          </p:nvPr>
        </p:nvSpPr>
        <p:spPr>
          <a:xfrm>
            <a:off x="301625" y="188913"/>
            <a:ext cx="4038600" cy="6552455"/>
          </a:xfrm>
        </p:spPr>
        <p:txBody>
          <a:bodyPr>
            <a:normAutofit fontScale="85000" lnSpcReduction="20000"/>
          </a:bodyPr>
          <a:lstStyle/>
          <a:p>
            <a:pPr>
              <a:buNone/>
            </a:pPr>
            <a:r>
              <a:rPr lang="ru-RU" sz="2000" dirty="0" smtClean="0">
                <a:solidFill>
                  <a:srgbClr val="0070C0"/>
                </a:solidFill>
              </a:rPr>
              <a:t>     </a:t>
            </a:r>
            <a:r>
              <a:rPr lang="ru-RU" sz="2000" b="1" dirty="0" smtClean="0">
                <a:solidFill>
                  <a:srgbClr val="00B050"/>
                </a:solidFill>
              </a:rPr>
              <a:t>ПО КРАЙНЕЙ МЕРЕ </a:t>
            </a:r>
            <a:r>
              <a:rPr lang="ru-RU" sz="2000" dirty="0" smtClean="0">
                <a:solidFill>
                  <a:srgbClr val="0070C0"/>
                </a:solidFill>
              </a:rPr>
              <a:t>является </a:t>
            </a:r>
            <a:r>
              <a:rPr lang="ru-RU" sz="2000" b="1" dirty="0" smtClean="0">
                <a:solidFill>
                  <a:srgbClr val="00B050"/>
                </a:solidFill>
              </a:rPr>
              <a:t>вводным</a:t>
            </a:r>
            <a:r>
              <a:rPr lang="ru-RU" sz="2000" dirty="0" smtClean="0">
                <a:solidFill>
                  <a:srgbClr val="0070C0"/>
                </a:solidFill>
              </a:rPr>
              <a:t>, если имеет </a:t>
            </a:r>
            <a:r>
              <a:rPr lang="ru-RU" sz="2000" b="1" dirty="0" smtClean="0">
                <a:solidFill>
                  <a:srgbClr val="0070C0"/>
                </a:solidFill>
              </a:rPr>
              <a:t>значение оценки </a:t>
            </a:r>
            <a:r>
              <a:rPr lang="ru-RU" sz="2000" dirty="0" smtClean="0">
                <a:solidFill>
                  <a:srgbClr val="0070C0"/>
                </a:solidFill>
              </a:rPr>
              <a:t>– </a:t>
            </a:r>
          </a:p>
          <a:p>
            <a:pPr>
              <a:buNone/>
            </a:pPr>
            <a:r>
              <a:rPr lang="ru-RU" sz="2000" dirty="0" smtClean="0">
                <a:solidFill>
                  <a:srgbClr val="0070C0"/>
                </a:solidFill>
              </a:rPr>
              <a:t>     </a:t>
            </a:r>
            <a:r>
              <a:rPr lang="ru-RU" sz="2000" dirty="0" smtClean="0"/>
              <a:t>Миша, по крайней мере, знает, как нужно себя вести, а не ковыряется вилкой в зубах</a:t>
            </a:r>
          </a:p>
          <a:p>
            <a:pPr>
              <a:buNone/>
            </a:pPr>
            <a:endParaRPr lang="ru-RU" sz="2000" dirty="0" smtClean="0"/>
          </a:p>
          <a:p>
            <a:pPr>
              <a:buNone/>
            </a:pPr>
            <a:r>
              <a:rPr lang="ru-RU" sz="2000" dirty="0" smtClean="0"/>
              <a:t>       </a:t>
            </a:r>
            <a:r>
              <a:rPr lang="ru-RU" sz="2100" b="1" dirty="0" smtClean="0">
                <a:solidFill>
                  <a:srgbClr val="00B050"/>
                </a:solidFill>
              </a:rPr>
              <a:t>С ТОЧКИ ЗРЕНИЯ </a:t>
            </a:r>
            <a:r>
              <a:rPr lang="ru-RU" sz="2100" dirty="0" smtClean="0">
                <a:solidFill>
                  <a:srgbClr val="0070C0"/>
                </a:solidFill>
              </a:rPr>
              <a:t>является </a:t>
            </a:r>
            <a:r>
              <a:rPr lang="ru-RU" sz="2100" b="1" dirty="0" smtClean="0">
                <a:solidFill>
                  <a:srgbClr val="00B050"/>
                </a:solidFill>
              </a:rPr>
              <a:t>вводным</a:t>
            </a:r>
            <a:r>
              <a:rPr lang="ru-RU" sz="2100" dirty="0" smtClean="0">
                <a:solidFill>
                  <a:srgbClr val="0070C0"/>
                </a:solidFill>
              </a:rPr>
              <a:t> в значении                       </a:t>
            </a:r>
            <a:r>
              <a:rPr lang="ru-RU" sz="2100" b="1" dirty="0" smtClean="0">
                <a:solidFill>
                  <a:srgbClr val="0070C0"/>
                </a:solidFill>
              </a:rPr>
              <a:t>"по мнению"     </a:t>
            </a:r>
          </a:p>
          <a:p>
            <a:pPr>
              <a:buNone/>
            </a:pPr>
            <a:r>
              <a:rPr lang="ru-RU" sz="2100" dirty="0" smtClean="0"/>
              <a:t>     С точки зрения моей бабушки, девушка не должна носить брюки. Её ответ, с точки зрения экзаменаторов, достоин самой высокой оценки.</a:t>
            </a:r>
          </a:p>
          <a:p>
            <a:pPr>
              <a:buNone/>
            </a:pPr>
            <a:r>
              <a:rPr lang="ru-RU" sz="2100" dirty="0" smtClean="0"/>
              <a:t>    </a:t>
            </a:r>
          </a:p>
          <a:p>
            <a:pPr>
              <a:buNone/>
            </a:pPr>
            <a:r>
              <a:rPr lang="ru-RU" sz="2100" dirty="0" smtClean="0"/>
              <a:t>        </a:t>
            </a:r>
            <a:r>
              <a:rPr lang="ru-RU" sz="2100" b="1" dirty="0" smtClean="0">
                <a:solidFill>
                  <a:srgbClr val="00B050"/>
                </a:solidFill>
              </a:rPr>
              <a:t>В ЧАСТНОСТИ </a:t>
            </a:r>
            <a:r>
              <a:rPr lang="ru-RU" sz="2100" dirty="0" smtClean="0">
                <a:solidFill>
                  <a:srgbClr val="0070C0"/>
                </a:solidFill>
              </a:rPr>
              <a:t>выделяется как </a:t>
            </a:r>
            <a:r>
              <a:rPr lang="ru-RU" sz="2100" b="1" dirty="0" smtClean="0">
                <a:solidFill>
                  <a:srgbClr val="00B050"/>
                </a:solidFill>
              </a:rPr>
              <a:t>вводное</a:t>
            </a:r>
            <a:r>
              <a:rPr lang="ru-RU" sz="2100" dirty="0" smtClean="0">
                <a:solidFill>
                  <a:srgbClr val="0070C0"/>
                </a:solidFill>
              </a:rPr>
              <a:t>, если указывает на </a:t>
            </a:r>
            <a:r>
              <a:rPr lang="ru-RU" sz="2100" b="1" dirty="0" smtClean="0">
                <a:solidFill>
                  <a:srgbClr val="0070C0"/>
                </a:solidFill>
              </a:rPr>
              <a:t>связь мыслей в высказывании </a:t>
            </a:r>
          </a:p>
          <a:p>
            <a:pPr>
              <a:buNone/>
            </a:pPr>
            <a:endParaRPr lang="ru-RU" sz="2100" dirty="0" smtClean="0"/>
          </a:p>
          <a:p>
            <a:pPr>
              <a:buNone/>
            </a:pPr>
            <a:r>
              <a:rPr lang="ru-RU" sz="2100" dirty="0" smtClean="0"/>
              <a:t>     Её интересует, в частности, вопрос о вкладе этого ученого в развитие теории относительности.</a:t>
            </a:r>
          </a:p>
          <a:p>
            <a:pPr>
              <a:buNone/>
            </a:pPr>
            <a:endParaRPr lang="ru-RU" sz="2100" dirty="0"/>
          </a:p>
        </p:txBody>
      </p:sp>
      <p:sp>
        <p:nvSpPr>
          <p:cNvPr id="6" name="5-конечная звезда 5"/>
          <p:cNvSpPr/>
          <p:nvPr/>
        </p:nvSpPr>
        <p:spPr>
          <a:xfrm rot="2082379" flipV="1">
            <a:off x="249981" y="2591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5-конечная звезда 6"/>
          <p:cNvSpPr/>
          <p:nvPr/>
        </p:nvSpPr>
        <p:spPr>
          <a:xfrm rot="2082379" flipV="1">
            <a:off x="249981" y="1771276"/>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5-конечная звезда 7"/>
          <p:cNvSpPr/>
          <p:nvPr/>
        </p:nvSpPr>
        <p:spPr>
          <a:xfrm rot="2082379" flipV="1">
            <a:off x="321989" y="3859509"/>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107504" y="188640"/>
            <a:ext cx="4232848" cy="6552728"/>
          </a:xfrm>
        </p:spPr>
        <p:txBody>
          <a:bodyPr/>
          <a:lstStyle/>
          <a:p>
            <a:pPr>
              <a:buNone/>
            </a:pPr>
            <a:r>
              <a:rPr lang="ru-RU" dirty="0" smtClean="0"/>
              <a:t>      </a:t>
            </a:r>
            <a:r>
              <a:rPr lang="ru-RU" sz="2000" b="1" dirty="0" smtClean="0">
                <a:solidFill>
                  <a:srgbClr val="00B050"/>
                </a:solidFill>
              </a:rPr>
              <a:t>ГЛАВНЫМ ОБРАЗОМ </a:t>
            </a:r>
            <a:r>
              <a:rPr lang="ru-RU" sz="2000" dirty="0" smtClean="0">
                <a:solidFill>
                  <a:srgbClr val="0070C0"/>
                </a:solidFill>
              </a:rPr>
              <a:t>является</a:t>
            </a:r>
            <a:r>
              <a:rPr lang="ru-RU" sz="2000" b="1" dirty="0" smtClean="0">
                <a:solidFill>
                  <a:srgbClr val="00B050"/>
                </a:solidFill>
              </a:rPr>
              <a:t> вводным</a:t>
            </a:r>
            <a:r>
              <a:rPr lang="ru-RU" sz="2000" dirty="0" smtClean="0">
                <a:solidFill>
                  <a:srgbClr val="0070C0"/>
                </a:solidFill>
              </a:rPr>
              <a:t>, когда служит </a:t>
            </a:r>
            <a:r>
              <a:rPr lang="ru-RU" sz="1800" b="1" dirty="0" smtClean="0">
                <a:solidFill>
                  <a:srgbClr val="0070C0"/>
                </a:solidFill>
              </a:rPr>
              <a:t>для оценки какого-нибудь факта, его выделения в высказывании </a:t>
            </a:r>
            <a:endParaRPr lang="ru-RU" sz="1800" dirty="0" smtClean="0">
              <a:solidFill>
                <a:srgbClr val="0070C0"/>
              </a:solidFill>
            </a:endParaRPr>
          </a:p>
          <a:p>
            <a:pPr>
              <a:buNone/>
            </a:pPr>
            <a:r>
              <a:rPr lang="ru-RU" sz="2000" dirty="0" smtClean="0"/>
              <a:t>    Учебник следует переписать и, главным образом, добавить в него такие главы… </a:t>
            </a:r>
            <a:endParaRPr lang="ru-RU" sz="2000" dirty="0"/>
          </a:p>
        </p:txBody>
      </p:sp>
      <p:sp>
        <p:nvSpPr>
          <p:cNvPr id="4" name="Содержимое 3"/>
          <p:cNvSpPr>
            <a:spLocks noGrp="1"/>
          </p:cNvSpPr>
          <p:nvPr>
            <p:ph sz="half" idx="2"/>
          </p:nvPr>
        </p:nvSpPr>
        <p:spPr>
          <a:xfrm>
            <a:off x="4800600" y="188640"/>
            <a:ext cx="4235896" cy="6480720"/>
          </a:xfrm>
        </p:spPr>
        <p:txBody>
          <a:bodyPr/>
          <a:lstStyle/>
          <a:p>
            <a:pPr>
              <a:buNone/>
            </a:pPr>
            <a:r>
              <a:rPr lang="ru-RU" sz="1800" b="1" dirty="0" smtClean="0">
                <a:solidFill>
                  <a:schemeClr val="accent1">
                    <a:lumMod val="75000"/>
                  </a:schemeClr>
                </a:solidFill>
              </a:rPr>
              <a:t>       ГЛАВНЫМ ОБРАЗОМ </a:t>
            </a:r>
            <a:r>
              <a:rPr lang="ru-RU" sz="1800" dirty="0" smtClean="0">
                <a:solidFill>
                  <a:schemeClr val="accent1">
                    <a:lumMod val="75000"/>
                  </a:schemeClr>
                </a:solidFill>
              </a:rPr>
              <a:t>может </a:t>
            </a:r>
            <a:r>
              <a:rPr lang="ru-RU" sz="1600" dirty="0" smtClean="0">
                <a:solidFill>
                  <a:schemeClr val="accent1">
                    <a:lumMod val="75000"/>
                  </a:schemeClr>
                </a:solidFill>
              </a:rPr>
              <a:t>входить в состав присоединительной конструкции, в этом случае, </a:t>
            </a:r>
            <a:r>
              <a:rPr lang="ru-RU" sz="1600" b="1" dirty="0" smtClean="0">
                <a:solidFill>
                  <a:schemeClr val="accent1">
                    <a:lumMod val="75000"/>
                  </a:schemeClr>
                </a:solidFill>
              </a:rPr>
              <a:t>если оно стоит в ее начале или в конце</a:t>
            </a:r>
            <a:r>
              <a:rPr lang="ru-RU" sz="1600" u="sng" dirty="0" smtClean="0">
                <a:solidFill>
                  <a:schemeClr val="accent1">
                    <a:lumMod val="75000"/>
                  </a:schemeClr>
                </a:solidFill>
              </a:rPr>
              <a:t>, не отделяется от самой конструкции </a:t>
            </a:r>
            <a:r>
              <a:rPr lang="ru-RU" sz="1600" dirty="0" smtClean="0">
                <a:solidFill>
                  <a:schemeClr val="accent1">
                    <a:lumMod val="75000"/>
                  </a:schemeClr>
                </a:solidFill>
              </a:rPr>
              <a:t>запятой </a:t>
            </a:r>
          </a:p>
          <a:p>
            <a:pPr>
              <a:buNone/>
            </a:pPr>
            <a:r>
              <a:rPr lang="ru-RU" sz="1800" dirty="0" smtClean="0"/>
              <a:t>      Многие русские люди, главным образом представители интеллигенции, не верили обещаниям правительства.</a:t>
            </a:r>
          </a:p>
          <a:p>
            <a:pPr>
              <a:buNone/>
            </a:pPr>
            <a:r>
              <a:rPr lang="ru-RU" sz="1800" dirty="0" smtClean="0"/>
              <a:t>    </a:t>
            </a:r>
            <a:r>
              <a:rPr lang="ru-RU" sz="1800" dirty="0" smtClean="0">
                <a:solidFill>
                  <a:schemeClr val="accent1">
                    <a:lumMod val="75000"/>
                  </a:schemeClr>
                </a:solidFill>
              </a:rPr>
              <a:t>В значении </a:t>
            </a:r>
            <a:r>
              <a:rPr lang="ru-RU" sz="1800" b="1" dirty="0" smtClean="0">
                <a:solidFill>
                  <a:schemeClr val="accent1">
                    <a:lumMod val="75000"/>
                  </a:schemeClr>
                </a:solidFill>
              </a:rPr>
              <a:t>"в первую очередь"</a:t>
            </a:r>
            <a:r>
              <a:rPr lang="ru-RU" sz="1800" dirty="0" smtClean="0">
                <a:solidFill>
                  <a:schemeClr val="accent1">
                    <a:lumMod val="75000"/>
                  </a:schemeClr>
                </a:solidFill>
              </a:rPr>
              <a:t>, </a:t>
            </a:r>
            <a:r>
              <a:rPr lang="ru-RU" sz="1800" b="1" dirty="0" smtClean="0">
                <a:solidFill>
                  <a:schemeClr val="accent1">
                    <a:lumMod val="75000"/>
                  </a:schemeClr>
                </a:solidFill>
              </a:rPr>
              <a:t>"больше всего" </a:t>
            </a:r>
            <a:r>
              <a:rPr lang="ru-RU" sz="1800" dirty="0" smtClean="0">
                <a:solidFill>
                  <a:schemeClr val="accent1">
                    <a:lumMod val="75000"/>
                  </a:schemeClr>
                </a:solidFill>
              </a:rPr>
              <a:t>это сочетание            </a:t>
            </a:r>
            <a:r>
              <a:rPr lang="ru-RU" sz="1800" u="sng" dirty="0" smtClean="0">
                <a:solidFill>
                  <a:schemeClr val="accent1">
                    <a:lumMod val="75000"/>
                  </a:schemeClr>
                </a:solidFill>
              </a:rPr>
              <a:t>не является вводным</a:t>
            </a:r>
            <a:r>
              <a:rPr lang="ru-RU" sz="1800" dirty="0" smtClean="0">
                <a:solidFill>
                  <a:schemeClr val="accent1">
                    <a:lumMod val="75000"/>
                  </a:schemeClr>
                </a:solidFill>
              </a:rPr>
              <a:t> и </a:t>
            </a:r>
            <a:r>
              <a:rPr lang="ru-RU" sz="1800" u="sng" dirty="0" smtClean="0">
                <a:solidFill>
                  <a:schemeClr val="accent1">
                    <a:lumMod val="75000"/>
                  </a:schemeClr>
                </a:solidFill>
              </a:rPr>
              <a:t>не обособляется</a:t>
            </a:r>
            <a:r>
              <a:rPr lang="ru-RU" sz="1800" u="sng" dirty="0" smtClean="0"/>
              <a:t> </a:t>
            </a:r>
          </a:p>
          <a:p>
            <a:pPr>
              <a:buNone/>
            </a:pPr>
            <a:r>
              <a:rPr lang="ru-RU" sz="1800" dirty="0" smtClean="0"/>
              <a:t>    Он боялся сочинения главным образом из-за своей безграмотности.</a:t>
            </a:r>
            <a:endParaRPr lang="ru-RU" sz="1800" dirty="0"/>
          </a:p>
        </p:txBody>
      </p:sp>
      <p:sp>
        <p:nvSpPr>
          <p:cNvPr id="5" name="5-конечная звезда 4"/>
          <p:cNvSpPr/>
          <p:nvPr/>
        </p:nvSpPr>
        <p:spPr>
          <a:xfrm rot="2082379" flipV="1">
            <a:off x="177973" y="331117"/>
            <a:ext cx="360040" cy="36004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5800" y="188640"/>
            <a:ext cx="7772400" cy="6669360"/>
          </a:xfrm>
        </p:spPr>
        <p:txBody>
          <a:bodyPr>
            <a:normAutofit fontScale="90000"/>
          </a:bodyPr>
          <a:lstStyle/>
          <a:p>
            <a:pPr lvl="0" algn="l"/>
            <a:r>
              <a:rPr lang="ru-RU" sz="2400" b="1" dirty="0" smtClean="0">
                <a:solidFill>
                  <a:srgbClr val="00B050"/>
                </a:solidFill>
              </a:rPr>
              <a:t/>
            </a:r>
            <a:br>
              <a:rPr lang="ru-RU" sz="2400" b="1" dirty="0" smtClean="0">
                <a:solidFill>
                  <a:srgbClr val="00B050"/>
                </a:solidFill>
              </a:rPr>
            </a:br>
            <a:r>
              <a:rPr lang="ru-RU" sz="2400" b="1" dirty="0" smtClean="0">
                <a:solidFill>
                  <a:srgbClr val="00B050"/>
                </a:solidFill>
              </a:rPr>
              <a:t/>
            </a:r>
            <a:br>
              <a:rPr lang="ru-RU" sz="2400" b="1" dirty="0" smtClean="0">
                <a:solidFill>
                  <a:srgbClr val="00B050"/>
                </a:solidFill>
              </a:rPr>
            </a:br>
            <a:r>
              <a:rPr lang="ru-RU" sz="2400" b="1" dirty="0" smtClean="0">
                <a:solidFill>
                  <a:srgbClr val="00B050"/>
                </a:solidFill>
              </a:rPr>
              <a:t>НАПРИМЕР</a:t>
            </a:r>
            <a:r>
              <a:rPr lang="ru-RU" sz="2400" b="1" dirty="0" smtClean="0">
                <a:solidFill>
                  <a:srgbClr val="0070C0"/>
                </a:solidFill>
              </a:rPr>
              <a:t> всегда будет </a:t>
            </a:r>
            <a:r>
              <a:rPr lang="ru-RU" sz="2400" b="1" dirty="0" smtClean="0">
                <a:solidFill>
                  <a:srgbClr val="00B050"/>
                </a:solidFill>
              </a:rPr>
              <a:t>вводным</a:t>
            </a:r>
            <a:r>
              <a:rPr lang="ru-RU" sz="2400" b="1" dirty="0" smtClean="0">
                <a:solidFill>
                  <a:srgbClr val="0070C0"/>
                </a:solidFill>
              </a:rPr>
              <a:t>, но оформляется по-разному:</a:t>
            </a:r>
            <a:br>
              <a:rPr lang="ru-RU" sz="2400" b="1" dirty="0" smtClean="0">
                <a:solidFill>
                  <a:srgbClr val="0070C0"/>
                </a:solidFill>
              </a:rPr>
            </a:br>
            <a:r>
              <a:rPr lang="ru-RU" sz="2400" dirty="0" smtClean="0"/>
              <a:t/>
            </a:r>
            <a:br>
              <a:rPr lang="ru-RU" sz="2400" dirty="0" smtClean="0"/>
            </a:br>
            <a:r>
              <a:rPr lang="ru-RU" sz="2200" dirty="0" smtClean="0">
                <a:solidFill>
                  <a:srgbClr val="0070C0"/>
                </a:solidFill>
              </a:rPr>
              <a:t>1.Оно может быть выделено </a:t>
            </a:r>
            <a:r>
              <a:rPr lang="ru-RU" sz="2200" u="sng" dirty="0" smtClean="0">
                <a:solidFill>
                  <a:srgbClr val="0070C0"/>
                </a:solidFill>
              </a:rPr>
              <a:t>запятыми с двух сторон </a:t>
            </a:r>
            <a:r>
              <a:rPr lang="ru-RU" sz="2400" dirty="0" smtClean="0"/>
              <a:t/>
            </a:r>
            <a:br>
              <a:rPr lang="ru-RU" sz="2400" dirty="0" smtClean="0"/>
            </a:br>
            <a:r>
              <a:rPr lang="ru-RU" sz="2400" dirty="0" smtClean="0"/>
              <a:t/>
            </a:r>
            <a:br>
              <a:rPr lang="ru-RU" sz="2400" dirty="0" smtClean="0"/>
            </a:br>
            <a:r>
              <a:rPr lang="ru-RU" sz="2000" dirty="0" smtClean="0">
                <a:solidFill>
                  <a:schemeClr val="tx1"/>
                </a:solidFill>
              </a:rPr>
              <a:t>Павел Петрович человек крайне внимательный к своему внешнему виду, например, он тщательно ухаживает за своими ногтями.</a:t>
            </a:r>
            <a:br>
              <a:rPr lang="ru-RU" sz="2000" dirty="0" smtClean="0">
                <a:solidFill>
                  <a:schemeClr val="tx1"/>
                </a:solidFill>
              </a:rPr>
            </a:br>
            <a:r>
              <a:rPr lang="ru-RU" sz="2000" dirty="0" smtClean="0">
                <a:solidFill>
                  <a:schemeClr val="tx1"/>
                </a:solidFill>
              </a:rPr>
              <a:t/>
            </a:r>
            <a:br>
              <a:rPr lang="ru-RU" sz="2000" dirty="0" smtClean="0">
                <a:solidFill>
                  <a:schemeClr val="tx1"/>
                </a:solidFill>
              </a:rPr>
            </a:br>
            <a:r>
              <a:rPr lang="ru-RU" sz="2000" dirty="0" smtClean="0">
                <a:solidFill>
                  <a:srgbClr val="0070C0"/>
                </a:solidFill>
              </a:rPr>
              <a:t>2.</a:t>
            </a:r>
            <a:r>
              <a:rPr lang="ru-RU" sz="1800" dirty="0" smtClean="0">
                <a:solidFill>
                  <a:srgbClr val="0070C0"/>
                </a:solidFill>
              </a:rPr>
              <a:t> </a:t>
            </a:r>
            <a:r>
              <a:rPr lang="ru-RU" sz="2200" dirty="0" smtClean="0">
                <a:solidFill>
                  <a:srgbClr val="0070C0"/>
                </a:solidFill>
              </a:rPr>
              <a:t>Если "например" оказывается </a:t>
            </a:r>
            <a:r>
              <a:rPr lang="ru-RU" sz="2200" u="sng" dirty="0" smtClean="0">
                <a:solidFill>
                  <a:srgbClr val="0070C0"/>
                </a:solidFill>
              </a:rPr>
              <a:t>в начале или в конце уже обособленного члена</a:t>
            </a:r>
            <a:r>
              <a:rPr lang="ru-RU" sz="2200" dirty="0" smtClean="0">
                <a:solidFill>
                  <a:srgbClr val="0070C0"/>
                </a:solidFill>
              </a:rPr>
              <a:t>, то </a:t>
            </a:r>
            <a:r>
              <a:rPr lang="ru-RU" sz="2200" b="1" dirty="0" smtClean="0">
                <a:solidFill>
                  <a:srgbClr val="0070C0"/>
                </a:solidFill>
              </a:rPr>
              <a:t>запятой</a:t>
            </a:r>
            <a:r>
              <a:rPr lang="ru-RU" sz="2200" dirty="0" smtClean="0">
                <a:solidFill>
                  <a:srgbClr val="0070C0"/>
                </a:solidFill>
              </a:rPr>
              <a:t> от этого оборота оно </a:t>
            </a:r>
            <a:r>
              <a:rPr lang="ru-RU" sz="2200" b="1" dirty="0" smtClean="0">
                <a:solidFill>
                  <a:srgbClr val="0070C0"/>
                </a:solidFill>
              </a:rPr>
              <a:t>не обособляется</a:t>
            </a:r>
            <a:br>
              <a:rPr lang="ru-RU" sz="2200" b="1" dirty="0" smtClean="0">
                <a:solidFill>
                  <a:srgbClr val="0070C0"/>
                </a:solidFill>
              </a:rPr>
            </a:br>
            <a:r>
              <a:rPr lang="ru-RU" sz="2200" b="1" dirty="0" smtClean="0">
                <a:solidFill>
                  <a:srgbClr val="0070C0"/>
                </a:solidFill>
              </a:rPr>
              <a:t/>
            </a:r>
            <a:br>
              <a:rPr lang="ru-RU" sz="2200" b="1" dirty="0" smtClean="0">
                <a:solidFill>
                  <a:srgbClr val="0070C0"/>
                </a:solidFill>
              </a:rPr>
            </a:br>
            <a:r>
              <a:rPr lang="ru-RU" sz="2000" dirty="0" smtClean="0"/>
              <a:t> </a:t>
            </a:r>
            <a:r>
              <a:rPr lang="ru-RU" sz="2000" dirty="0" smtClean="0">
                <a:solidFill>
                  <a:schemeClr val="tx1"/>
                </a:solidFill>
              </a:rPr>
              <a:t>Некоторые произведения русских писателей, например "Евгений Онегин" или "Война и мир", послужили основой для создания художественных фильмом не только в России, но и в других странах. </a:t>
            </a:r>
            <a:r>
              <a:rPr lang="ru-RU" sz="2200" b="1" dirty="0" smtClean="0">
                <a:solidFill>
                  <a:schemeClr val="tx1"/>
                </a:solidFill>
              </a:rPr>
              <a:t/>
            </a:r>
            <a:br>
              <a:rPr lang="ru-RU" sz="2200" b="1" dirty="0" smtClean="0">
                <a:solidFill>
                  <a:schemeClr val="tx1"/>
                </a:solidFill>
              </a:rPr>
            </a:br>
            <a:r>
              <a:rPr lang="ru-RU" sz="2200" b="1" dirty="0" smtClean="0">
                <a:solidFill>
                  <a:srgbClr val="0070C0"/>
                </a:solidFill>
              </a:rPr>
              <a:t> </a:t>
            </a:r>
            <a:br>
              <a:rPr lang="ru-RU" sz="2200" b="1" dirty="0" smtClean="0">
                <a:solidFill>
                  <a:srgbClr val="0070C0"/>
                </a:solidFill>
              </a:rPr>
            </a:br>
            <a:r>
              <a:rPr lang="ru-RU" sz="2200" b="1" dirty="0" smtClean="0">
                <a:solidFill>
                  <a:srgbClr val="0070C0"/>
                </a:solidFill>
              </a:rPr>
              <a:t>3.</a:t>
            </a:r>
            <a:r>
              <a:rPr lang="ru-RU" sz="2000" dirty="0" smtClean="0">
                <a:solidFill>
                  <a:srgbClr val="0070C0"/>
                </a:solidFill>
              </a:rPr>
              <a:t> После "например" может стоять </a:t>
            </a:r>
            <a:r>
              <a:rPr lang="ru-RU" sz="2000" b="1" dirty="0" smtClean="0">
                <a:solidFill>
                  <a:srgbClr val="0070C0"/>
                </a:solidFill>
              </a:rPr>
              <a:t>двоеточие</a:t>
            </a:r>
            <a:r>
              <a:rPr lang="ru-RU" sz="2000" dirty="0" smtClean="0">
                <a:solidFill>
                  <a:srgbClr val="0070C0"/>
                </a:solidFill>
              </a:rPr>
              <a:t>, если "например" стоит </a:t>
            </a:r>
            <a:r>
              <a:rPr lang="ru-RU" sz="2000" u="sng" dirty="0" smtClean="0">
                <a:solidFill>
                  <a:srgbClr val="0070C0"/>
                </a:solidFill>
              </a:rPr>
              <a:t>после обобщающего слова перед рядом однородных членов</a:t>
            </a:r>
            <a:br>
              <a:rPr lang="ru-RU" sz="2000" u="sng" dirty="0" smtClean="0">
                <a:solidFill>
                  <a:srgbClr val="0070C0"/>
                </a:solidFill>
              </a:rPr>
            </a:br>
            <a:r>
              <a:rPr lang="ru-RU" sz="2000" u="sng" dirty="0" smtClean="0">
                <a:solidFill>
                  <a:srgbClr val="0070C0"/>
                </a:solidFill>
              </a:rPr>
              <a:t/>
            </a:r>
            <a:br>
              <a:rPr lang="ru-RU" sz="2000" u="sng" dirty="0" smtClean="0">
                <a:solidFill>
                  <a:srgbClr val="0070C0"/>
                </a:solidFill>
              </a:rPr>
            </a:br>
            <a:r>
              <a:rPr lang="ru-RU" sz="2000" dirty="0" smtClean="0"/>
              <a:t> </a:t>
            </a:r>
            <a:r>
              <a:rPr lang="ru-RU" sz="2000" dirty="0" smtClean="0">
                <a:solidFill>
                  <a:schemeClr val="tx1"/>
                </a:solidFill>
              </a:rPr>
              <a:t>Некоторые фрукты могут вызвать аллергию, например: апельсины, мандарины, ананас, красные ягоды.</a:t>
            </a:r>
            <a:r>
              <a:rPr lang="ru-RU" sz="2000" dirty="0" smtClean="0"/>
              <a:t/>
            </a:r>
            <a:br>
              <a:rPr lang="ru-RU" sz="2000" dirty="0" smtClean="0"/>
            </a:br>
            <a:endParaRPr lang="ru-RU" sz="2200" b="1" u="sng" dirty="0">
              <a:solidFill>
                <a:srgbClr val="0070C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51520" y="692696"/>
            <a:ext cx="8640960" cy="5544616"/>
          </a:xfrm>
        </p:spPr>
        <p:txBody>
          <a:bodyPr>
            <a:normAutofit/>
          </a:bodyPr>
          <a:lstStyle/>
          <a:p>
            <a:r>
              <a:rPr lang="ru-RU" sz="1800" dirty="0" smtClean="0">
                <a:solidFill>
                  <a:srgbClr val="00B050"/>
                </a:solidFill>
              </a:rPr>
              <a:t>«ДА» – предложение</a:t>
            </a:r>
          </a:p>
          <a:p>
            <a:pPr algn="l"/>
            <a:endParaRPr lang="ru-RU" sz="1800" dirty="0" smtClean="0">
              <a:solidFill>
                <a:schemeClr val="accent1">
                  <a:lumMod val="75000"/>
                </a:schemeClr>
              </a:solidFill>
            </a:endParaRPr>
          </a:p>
          <a:p>
            <a:pPr algn="l"/>
            <a:r>
              <a:rPr lang="ru-RU" sz="1800" dirty="0" smtClean="0">
                <a:solidFill>
                  <a:schemeClr val="accent1">
                    <a:lumMod val="75000"/>
                  </a:schemeClr>
                </a:solidFill>
              </a:rPr>
              <a:t>1.ДА! Пройдут десятилетия, но Память о войне не исчезнет. </a:t>
            </a:r>
          </a:p>
          <a:p>
            <a:pPr algn="l"/>
            <a:endParaRPr lang="ru-RU" sz="1800" dirty="0" smtClean="0">
              <a:solidFill>
                <a:schemeClr val="accent1">
                  <a:lumMod val="75000"/>
                </a:schemeClr>
              </a:solidFill>
            </a:endParaRPr>
          </a:p>
          <a:p>
            <a:pPr algn="l"/>
            <a:r>
              <a:rPr lang="ru-RU" sz="1800" dirty="0" smtClean="0">
                <a:solidFill>
                  <a:schemeClr val="accent1">
                    <a:lumMod val="75000"/>
                  </a:schemeClr>
                </a:solidFill>
              </a:rPr>
              <a:t>2.– Ты веришь в счастье?</a:t>
            </a:r>
          </a:p>
          <a:p>
            <a:pPr algn="l"/>
            <a:r>
              <a:rPr lang="ru-RU" sz="1800" dirty="0" smtClean="0">
                <a:solidFill>
                  <a:schemeClr val="accent1">
                    <a:lumMod val="75000"/>
                  </a:schemeClr>
                </a:solidFill>
              </a:rPr>
              <a:t>– ДА!</a:t>
            </a:r>
            <a:br>
              <a:rPr lang="ru-RU" sz="1800" dirty="0" smtClean="0">
                <a:solidFill>
                  <a:schemeClr val="accent1">
                    <a:lumMod val="75000"/>
                  </a:schemeClr>
                </a:solidFill>
              </a:rPr>
            </a:br>
            <a:r>
              <a:rPr lang="ru-RU" sz="1800" dirty="0" smtClean="0">
                <a:solidFill>
                  <a:schemeClr val="accent1">
                    <a:lumMod val="75000"/>
                  </a:schemeClr>
                </a:solidFill>
              </a:rPr>
              <a:t/>
            </a:r>
            <a:br>
              <a:rPr lang="ru-RU" sz="1800" dirty="0" smtClean="0">
                <a:solidFill>
                  <a:schemeClr val="accent1">
                    <a:lumMod val="75000"/>
                  </a:schemeClr>
                </a:solidFill>
              </a:rPr>
            </a:br>
            <a:r>
              <a:rPr lang="ru-RU" sz="1800" dirty="0" smtClean="0">
                <a:solidFill>
                  <a:srgbClr val="0070C0"/>
                </a:solidFill>
              </a:rPr>
              <a:t>                                       </a:t>
            </a:r>
            <a:r>
              <a:rPr lang="ru-RU" sz="1800" dirty="0" err="1" smtClean="0">
                <a:solidFill>
                  <a:srgbClr val="0070C0"/>
                </a:solidFill>
              </a:rPr>
              <a:t>СРАВНИм</a:t>
            </a:r>
            <a:r>
              <a:rPr lang="ru-RU" sz="1800" dirty="0" smtClean="0">
                <a:solidFill>
                  <a:srgbClr val="0070C0"/>
                </a:solidFill>
              </a:rPr>
              <a:t>: </a:t>
            </a:r>
            <a:r>
              <a:rPr lang="ru-RU" sz="1800" dirty="0" smtClean="0"/>
              <a:t/>
            </a:r>
            <a:br>
              <a:rPr lang="ru-RU" sz="1800" dirty="0" smtClean="0"/>
            </a:br>
            <a:r>
              <a:rPr lang="ru-RU" sz="1800" dirty="0" smtClean="0"/>
              <a:t/>
            </a:r>
            <a:br>
              <a:rPr lang="ru-RU" sz="1800" dirty="0" smtClean="0"/>
            </a:br>
            <a:endParaRPr lang="ru-RU" sz="1800" dirty="0" smtClean="0"/>
          </a:p>
          <a:p>
            <a:pPr algn="l"/>
            <a:r>
              <a:rPr lang="ru-RU" sz="1800" dirty="0" smtClean="0">
                <a:solidFill>
                  <a:srgbClr val="0070C0"/>
                </a:solidFill>
              </a:rPr>
              <a:t>Синий свод неба, да солнце, да лес дороги нам.</a:t>
            </a:r>
            <a:r>
              <a:rPr lang="ru-RU" sz="1800" dirty="0" smtClean="0"/>
              <a:t> </a:t>
            </a:r>
            <a:r>
              <a:rPr lang="ru-RU" sz="1800" i="1" dirty="0" smtClean="0"/>
              <a:t>(«Да» = «и» – является союзом.)</a:t>
            </a:r>
            <a:endParaRPr lang="ru-RU" sz="1800" dirty="0" smtClean="0"/>
          </a:p>
          <a:p>
            <a:endParaRPr lang="ru-RU" sz="1800" u="sng" dirty="0" smtClean="0"/>
          </a:p>
          <a:p>
            <a:pPr algn="l"/>
            <a:r>
              <a:rPr lang="ru-RU" sz="1800" dirty="0" smtClean="0">
                <a:solidFill>
                  <a:srgbClr val="0070C0"/>
                </a:solidFill>
              </a:rPr>
              <a:t>Да здравствует мир и свобода!  </a:t>
            </a:r>
            <a:r>
              <a:rPr lang="ru-RU" sz="1800" dirty="0" smtClean="0"/>
              <a:t>  </a:t>
            </a:r>
            <a:r>
              <a:rPr lang="ru-RU" sz="1800" i="1" dirty="0" smtClean="0"/>
              <a:t>(«Да» – </a:t>
            </a:r>
            <a:r>
              <a:rPr lang="ru-RU" sz="1800" i="1" u="sng" dirty="0" smtClean="0"/>
              <a:t>частица</a:t>
            </a:r>
            <a:r>
              <a:rPr lang="ru-RU" sz="1800" i="1" dirty="0" smtClean="0"/>
              <a:t>   при   глаголе повелительного   </a:t>
            </a:r>
          </a:p>
          <a:p>
            <a:pPr algn="l"/>
            <a:r>
              <a:rPr lang="ru-RU" sz="1800" i="1" dirty="0" smtClean="0"/>
              <a:t>наклонения.)</a:t>
            </a:r>
            <a:endParaRPr lang="ru-RU" sz="1800" dirty="0" smtClean="0"/>
          </a:p>
          <a:p>
            <a:pPr algn="l"/>
            <a:endParaRPr lang="ru-RU" sz="1800" dirty="0">
              <a:solidFill>
                <a:schemeClr val="accent1">
                  <a:lumMod val="75000"/>
                </a:schemeClr>
              </a:solidFill>
            </a:endParaRPr>
          </a:p>
        </p:txBody>
      </p:sp>
      <p:sp>
        <p:nvSpPr>
          <p:cNvPr id="3" name="Заголовок 2"/>
          <p:cNvSpPr>
            <a:spLocks noGrp="1"/>
          </p:cNvSpPr>
          <p:nvPr>
            <p:ph type="ctrTitle"/>
          </p:nvPr>
        </p:nvSpPr>
        <p:spPr>
          <a:xfrm>
            <a:off x="685800" y="188640"/>
            <a:ext cx="7772400" cy="720080"/>
          </a:xfrm>
        </p:spPr>
        <p:txBody>
          <a:bodyPr>
            <a:normAutofit fontScale="90000"/>
          </a:bodyPr>
          <a:lstStyle/>
          <a:p>
            <a:r>
              <a:rPr lang="ru-RU" sz="2400" b="1" dirty="0" smtClean="0">
                <a:solidFill>
                  <a:srgbClr val="0070C0"/>
                </a:solidFill>
              </a:rPr>
              <a:t>СЛОВА-ПРЕДЛОЖЕНИЯ </a:t>
            </a:r>
            <a:r>
              <a:rPr lang="ru-RU" sz="2400" b="1" i="1" dirty="0" smtClean="0">
                <a:solidFill>
                  <a:srgbClr val="0070C0"/>
                </a:solidFill>
              </a:rPr>
              <a:t>«ДА»</a:t>
            </a:r>
            <a:r>
              <a:rPr lang="ru-RU" sz="2400" b="1" dirty="0" smtClean="0">
                <a:solidFill>
                  <a:srgbClr val="0070C0"/>
                </a:solidFill>
              </a:rPr>
              <a:t> и </a:t>
            </a:r>
            <a:r>
              <a:rPr lang="ru-RU" sz="2400" b="1" i="1" dirty="0" smtClean="0">
                <a:solidFill>
                  <a:srgbClr val="0070C0"/>
                </a:solidFill>
              </a:rPr>
              <a:t>«НЕТ»</a:t>
            </a:r>
            <a:r>
              <a:rPr lang="ru-RU" sz="2400" dirty="0" smtClean="0">
                <a:solidFill>
                  <a:srgbClr val="0070C0"/>
                </a:solidFill>
              </a:rPr>
              <a:t/>
            </a:r>
            <a:br>
              <a:rPr lang="ru-RU" sz="2400" dirty="0" smtClean="0">
                <a:solidFill>
                  <a:srgbClr val="0070C0"/>
                </a:solidFill>
              </a:rPr>
            </a:br>
            <a:endParaRPr lang="ru-RU" sz="2400" dirty="0">
              <a:solidFill>
                <a:srgbClr val="0070C0"/>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683568" y="404664"/>
            <a:ext cx="7776864" cy="5832648"/>
          </a:xfrm>
        </p:spPr>
        <p:txBody>
          <a:bodyPr>
            <a:normAutofit/>
          </a:bodyPr>
          <a:lstStyle/>
          <a:p>
            <a:r>
              <a:rPr lang="ru-RU" dirty="0" smtClean="0"/>
              <a:t/>
            </a:r>
            <a:br>
              <a:rPr lang="ru-RU" dirty="0" smtClean="0"/>
            </a:br>
            <a:r>
              <a:rPr lang="ru-RU" sz="2000" dirty="0" smtClean="0">
                <a:solidFill>
                  <a:srgbClr val="00B050"/>
                </a:solidFill>
              </a:rPr>
              <a:t>«НЕТ» – предложение</a:t>
            </a:r>
          </a:p>
          <a:p>
            <a:endParaRPr lang="ru-RU" sz="2000" dirty="0" smtClean="0">
              <a:solidFill>
                <a:srgbClr val="00B050"/>
              </a:solidFill>
            </a:endParaRPr>
          </a:p>
          <a:p>
            <a:endParaRPr lang="ru-RU" sz="2000" dirty="0" smtClean="0">
              <a:solidFill>
                <a:srgbClr val="00B050"/>
              </a:solidFill>
            </a:endParaRPr>
          </a:p>
          <a:p>
            <a:pPr algn="l"/>
            <a:r>
              <a:rPr lang="ru-RU" sz="1800" dirty="0" smtClean="0">
                <a:solidFill>
                  <a:schemeClr val="accent1">
                    <a:lumMod val="75000"/>
                  </a:schemeClr>
                </a:solidFill>
              </a:rPr>
              <a:t>1.– Ты готов уехать за границу? </a:t>
            </a:r>
          </a:p>
          <a:p>
            <a:pPr algn="l"/>
            <a:r>
              <a:rPr lang="ru-RU" sz="1800" dirty="0" smtClean="0">
                <a:solidFill>
                  <a:schemeClr val="accent1">
                    <a:lumMod val="75000"/>
                  </a:schemeClr>
                </a:solidFill>
              </a:rPr>
              <a:t>– НЕТ.</a:t>
            </a:r>
          </a:p>
          <a:p>
            <a:endParaRPr lang="ru-RU" dirty="0" smtClean="0"/>
          </a:p>
          <a:p>
            <a:endParaRPr lang="ru-RU" dirty="0" smtClean="0"/>
          </a:p>
          <a:p>
            <a:r>
              <a:rPr lang="ru-RU" sz="1800" dirty="0" err="1" smtClean="0">
                <a:solidFill>
                  <a:srgbClr val="0070C0"/>
                </a:solidFill>
              </a:rPr>
              <a:t>СРАВНИм</a:t>
            </a:r>
            <a:r>
              <a:rPr lang="ru-RU" sz="1800" dirty="0" smtClean="0">
                <a:solidFill>
                  <a:srgbClr val="0070C0"/>
                </a:solidFill>
              </a:rPr>
              <a:t>: </a:t>
            </a:r>
            <a:r>
              <a:rPr lang="ru-RU" dirty="0" smtClean="0"/>
              <a:t/>
            </a:r>
            <a:br>
              <a:rPr lang="ru-RU" dirty="0" smtClean="0"/>
            </a:br>
            <a:endParaRPr lang="ru-RU" dirty="0" smtClean="0"/>
          </a:p>
          <a:p>
            <a:pPr lvl="0" algn="l"/>
            <a:r>
              <a:rPr lang="ru-RU" dirty="0" smtClean="0">
                <a:solidFill>
                  <a:srgbClr val="0070C0"/>
                </a:solidFill>
              </a:rPr>
              <a:t>Нет, красоты нашей Родины словами не выразишь. </a:t>
            </a:r>
          </a:p>
          <a:p>
            <a:pPr lvl="0" algn="l"/>
            <a:r>
              <a:rPr lang="ru-RU" i="1" dirty="0" smtClean="0"/>
              <a:t>(«Нет» является вводным словом</a:t>
            </a:r>
            <a:r>
              <a:rPr lang="ru-RU" i="1" u="sng" dirty="0" smtClean="0"/>
              <a:t>.</a:t>
            </a:r>
            <a:r>
              <a:rPr lang="ru-RU" i="1" dirty="0" smtClean="0"/>
              <a:t>)</a:t>
            </a:r>
            <a:endParaRPr lang="ru-RU" dirty="0" smtClean="0"/>
          </a:p>
          <a:p>
            <a:pPr lvl="0" algn="l"/>
            <a:r>
              <a:rPr lang="ru-RU" dirty="0" smtClean="0"/>
              <a:t/>
            </a:r>
            <a:br>
              <a:rPr lang="ru-RU" dirty="0" smtClean="0"/>
            </a:br>
            <a:r>
              <a:rPr lang="ru-RU" u="sng" dirty="0" smtClean="0">
                <a:solidFill>
                  <a:srgbClr val="0070C0"/>
                </a:solidFill>
              </a:rPr>
              <a:t>Нет</a:t>
            </a:r>
            <a:r>
              <a:rPr lang="ru-RU" dirty="0" smtClean="0">
                <a:solidFill>
                  <a:srgbClr val="0070C0"/>
                </a:solidFill>
              </a:rPr>
              <a:t> в жизни </a:t>
            </a:r>
            <a:r>
              <a:rPr lang="ru-RU" u="sng" dirty="0" smtClean="0">
                <a:solidFill>
                  <a:srgbClr val="0070C0"/>
                </a:solidFill>
              </a:rPr>
              <a:t>страшнее </a:t>
            </a:r>
            <a:r>
              <a:rPr lang="ru-RU" dirty="0" smtClean="0">
                <a:solidFill>
                  <a:srgbClr val="0070C0"/>
                </a:solidFill>
              </a:rPr>
              <a:t>предательства. </a:t>
            </a:r>
          </a:p>
          <a:p>
            <a:pPr lvl="0" algn="l"/>
            <a:r>
              <a:rPr lang="ru-RU" i="1" dirty="0" smtClean="0"/>
              <a:t> («Нет» – часть сказуемого.)</a:t>
            </a:r>
            <a:endParaRPr lang="ru-RU" dirty="0" smtClean="0"/>
          </a:p>
          <a:p>
            <a:endParaRPr lang="ru-RU"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1371600" y="2819400"/>
            <a:ext cx="6400800" cy="1905744"/>
          </a:xfrm>
        </p:spPr>
        <p:txBody>
          <a:bodyPr>
            <a:normAutofit fontScale="92500" lnSpcReduction="10000"/>
          </a:bodyPr>
          <a:lstStyle/>
          <a:p>
            <a:r>
              <a:rPr lang="ru-RU" sz="2000" dirty="0" smtClean="0">
                <a:solidFill>
                  <a:srgbClr val="0070C0"/>
                </a:solidFill>
              </a:rPr>
              <a:t>Презентацию подготовила учитель русского языка и литературы </a:t>
            </a:r>
          </a:p>
          <a:p>
            <a:endParaRPr lang="ru-RU" sz="2000" dirty="0" smtClean="0">
              <a:solidFill>
                <a:srgbClr val="0070C0"/>
              </a:solidFill>
            </a:endParaRPr>
          </a:p>
          <a:p>
            <a:r>
              <a:rPr lang="ru-RU" sz="2000" dirty="0" smtClean="0">
                <a:solidFill>
                  <a:srgbClr val="0070C0"/>
                </a:solidFill>
              </a:rPr>
              <a:t>ОЧУ СОШ «Лидер»</a:t>
            </a:r>
            <a:endParaRPr lang="ru-RU" sz="2000" dirty="0" smtClean="0">
              <a:solidFill>
                <a:srgbClr val="0070C0"/>
              </a:solidFill>
            </a:endParaRPr>
          </a:p>
          <a:p>
            <a:r>
              <a:rPr lang="ru-RU" sz="2000" dirty="0" smtClean="0">
                <a:solidFill>
                  <a:srgbClr val="00B050"/>
                </a:solidFill>
              </a:rPr>
              <a:t>Лыткина Татьяна </a:t>
            </a:r>
            <a:r>
              <a:rPr lang="ru-RU" sz="2000" dirty="0" err="1" smtClean="0">
                <a:solidFill>
                  <a:srgbClr val="00B050"/>
                </a:solidFill>
              </a:rPr>
              <a:t>алексеевна</a:t>
            </a:r>
            <a:endParaRPr lang="ru-RU" sz="2000" dirty="0">
              <a:solidFill>
                <a:srgbClr val="00B050"/>
              </a:solidFill>
            </a:endParaRPr>
          </a:p>
        </p:txBody>
      </p:sp>
      <p:sp>
        <p:nvSpPr>
          <p:cNvPr id="3" name="Заголовок 2"/>
          <p:cNvSpPr>
            <a:spLocks noGrp="1"/>
          </p:cNvSpPr>
          <p:nvPr>
            <p:ph type="ctrTitle"/>
          </p:nvPr>
        </p:nvSpPr>
        <p:spPr/>
        <p:txBody>
          <a:bodyPr>
            <a:normAutofit/>
          </a:bodyPr>
          <a:lstStyle/>
          <a:p>
            <a:r>
              <a:rPr lang="ru-RU" sz="4000" dirty="0" smtClean="0"/>
              <a:t>Спасибо за работу!</a:t>
            </a:r>
            <a:endParaRPr lang="ru-RU" sz="4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403648" y="836712"/>
            <a:ext cx="6400800" cy="864096"/>
          </a:xfrm>
        </p:spPr>
        <p:txBody>
          <a:bodyPr>
            <a:noAutofit/>
          </a:bodyPr>
          <a:lstStyle/>
          <a:p>
            <a:r>
              <a:rPr lang="ru-RU" sz="4400" dirty="0" smtClean="0">
                <a:solidFill>
                  <a:srgbClr val="FF0000"/>
                </a:solidFill>
              </a:rPr>
              <a:t>Задание 18</a:t>
            </a:r>
            <a:endParaRPr lang="ru-RU" sz="4400" b="1" dirty="0">
              <a:solidFill>
                <a:srgbClr val="FF0000"/>
              </a:solidFill>
            </a:endParaRPr>
          </a:p>
        </p:txBody>
      </p:sp>
      <p:sp>
        <p:nvSpPr>
          <p:cNvPr id="2" name="Заголовок 1"/>
          <p:cNvSpPr>
            <a:spLocks noGrp="1"/>
          </p:cNvSpPr>
          <p:nvPr>
            <p:ph type="ctrTitle"/>
          </p:nvPr>
        </p:nvSpPr>
        <p:spPr>
          <a:xfrm>
            <a:off x="971600" y="2276872"/>
            <a:ext cx="7772400" cy="2376264"/>
          </a:xfrm>
        </p:spPr>
        <p:txBody>
          <a:bodyPr>
            <a:normAutofit/>
          </a:bodyPr>
          <a:lstStyle/>
          <a:p>
            <a:r>
              <a:rPr lang="ru-RU" b="1" i="1" dirty="0" smtClean="0">
                <a:solidFill>
                  <a:schemeClr val="accent4">
                    <a:lumMod val="50000"/>
                  </a:schemeClr>
                </a:solidFill>
              </a:rPr>
              <a:t>Вводные конструкции                           и  особенности  их выделения  на письме</a:t>
            </a:r>
            <a:endParaRPr lang="ru-RU" b="1" i="1" dirty="0">
              <a:solidFill>
                <a:schemeClr val="accent4">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683568" y="188640"/>
            <a:ext cx="8352928" cy="5976664"/>
          </a:xfrm>
        </p:spPr>
        <p:txBody>
          <a:bodyPr>
            <a:noAutofit/>
          </a:bodyPr>
          <a:lstStyle/>
          <a:p>
            <a:pPr algn="l"/>
            <a:r>
              <a:rPr lang="ru-RU" sz="3200" b="1" dirty="0" smtClean="0">
                <a:solidFill>
                  <a:srgbClr val="00B050"/>
                </a:solidFill>
              </a:rPr>
              <a:t>Вводные слова</a:t>
            </a:r>
            <a:r>
              <a:rPr lang="ru-RU" sz="3200" dirty="0" smtClean="0"/>
              <a:t> </a:t>
            </a:r>
            <a:r>
              <a:rPr lang="ru-RU" sz="3200" dirty="0" smtClean="0">
                <a:solidFill>
                  <a:schemeClr val="accent1">
                    <a:lumMod val="75000"/>
                  </a:schemeClr>
                </a:solidFill>
              </a:rPr>
              <a:t>– это слова или сочетания слов , которые помогают говорящему выразить отношение к тому, о чём он сообщает. </a:t>
            </a:r>
            <a:r>
              <a:rPr lang="ru-RU" sz="3200" dirty="0" smtClean="0"/>
              <a:t/>
            </a:r>
            <a:br>
              <a:rPr lang="ru-RU" sz="3200" dirty="0" smtClean="0"/>
            </a:br>
            <a:r>
              <a:rPr lang="ru-RU" sz="3200" dirty="0" smtClean="0"/>
              <a:t>Для вводных слов характерно выделение их в устной речи с помощью пауз и интонации (обычно это более быстрое их произнесение), а в письменной – обособление с помощью запятых. </a:t>
            </a:r>
            <a:r>
              <a:rPr lang="ru-RU" sz="3200" b="1" dirty="0" smtClean="0">
                <a:solidFill>
                  <a:srgbClr val="00B050"/>
                </a:solidFill>
              </a:rPr>
              <a:t>Вводные слова</a:t>
            </a:r>
            <a:r>
              <a:rPr lang="ru-RU" sz="3200" dirty="0" smtClean="0"/>
              <a:t>, таким образом, - это один из видов осложнения  простого предложения.</a:t>
            </a:r>
            <a:endParaRPr lang="ru-RU"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896144"/>
          </a:xfrm>
        </p:spPr>
        <p:txBody>
          <a:bodyPr>
            <a:normAutofit fontScale="90000"/>
          </a:bodyPr>
          <a:lstStyle/>
          <a:p>
            <a:r>
              <a:rPr lang="ru-RU" b="1" dirty="0" smtClean="0"/>
              <a:t/>
            </a:r>
            <a:br>
              <a:rPr lang="ru-RU" b="1" dirty="0" smtClean="0"/>
            </a:br>
            <a:r>
              <a:rPr lang="ru-RU" b="1" dirty="0" smtClean="0"/>
              <a:t/>
            </a:r>
            <a:br>
              <a:rPr lang="ru-RU" b="1" dirty="0" smtClean="0"/>
            </a:br>
            <a:r>
              <a:rPr lang="ru-RU" b="1" dirty="0" smtClean="0"/>
              <a:t/>
            </a:r>
            <a:br>
              <a:rPr lang="ru-RU" b="1" dirty="0" smtClean="0"/>
            </a:br>
            <a:r>
              <a:rPr lang="ru-RU" b="1" dirty="0" smtClean="0"/>
              <a:t/>
            </a:r>
            <a:br>
              <a:rPr lang="ru-RU" b="1" dirty="0" smtClean="0"/>
            </a:br>
            <a:r>
              <a:rPr lang="ru-RU" sz="2700" b="1" dirty="0" smtClean="0">
                <a:solidFill>
                  <a:srgbClr val="00B050"/>
                </a:solidFill>
              </a:rPr>
              <a:t>Вводные слова</a:t>
            </a:r>
            <a:r>
              <a:rPr lang="ru-RU" sz="2700" dirty="0" smtClean="0"/>
              <a:t> </a:t>
            </a:r>
            <a:r>
              <a:rPr lang="ru-RU" sz="2700" dirty="0" smtClean="0">
                <a:solidFill>
                  <a:schemeClr val="accent1">
                    <a:lumMod val="75000"/>
                  </a:schemeClr>
                </a:solidFill>
              </a:rPr>
              <a:t>объединяются в группы по общности значения:</a:t>
            </a:r>
            <a:endParaRPr lang="ru-RU" sz="2700" dirty="0">
              <a:solidFill>
                <a:schemeClr val="accent1">
                  <a:lumMod val="75000"/>
                </a:schemeClr>
              </a:solidFill>
            </a:endParaRPr>
          </a:p>
        </p:txBody>
      </p:sp>
      <p:sp>
        <p:nvSpPr>
          <p:cNvPr id="3" name="Содержимое 2"/>
          <p:cNvSpPr>
            <a:spLocks noGrp="1"/>
          </p:cNvSpPr>
          <p:nvPr>
            <p:ph sz="half" idx="1"/>
          </p:nvPr>
        </p:nvSpPr>
        <p:spPr>
          <a:xfrm>
            <a:off x="301752" y="1196752"/>
            <a:ext cx="4198240" cy="5544616"/>
          </a:xfrm>
        </p:spPr>
        <p:txBody>
          <a:bodyPr/>
          <a:lstStyle/>
          <a:p>
            <a:pPr>
              <a:buNone/>
            </a:pPr>
            <a:r>
              <a:rPr lang="ru-RU" sz="2000" b="1" dirty="0" smtClean="0"/>
              <a:t>1.Выражают </a:t>
            </a:r>
            <a:r>
              <a:rPr lang="ru-RU" sz="2000" b="1" i="1" dirty="0" smtClean="0"/>
              <a:t>различную степень уверенности</a:t>
            </a:r>
            <a:r>
              <a:rPr lang="ru-RU" sz="2000" b="1" dirty="0" smtClean="0"/>
              <a:t>:</a:t>
            </a:r>
            <a:r>
              <a:rPr lang="ru-RU" b="1" dirty="0" smtClean="0"/>
              <a:t> </a:t>
            </a:r>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endParaRPr lang="ru-RU" dirty="0" smtClean="0"/>
          </a:p>
          <a:p>
            <a:pPr>
              <a:buNone/>
            </a:pPr>
            <a:r>
              <a:rPr lang="ru-RU" sz="2000" b="1" u="sng" dirty="0" smtClean="0"/>
              <a:t>2.Выражают </a:t>
            </a:r>
            <a:r>
              <a:rPr lang="ru-RU" sz="2000" b="1" i="1" u="sng" dirty="0" smtClean="0"/>
              <a:t>чувства</a:t>
            </a:r>
            <a:r>
              <a:rPr lang="ru-RU" sz="2000" b="1" u="sng" dirty="0" smtClean="0"/>
              <a:t>:</a:t>
            </a:r>
          </a:p>
        </p:txBody>
      </p:sp>
      <p:sp>
        <p:nvSpPr>
          <p:cNvPr id="4" name="Содержимое 3"/>
          <p:cNvSpPr>
            <a:spLocks noGrp="1"/>
          </p:cNvSpPr>
          <p:nvPr>
            <p:ph sz="half" idx="2"/>
          </p:nvPr>
        </p:nvSpPr>
        <p:spPr>
          <a:xfrm>
            <a:off x="4800600" y="1371600"/>
            <a:ext cx="4163888" cy="5225752"/>
          </a:xfrm>
        </p:spPr>
        <p:txBody>
          <a:bodyPr>
            <a:normAutofit/>
          </a:bodyPr>
          <a:lstStyle/>
          <a:p>
            <a:pPr>
              <a:buNone/>
            </a:pPr>
            <a:r>
              <a:rPr lang="ru-RU" sz="1800" u="sng" dirty="0" smtClean="0"/>
              <a:t>большую</a:t>
            </a:r>
            <a:r>
              <a:rPr lang="ru-RU" sz="1800" dirty="0" smtClean="0"/>
              <a:t> – </a:t>
            </a:r>
            <a:r>
              <a:rPr lang="ru-RU" sz="1800" i="1" dirty="0" smtClean="0"/>
              <a:t>разумеется, правда, несомненно, конечно, естественно, действительно, безусловно, в самом деле, без сомнения, бесспорно;</a:t>
            </a:r>
          </a:p>
          <a:p>
            <a:pPr>
              <a:buNone/>
            </a:pPr>
            <a:r>
              <a:rPr lang="ru-RU" sz="1800" u="sng" dirty="0" smtClean="0"/>
              <a:t>меньшую</a:t>
            </a:r>
            <a:r>
              <a:rPr lang="ru-RU" sz="1800" i="1" dirty="0" smtClean="0"/>
              <a:t> – по всей вероятности, пожалуй, по-видимому. очевидно, вероятно, наверное, видимо, может быть, возможно, казалось, должно быть, кажется.</a:t>
            </a:r>
          </a:p>
          <a:p>
            <a:pPr>
              <a:buNone/>
            </a:pPr>
            <a:endParaRPr lang="ru-RU" sz="1800" i="1" dirty="0" smtClean="0"/>
          </a:p>
          <a:p>
            <a:pPr>
              <a:buNone/>
            </a:pPr>
            <a:r>
              <a:rPr lang="ru-RU" sz="1800" i="1" dirty="0" smtClean="0"/>
              <a:t>чего доброго, странное дело, на беду, к досаде, к удивлению, к счастью, к несчастью, к сожалению, к радости, к огорчению.</a:t>
            </a:r>
            <a:endParaRPr lang="ru-RU" sz="1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301752" y="188640"/>
            <a:ext cx="4054224" cy="6408712"/>
          </a:xfrm>
        </p:spPr>
        <p:txBody>
          <a:bodyPr>
            <a:normAutofit fontScale="92500" lnSpcReduction="10000"/>
          </a:bodyPr>
          <a:lstStyle/>
          <a:p>
            <a:pPr>
              <a:buNone/>
            </a:pPr>
            <a:r>
              <a:rPr lang="ru-RU" sz="2000" b="1" dirty="0" smtClean="0"/>
              <a:t>3. Указывают на </a:t>
            </a:r>
            <a:r>
              <a:rPr lang="ru-RU" sz="2000" b="1" i="1" dirty="0" smtClean="0"/>
              <a:t>источник сообщения</a:t>
            </a:r>
            <a:r>
              <a:rPr lang="ru-RU" dirty="0" smtClean="0"/>
              <a:t>: </a:t>
            </a:r>
          </a:p>
          <a:p>
            <a:pPr>
              <a:buNone/>
            </a:pPr>
            <a:endParaRPr lang="ru-RU" dirty="0" smtClean="0"/>
          </a:p>
          <a:p>
            <a:pPr>
              <a:buNone/>
            </a:pPr>
            <a:endParaRPr lang="ru-RU" dirty="0" smtClean="0"/>
          </a:p>
          <a:p>
            <a:pPr>
              <a:buNone/>
            </a:pPr>
            <a:endParaRPr lang="ru-RU" sz="2000" b="1" dirty="0" smtClean="0"/>
          </a:p>
          <a:p>
            <a:pPr>
              <a:buNone/>
            </a:pPr>
            <a:r>
              <a:rPr lang="ru-RU" sz="2000" b="1" dirty="0" smtClean="0"/>
              <a:t>4.Указывают на </a:t>
            </a:r>
            <a:r>
              <a:rPr lang="ru-RU" sz="2000" b="1" i="1" dirty="0" err="1" smtClean="0"/>
              <a:t>последова</a:t>
            </a:r>
            <a:r>
              <a:rPr lang="ru-RU" sz="2000" b="1" i="1" dirty="0" smtClean="0"/>
              <a:t>-</a:t>
            </a:r>
          </a:p>
          <a:p>
            <a:pPr>
              <a:buNone/>
            </a:pPr>
            <a:r>
              <a:rPr lang="ru-RU" sz="2000" b="1" i="1" dirty="0" err="1" smtClean="0"/>
              <a:t>тельность</a:t>
            </a:r>
            <a:r>
              <a:rPr lang="ru-RU" sz="2000" b="1" i="1" dirty="0" smtClean="0"/>
              <a:t> явлений и связь между ними</a:t>
            </a:r>
            <a:r>
              <a:rPr lang="ru-RU" dirty="0" smtClean="0"/>
              <a:t>:</a:t>
            </a:r>
          </a:p>
          <a:p>
            <a:pPr>
              <a:buNone/>
            </a:pPr>
            <a:endParaRPr lang="ru-RU" dirty="0" smtClean="0"/>
          </a:p>
          <a:p>
            <a:pPr>
              <a:buNone/>
            </a:pPr>
            <a:endParaRPr lang="ru-RU" dirty="0" smtClean="0"/>
          </a:p>
          <a:p>
            <a:pPr>
              <a:buNone/>
            </a:pPr>
            <a:endParaRPr lang="ru-RU" dirty="0" smtClean="0"/>
          </a:p>
          <a:p>
            <a:pPr>
              <a:buNone/>
            </a:pPr>
            <a:endParaRPr lang="ru-RU" sz="2000" b="1" dirty="0" smtClean="0"/>
          </a:p>
          <a:p>
            <a:pPr>
              <a:buNone/>
            </a:pPr>
            <a:r>
              <a:rPr lang="ru-RU" sz="2000" b="1" dirty="0" smtClean="0"/>
              <a:t>5. Указывают на </a:t>
            </a:r>
            <a:r>
              <a:rPr lang="ru-RU" sz="2000" b="1" i="1" dirty="0" smtClean="0"/>
              <a:t>способ оформления мыслей</a:t>
            </a:r>
            <a:r>
              <a:rPr lang="ru-RU" sz="2000" b="1" dirty="0" smtClean="0"/>
              <a:t>:</a:t>
            </a:r>
          </a:p>
          <a:p>
            <a:pPr>
              <a:buNone/>
            </a:pPr>
            <a:endParaRPr lang="ru-RU" sz="2000" b="1" dirty="0" smtClean="0"/>
          </a:p>
          <a:p>
            <a:pPr>
              <a:buNone/>
            </a:pPr>
            <a:endParaRPr lang="ru-RU" sz="2000" b="1" dirty="0" smtClean="0"/>
          </a:p>
          <a:p>
            <a:pPr>
              <a:buNone/>
            </a:pPr>
            <a:r>
              <a:rPr lang="ru-RU" sz="2000" b="1" dirty="0" smtClean="0"/>
              <a:t>6.Служат для </a:t>
            </a:r>
            <a:r>
              <a:rPr lang="ru-RU" sz="2000" b="1" i="1" dirty="0" smtClean="0"/>
              <a:t>привлечения внимания</a:t>
            </a:r>
            <a:r>
              <a:rPr lang="ru-RU" sz="2000" b="1" dirty="0" smtClean="0"/>
              <a:t>:</a:t>
            </a:r>
          </a:p>
        </p:txBody>
      </p:sp>
      <p:sp>
        <p:nvSpPr>
          <p:cNvPr id="4" name="Содержимое 3"/>
          <p:cNvSpPr>
            <a:spLocks noGrp="1"/>
          </p:cNvSpPr>
          <p:nvPr>
            <p:ph sz="half" idx="2"/>
          </p:nvPr>
        </p:nvSpPr>
        <p:spPr>
          <a:xfrm>
            <a:off x="4788024" y="188640"/>
            <a:ext cx="4176464" cy="6480720"/>
          </a:xfrm>
        </p:spPr>
        <p:txBody>
          <a:bodyPr>
            <a:normAutofit fontScale="92500" lnSpcReduction="10000"/>
          </a:bodyPr>
          <a:lstStyle/>
          <a:p>
            <a:pPr>
              <a:buNone/>
            </a:pPr>
            <a:r>
              <a:rPr lang="ru-RU" sz="2000" i="1" dirty="0" smtClean="0"/>
              <a:t>     на чёй-нибудь взгляд,                      по-моему, по мнению кого-либо, говорят, по словам кого-либо, по чьему-нибудь сообщению, помнится</a:t>
            </a:r>
          </a:p>
          <a:p>
            <a:pPr>
              <a:buNone/>
            </a:pPr>
            <a:endParaRPr lang="ru-RU" sz="2000" i="1" dirty="0" smtClean="0"/>
          </a:p>
          <a:p>
            <a:pPr>
              <a:buNone/>
            </a:pPr>
            <a:r>
              <a:rPr lang="ru-RU" sz="2000" i="1" dirty="0" smtClean="0"/>
              <a:t>      во-первых, в-третьих, стало быть, скажем, в частности, например, наконец, с другой стороны, с одной стороны, следовательно, впрочем, однако, наоборот, итак, таким образом, значит, напротив</a:t>
            </a:r>
          </a:p>
          <a:p>
            <a:pPr>
              <a:buNone/>
            </a:pPr>
            <a:endParaRPr lang="ru-RU" sz="2000" i="1" dirty="0" smtClean="0"/>
          </a:p>
          <a:p>
            <a:pPr>
              <a:buNone/>
            </a:pPr>
            <a:r>
              <a:rPr lang="ru-RU" sz="2000" i="1" dirty="0" smtClean="0"/>
              <a:t>    мягко выражаясь, грубо говоря, так сказать, другими словами, иначе говоря, одним словом</a:t>
            </a:r>
          </a:p>
          <a:p>
            <a:pPr>
              <a:buNone/>
            </a:pPr>
            <a:endParaRPr lang="ru-RU" sz="2000" i="1" dirty="0" smtClean="0"/>
          </a:p>
          <a:p>
            <a:pPr>
              <a:buNone/>
            </a:pPr>
            <a:r>
              <a:rPr lang="ru-RU" sz="2000" i="1" dirty="0" smtClean="0"/>
              <a:t>    согласитесь, позвольте, пожалуйста, представьте себе, видите (ли),.видишь (ли), извините, знаете (ли).</a:t>
            </a:r>
          </a:p>
          <a:p>
            <a:pPr>
              <a:buNone/>
            </a:pPr>
            <a:endParaRPr lang="ru-RU" sz="2000" i="1" dirty="0" smtClean="0"/>
          </a:p>
          <a:p>
            <a:pPr>
              <a:buNone/>
            </a:pPr>
            <a:endParaRPr lang="ru-RU" sz="2000"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188640"/>
            <a:ext cx="8784976" cy="6186309"/>
          </a:xfrm>
          <a:prstGeom prst="rect">
            <a:avLst/>
          </a:prstGeom>
        </p:spPr>
        <p:txBody>
          <a:bodyPr wrap="square">
            <a:spAutoFit/>
          </a:bodyPr>
          <a:lstStyle/>
          <a:p>
            <a:r>
              <a:rPr lang="ru-RU" b="1" dirty="0" smtClean="0">
                <a:solidFill>
                  <a:srgbClr val="00B050"/>
                </a:solidFill>
              </a:rPr>
              <a:t>Вводные слова</a:t>
            </a:r>
            <a:r>
              <a:rPr lang="ru-RU" dirty="0" smtClean="0"/>
              <a:t> привносят в предложение дополнительную информацию о говорящем, его чувствах, форме построения речи, источниках сообщений и т.д., но не о содержании его речи. Вводные слова не являются членами предложения:</a:t>
            </a:r>
            <a:br>
              <a:rPr lang="ru-RU" dirty="0" smtClean="0"/>
            </a:br>
            <a:endParaRPr lang="ru-RU" dirty="0" smtClean="0"/>
          </a:p>
          <a:p>
            <a:pPr fontAlgn="ctr"/>
            <a:r>
              <a:rPr lang="ru-RU" b="1" dirty="0" smtClean="0">
                <a:solidFill>
                  <a:srgbClr val="00B050"/>
                </a:solidFill>
              </a:rPr>
              <a:t>к вводным словам и от вводных слов </a:t>
            </a:r>
            <a:r>
              <a:rPr lang="ru-RU" u="sng" dirty="0" smtClean="0"/>
              <a:t>нельзя</a:t>
            </a:r>
            <a:r>
              <a:rPr lang="ru-RU" dirty="0" smtClean="0"/>
              <a:t> задать вопросов,</a:t>
            </a:r>
          </a:p>
          <a:p>
            <a:pPr fontAlgn="ctr"/>
            <a:r>
              <a:rPr lang="ru-RU" dirty="0" smtClean="0"/>
              <a:t>они </a:t>
            </a:r>
            <a:r>
              <a:rPr lang="ru-RU" u="sng" dirty="0" smtClean="0"/>
              <a:t>не образуют </a:t>
            </a:r>
            <a:r>
              <a:rPr lang="ru-RU" dirty="0" smtClean="0"/>
              <a:t>подчинительных  словосочетаний с другими членами  предложения , поэтому при анализе структуры предложения их можно опустить без ущерба для основного содержания предложения.</a:t>
            </a:r>
          </a:p>
          <a:p>
            <a:endParaRPr lang="ru-RU" dirty="0" smtClean="0"/>
          </a:p>
          <a:p>
            <a:r>
              <a:rPr lang="ru-RU" dirty="0" smtClean="0"/>
              <a:t> Например, в предложении</a:t>
            </a:r>
            <a:br>
              <a:rPr lang="ru-RU" dirty="0" smtClean="0"/>
            </a:br>
            <a:endParaRPr lang="ru-RU" dirty="0" smtClean="0"/>
          </a:p>
          <a:p>
            <a:pPr algn="ctr"/>
            <a:r>
              <a:rPr lang="ru-RU" b="1" i="1" dirty="0" smtClean="0">
                <a:solidFill>
                  <a:srgbClr val="0070C0"/>
                </a:solidFill>
              </a:rPr>
              <a:t>К счастью, мои страхи оказались напрасными.</a:t>
            </a:r>
            <a:r>
              <a:rPr lang="ru-RU" dirty="0" smtClean="0"/>
              <a:t/>
            </a:r>
            <a:br>
              <a:rPr lang="ru-RU" dirty="0" smtClean="0"/>
            </a:br>
            <a:endParaRPr lang="ru-RU" dirty="0" smtClean="0"/>
          </a:p>
          <a:p>
            <a:r>
              <a:rPr lang="ru-RU" dirty="0" smtClean="0"/>
              <a:t>слово </a:t>
            </a:r>
            <a:r>
              <a:rPr lang="ru-RU" b="1" i="1" dirty="0" smtClean="0">
                <a:solidFill>
                  <a:srgbClr val="0070C0"/>
                </a:solidFill>
              </a:rPr>
              <a:t>к счастью</a:t>
            </a:r>
            <a:r>
              <a:rPr lang="ru-RU" i="1" dirty="0" smtClean="0"/>
              <a:t> </a:t>
            </a:r>
            <a:r>
              <a:rPr lang="ru-RU" dirty="0" smtClean="0"/>
              <a:t>показывает чувства говорящего по отношению к основной информации, передаваемой в предложении, к нему и от него нельзя задать вопросов к другим членам предложения, его можно опустить без ущерба для содержания данного предложения (</a:t>
            </a:r>
            <a:r>
              <a:rPr lang="ru-RU" i="1" dirty="0" smtClean="0"/>
              <a:t>Мои страхи оказались напрасными.</a:t>
            </a:r>
            <a:r>
              <a:rPr lang="ru-RU" dirty="0" smtClean="0"/>
              <a:t>) – значит, является вводным и должно быть выделено с двух сторон запятыми.</a:t>
            </a:r>
            <a:br>
              <a:rPr lang="ru-RU" dirty="0" smtClean="0"/>
            </a:br>
            <a:endParaRPr lang="ru-RU" dirty="0" smtClean="0"/>
          </a:p>
          <a:p>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одзаголовок 1"/>
          <p:cNvSpPr>
            <a:spLocks noGrp="1"/>
          </p:cNvSpPr>
          <p:nvPr>
            <p:ph type="subTitle" idx="1"/>
          </p:nvPr>
        </p:nvSpPr>
        <p:spPr>
          <a:xfrm>
            <a:off x="251520" y="188640"/>
            <a:ext cx="8712968" cy="6480720"/>
          </a:xfrm>
        </p:spPr>
        <p:txBody>
          <a:bodyPr>
            <a:noAutofit/>
          </a:bodyPr>
          <a:lstStyle/>
          <a:p>
            <a:pPr algn="l"/>
            <a:r>
              <a:rPr lang="ru-RU" sz="1800" dirty="0" smtClean="0">
                <a:solidFill>
                  <a:schemeClr val="accent1">
                    <a:lumMod val="75000"/>
                  </a:schemeClr>
                </a:solidFill>
              </a:rPr>
              <a:t>1.Горный воздух   без сомнения  очень целебен.</a:t>
            </a:r>
            <a:br>
              <a:rPr lang="ru-RU" sz="1800" dirty="0" smtClean="0">
                <a:solidFill>
                  <a:schemeClr val="accent1">
                    <a:lumMod val="75000"/>
                  </a:schemeClr>
                </a:solidFill>
              </a:rPr>
            </a:br>
            <a:r>
              <a:rPr lang="ru-RU" sz="1800" dirty="0" smtClean="0">
                <a:solidFill>
                  <a:schemeClr val="accent1">
                    <a:lumMod val="75000"/>
                  </a:schemeClr>
                </a:solidFill>
              </a:rPr>
              <a:t>2.Вероятно  это весьма известный художник.</a:t>
            </a:r>
          </a:p>
          <a:p>
            <a:pPr algn="l"/>
            <a:r>
              <a:rPr lang="ru-RU" sz="1800" dirty="0" smtClean="0">
                <a:solidFill>
                  <a:schemeClr val="accent1">
                    <a:lumMod val="75000"/>
                  </a:schemeClr>
                </a:solidFill>
              </a:rPr>
              <a:t>3.К  сожалению  погода испортилась.</a:t>
            </a:r>
            <a:br>
              <a:rPr lang="ru-RU" sz="1800" dirty="0" smtClean="0">
                <a:solidFill>
                  <a:schemeClr val="accent1">
                    <a:lumMod val="75000"/>
                  </a:schemeClr>
                </a:solidFill>
              </a:rPr>
            </a:br>
            <a:r>
              <a:rPr lang="ru-RU" sz="1800" dirty="0" smtClean="0">
                <a:solidFill>
                  <a:schemeClr val="accent1">
                    <a:lumMod val="75000"/>
                  </a:schemeClr>
                </a:solidFill>
              </a:rPr>
              <a:t>4.К общей радости  экзамены были сданы успешно.</a:t>
            </a:r>
          </a:p>
          <a:p>
            <a:pPr algn="l"/>
            <a:r>
              <a:rPr lang="ru-RU" sz="1800" dirty="0" smtClean="0">
                <a:solidFill>
                  <a:schemeClr val="accent1">
                    <a:lumMod val="75000"/>
                  </a:schemeClr>
                </a:solidFill>
              </a:rPr>
              <a:t>5.По-моему  он был не прав.</a:t>
            </a:r>
            <a:br>
              <a:rPr lang="ru-RU" sz="1800" dirty="0" smtClean="0">
                <a:solidFill>
                  <a:schemeClr val="accent1">
                    <a:lumMod val="75000"/>
                  </a:schemeClr>
                </a:solidFill>
              </a:rPr>
            </a:br>
            <a:r>
              <a:rPr lang="ru-RU" sz="1800" dirty="0" smtClean="0">
                <a:solidFill>
                  <a:schemeClr val="accent1">
                    <a:lumMod val="75000"/>
                  </a:schemeClr>
                </a:solidFill>
              </a:rPr>
              <a:t>6.По мнению критиков   повесть вызвала интерес.</a:t>
            </a:r>
          </a:p>
          <a:p>
            <a:pPr algn="l"/>
            <a:r>
              <a:rPr lang="ru-RU" sz="1800" dirty="0" smtClean="0">
                <a:solidFill>
                  <a:schemeClr val="accent1">
                    <a:lumMod val="75000"/>
                  </a:schemeClr>
                </a:solidFill>
              </a:rPr>
              <a:t>7.Во - первых  внимательно изучи инструкцию.</a:t>
            </a:r>
            <a:br>
              <a:rPr lang="ru-RU" sz="1800" dirty="0" smtClean="0">
                <a:solidFill>
                  <a:schemeClr val="accent1">
                    <a:lumMod val="75000"/>
                  </a:schemeClr>
                </a:solidFill>
              </a:rPr>
            </a:br>
            <a:r>
              <a:rPr lang="ru-RU" sz="1800" dirty="0" smtClean="0">
                <a:solidFill>
                  <a:schemeClr val="accent1">
                    <a:lumMod val="75000"/>
                  </a:schemeClr>
                </a:solidFill>
              </a:rPr>
              <a:t>8.итак  она звалась Татьяна</a:t>
            </a:r>
          </a:p>
          <a:p>
            <a:pPr algn="l"/>
            <a:r>
              <a:rPr lang="ru-RU" sz="1800" dirty="0" smtClean="0">
                <a:solidFill>
                  <a:schemeClr val="accent1">
                    <a:lumMod val="75000"/>
                  </a:schemeClr>
                </a:solidFill>
              </a:rPr>
              <a:t>9.Одним словом   победа была бесспорна.</a:t>
            </a:r>
            <a:br>
              <a:rPr lang="ru-RU" sz="1800" dirty="0" smtClean="0">
                <a:solidFill>
                  <a:schemeClr val="accent1">
                    <a:lumMod val="75000"/>
                  </a:schemeClr>
                </a:solidFill>
              </a:rPr>
            </a:br>
            <a:r>
              <a:rPr lang="ru-RU" sz="1800" dirty="0" smtClean="0">
                <a:solidFill>
                  <a:schemeClr val="accent1">
                    <a:lumMod val="75000"/>
                  </a:schemeClr>
                </a:solidFill>
              </a:rPr>
              <a:t>10.Смешно сказать  мы заблудились.</a:t>
            </a:r>
          </a:p>
          <a:p>
            <a:pPr algn="l"/>
            <a:r>
              <a:rPr lang="ru-RU" sz="1800" dirty="0" smtClean="0">
                <a:solidFill>
                  <a:schemeClr val="accent1">
                    <a:lumMod val="75000"/>
                  </a:schemeClr>
                </a:solidFill>
              </a:rPr>
              <a:t>11.Поверьте   он ничего плохого не сделал.</a:t>
            </a:r>
            <a:br>
              <a:rPr lang="ru-RU" sz="1800" dirty="0" smtClean="0">
                <a:solidFill>
                  <a:schemeClr val="accent1">
                    <a:lumMod val="75000"/>
                  </a:schemeClr>
                </a:solidFill>
              </a:rPr>
            </a:br>
            <a:r>
              <a:rPr lang="ru-RU" sz="1800" dirty="0" smtClean="0">
                <a:solidFill>
                  <a:schemeClr val="accent1">
                    <a:lumMod val="75000"/>
                  </a:schemeClr>
                </a:solidFill>
              </a:rPr>
              <a:t>12.Смотри  однако  будь осторожен</a:t>
            </a:r>
          </a:p>
          <a:p>
            <a:pPr algn="l"/>
            <a:r>
              <a:rPr lang="ru-RU" sz="1800" dirty="0" smtClean="0">
                <a:solidFill>
                  <a:schemeClr val="accent1">
                    <a:lumMod val="75000"/>
                  </a:schemeClr>
                </a:solidFill>
              </a:rPr>
              <a:t>13.Мы не надеялись на встречу  однако</a:t>
            </a:r>
            <a:r>
              <a:rPr lang="ru-RU" sz="1800" baseline="-25000" dirty="0" smtClean="0">
                <a:solidFill>
                  <a:schemeClr val="accent1">
                    <a:lumMod val="75000"/>
                  </a:schemeClr>
                </a:solidFill>
              </a:rPr>
              <a:t> </a:t>
            </a:r>
            <a:r>
              <a:rPr lang="ru-RU" sz="1800" dirty="0" smtClean="0">
                <a:solidFill>
                  <a:schemeClr val="accent1">
                    <a:lumMod val="75000"/>
                  </a:schemeClr>
                </a:solidFill>
              </a:rPr>
              <a:t>встретились.</a:t>
            </a:r>
          </a:p>
          <a:p>
            <a:pPr algn="l"/>
            <a:r>
              <a:rPr lang="ru-RU" sz="1800" dirty="0" smtClean="0">
                <a:solidFill>
                  <a:schemeClr val="accent1">
                    <a:lumMod val="75000"/>
                  </a:schemeClr>
                </a:solidFill>
              </a:rPr>
              <a:t>14.Однако каждый из нас  решил сделать по- своему.</a:t>
            </a:r>
          </a:p>
          <a:p>
            <a:pPr algn="l"/>
            <a:endParaRPr lang="ru-RU" sz="1800" dirty="0">
              <a:solidFill>
                <a:schemeClr val="accent1">
                  <a:lumMod val="75000"/>
                </a:schemeClr>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solidFill>
                  <a:srgbClr val="FF0000"/>
                </a:solidFill>
              </a:rPr>
              <a:t>Внимание!</a:t>
            </a:r>
            <a:endParaRPr lang="ru-RU" b="1" dirty="0">
              <a:solidFill>
                <a:srgbClr val="FF0000"/>
              </a:solidFill>
            </a:endParaRPr>
          </a:p>
        </p:txBody>
      </p:sp>
      <p:sp>
        <p:nvSpPr>
          <p:cNvPr id="3" name="Содержимое 2"/>
          <p:cNvSpPr>
            <a:spLocks noGrp="1"/>
          </p:cNvSpPr>
          <p:nvPr>
            <p:ph sz="quarter" idx="1"/>
          </p:nvPr>
        </p:nvSpPr>
        <p:spPr>
          <a:xfrm>
            <a:off x="301752" y="1527048"/>
            <a:ext cx="8662736" cy="4572000"/>
          </a:xfrm>
        </p:spPr>
        <p:txBody>
          <a:bodyPr/>
          <a:lstStyle/>
          <a:p>
            <a:pPr>
              <a:buNone/>
            </a:pPr>
            <a:r>
              <a:rPr lang="ru-RU" b="1" dirty="0" smtClean="0"/>
              <a:t> </a:t>
            </a:r>
          </a:p>
          <a:p>
            <a:pPr>
              <a:buNone/>
            </a:pPr>
            <a:r>
              <a:rPr lang="ru-RU" b="1" dirty="0" smtClean="0">
                <a:solidFill>
                  <a:srgbClr val="FF0000"/>
                </a:solidFill>
              </a:rPr>
              <a:t>«ОДНАКО» </a:t>
            </a:r>
            <a:r>
              <a:rPr lang="ru-RU" b="1" dirty="0" smtClean="0"/>
              <a:t>→ </a:t>
            </a:r>
            <a:r>
              <a:rPr lang="ru-RU" b="1" i="1" dirty="0" smtClean="0">
                <a:solidFill>
                  <a:srgbClr val="0070C0"/>
                </a:solidFill>
              </a:rPr>
              <a:t>вводное слово</a:t>
            </a:r>
            <a:r>
              <a:rPr lang="ru-RU" dirty="0" smtClean="0">
                <a:solidFill>
                  <a:srgbClr val="0070C0"/>
                </a:solidFill>
              </a:rPr>
              <a:t>, </a:t>
            </a:r>
            <a:r>
              <a:rPr lang="ru-RU" dirty="0" smtClean="0"/>
              <a:t>если стоит </a:t>
            </a:r>
            <a:r>
              <a:rPr lang="ru-RU" b="1" u="sng" dirty="0" smtClean="0">
                <a:solidFill>
                  <a:srgbClr val="0070C0"/>
                </a:solidFill>
              </a:rPr>
              <a:t>в середине</a:t>
            </a:r>
            <a:r>
              <a:rPr lang="ru-RU" dirty="0" smtClean="0">
                <a:solidFill>
                  <a:srgbClr val="0070C0"/>
                </a:solidFill>
              </a:rPr>
              <a:t> или </a:t>
            </a:r>
            <a:r>
              <a:rPr lang="ru-RU" b="1" u="sng" dirty="0" smtClean="0">
                <a:solidFill>
                  <a:srgbClr val="0070C0"/>
                </a:solidFill>
              </a:rPr>
              <a:t>в конце</a:t>
            </a:r>
            <a:r>
              <a:rPr lang="ru-RU" u="sng" dirty="0" smtClean="0"/>
              <a:t> предложения.</a:t>
            </a:r>
            <a:r>
              <a:rPr lang="ru-RU" dirty="0" smtClean="0"/>
              <a:t/>
            </a:r>
            <a:br>
              <a:rPr lang="ru-RU" dirty="0" smtClean="0"/>
            </a:br>
            <a:r>
              <a:rPr lang="ru-RU" dirty="0" smtClean="0"/>
              <a:t/>
            </a:r>
            <a:br>
              <a:rPr lang="ru-RU" dirty="0" smtClean="0"/>
            </a:br>
            <a:endParaRPr lang="ru-RU" dirty="0" smtClean="0"/>
          </a:p>
          <a:p>
            <a:pPr>
              <a:buNone/>
            </a:pPr>
            <a:r>
              <a:rPr lang="ru-RU" b="1" dirty="0" smtClean="0">
                <a:solidFill>
                  <a:srgbClr val="FF0000"/>
                </a:solidFill>
              </a:rPr>
              <a:t> «ОДНАКО» </a:t>
            </a:r>
            <a:r>
              <a:rPr lang="ru-RU" b="1" dirty="0" smtClean="0"/>
              <a:t>→</a:t>
            </a:r>
            <a:r>
              <a:rPr lang="ru-RU" b="1" i="1" dirty="0" smtClean="0">
                <a:solidFill>
                  <a:srgbClr val="00B050"/>
                </a:solidFill>
              </a:rPr>
              <a:t>союз «НО»,</a:t>
            </a:r>
            <a:r>
              <a:rPr lang="ru-RU" b="1" i="1" dirty="0" smtClean="0"/>
              <a:t> </a:t>
            </a:r>
            <a:r>
              <a:rPr lang="ru-RU" dirty="0" smtClean="0"/>
              <a:t>если стоит </a:t>
            </a:r>
            <a:r>
              <a:rPr lang="ru-RU" b="1" u="sng" dirty="0" smtClean="0"/>
              <a:t> </a:t>
            </a:r>
            <a:r>
              <a:rPr lang="ru-RU" b="1" u="sng" dirty="0" smtClean="0">
                <a:solidFill>
                  <a:srgbClr val="00B050"/>
                </a:solidFill>
              </a:rPr>
              <a:t>в начале </a:t>
            </a:r>
            <a:r>
              <a:rPr lang="ru-RU" dirty="0" smtClean="0"/>
              <a:t>или </a:t>
            </a:r>
            <a:r>
              <a:rPr lang="ru-RU" u="sng" dirty="0" smtClean="0">
                <a:solidFill>
                  <a:srgbClr val="00B050"/>
                </a:solidFill>
              </a:rPr>
              <a:t>соединяет однородные члены</a:t>
            </a:r>
            <a:r>
              <a:rPr lang="ru-RU" dirty="0" smtClean="0">
                <a:solidFill>
                  <a:srgbClr val="00B050"/>
                </a:solidFill>
              </a:rPr>
              <a:t> либо </a:t>
            </a:r>
            <a:r>
              <a:rPr lang="ru-RU" u="sng" dirty="0" smtClean="0">
                <a:solidFill>
                  <a:srgbClr val="00B050"/>
                </a:solidFill>
              </a:rPr>
              <a:t>части сложного предложения.</a:t>
            </a:r>
            <a:r>
              <a:rPr lang="ru-RU" dirty="0" smtClean="0">
                <a:solidFill>
                  <a:srgbClr val="00B050"/>
                </a:solidFill>
              </a:rPr>
              <a:t/>
            </a:r>
            <a:br>
              <a:rPr lang="ru-RU" dirty="0" smtClean="0">
                <a:solidFill>
                  <a:srgbClr val="00B050"/>
                </a:solidFill>
              </a:rPr>
            </a:br>
            <a:r>
              <a:rPr lang="ru-RU" dirty="0" smtClean="0">
                <a:solidFill>
                  <a:srgbClr val="00B050"/>
                </a:solidFill>
              </a:rPr>
              <a:t/>
            </a:r>
            <a:br>
              <a:rPr lang="ru-RU" dirty="0" smtClean="0">
                <a:solidFill>
                  <a:srgbClr val="00B050"/>
                </a:solidFill>
              </a:rPr>
            </a:br>
            <a:endParaRPr lang="ru-RU" dirty="0">
              <a:solidFill>
                <a:srgbClr val="00B05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193</TotalTime>
  <Words>1781</Words>
  <Application>Microsoft Office PowerPoint</Application>
  <PresentationFormat>Экран (4:3)</PresentationFormat>
  <Paragraphs>312</Paragraphs>
  <Slides>27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27</vt:i4>
      </vt:variant>
    </vt:vector>
  </HeadingPairs>
  <TitlesOfParts>
    <vt:vector size="28" baseType="lpstr">
      <vt:lpstr>Официальная</vt:lpstr>
      <vt:lpstr>Готовимся к ЕГЭ-2024</vt:lpstr>
      <vt:lpstr>  (1)К сожалению я не могу сказать точно когда впервые узнала о правилах постановки знаков препинания при вводных словах.   (2)Я кажется всегда знала что это один из самых трудных разделов пунктуации но правда даже не подозревала что это настолько трудно.   (3)Запомнить что при вводных словах ставятся запятые с двух сторон казалось не очень трудным однако между прочим обнаружилось что существует ряд особенностей, которые в свою очередь надо специально запоминать.</vt:lpstr>
      <vt:lpstr>Вводные конструкции                           и  особенности  их выделения  на письме</vt:lpstr>
      <vt:lpstr>Вводные слова – это слова или сочетания слов , которые помогают говорящему выразить отношение к тому, о чём он сообщает.  Для вводных слов характерно выделение их в устной речи с помощью пауз и интонации (обычно это более быстрое их произнесение), а в письменной – обособление с помощью запятых. Вводные слова, таким образом, - это один из видов осложнения  простого предложения.</vt:lpstr>
      <vt:lpstr>    Вводные слова объединяются в группы по общности значения:</vt:lpstr>
      <vt:lpstr>Презентация PowerPoint</vt:lpstr>
      <vt:lpstr>Презентация PowerPoint</vt:lpstr>
      <vt:lpstr>Презентация PowerPoint</vt:lpstr>
      <vt:lpstr>Внимание!</vt:lpstr>
      <vt:lpstr>НЕ являются вводными и не выделяются запятыми:</vt:lpstr>
      <vt:lpstr>         РАЗГРАНИЧЕНИЕ ВВОДНЫХ СЛОВ И ЧЛЕНОВ ПРЕДЛОЖЕНИЯ  </vt:lpstr>
      <vt:lpstr>В зависимости от контекста одни и те же слова могут выступать то в роли вводных слов, то в качестве членов предложения: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НАПРИМЕР всегда будет вводным, но оформляется по-разному:  1.Оно может быть выделено запятыми с двух сторон   Павел Петрович человек крайне внимательный к своему внешнему виду, например, он тщательно ухаживает за своими ногтями.  2. Если "например" оказывается в начале или в конце уже обособленного члена, то запятой от этого оборота оно не обособляется   Некоторые произведения русских писателей, например "Евгений Онегин" или "Война и мир", послужили основой для создания художественных фильмом не только в России, но и в других странах.    3. После "например" может стоять двоеточие, если "например" стоит после обобщающего слова перед рядом однородных членов   Некоторые фрукты могут вызвать аллергию, например: апельсины, мандарины, ананас, красные ягоды. </vt:lpstr>
      <vt:lpstr>СЛОВА-ПРЕДЛОЖЕНИЯ «ДА» и «НЕТ» </vt:lpstr>
      <vt:lpstr>Презентация PowerPoint</vt:lpstr>
      <vt:lpstr>Спасибо за работу!</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Вводные конструкции                           и правила их выделения                     на письме</dc:title>
  <dc:creator>Татьяна</dc:creator>
  <cp:lastModifiedBy>Татьяна</cp:lastModifiedBy>
  <cp:revision>25</cp:revision>
  <dcterms:created xsi:type="dcterms:W3CDTF">2013-12-15T04:48:51Z</dcterms:created>
  <dcterms:modified xsi:type="dcterms:W3CDTF">2023-12-03T11:44:51Z</dcterms:modified>
</cp:coreProperties>
</file>