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5" r:id="rId4"/>
    <p:sldId id="274" r:id="rId5"/>
    <p:sldId id="261" r:id="rId6"/>
    <p:sldId id="287" r:id="rId7"/>
    <p:sldId id="289" r:id="rId8"/>
    <p:sldId id="277" r:id="rId9"/>
    <p:sldId id="280" r:id="rId10"/>
    <p:sldId id="286" r:id="rId11"/>
    <p:sldId id="266" r:id="rId12"/>
    <p:sldId id="282" r:id="rId13"/>
    <p:sldId id="288" r:id="rId14"/>
    <p:sldId id="272" r:id="rId15"/>
    <p:sldId id="281" r:id="rId16"/>
    <p:sldId id="271" r:id="rId17"/>
    <p:sldId id="273" r:id="rId18"/>
    <p:sldId id="278" r:id="rId19"/>
    <p:sldId id="270" r:id="rId20"/>
    <p:sldId id="267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00" autoAdjust="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6FC1-8B3B-401F-AC4E-4C3FFD374C6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A23A-F977-4FE2-B794-4F2630B32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microsoft.com/office/2007/relationships/hdphoto" Target="../media/hdphoto3.wdp"/><Relationship Id="rId10" Type="http://schemas.openxmlformats.org/officeDocument/2006/relationships/image" Target="../media/image2.jpeg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055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Тема</a:t>
            </a:r>
            <a:r>
              <a:rPr lang="ru-RU" sz="4000" b="1" dirty="0">
                <a:solidFill>
                  <a:srgbClr val="002060"/>
                </a:solidFill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Режим  </a:t>
            </a:r>
            <a:r>
              <a:rPr lang="ru-RU" sz="4000" b="1" dirty="0" smtClean="0">
                <a:solidFill>
                  <a:srgbClr val="002060"/>
                </a:solidFill>
              </a:rPr>
              <a:t>газовой  сварки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 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3684067"/>
          </a:xfrm>
        </p:spPr>
        <p:txBody>
          <a:bodyPr>
            <a:noAutofit/>
          </a:bodyPr>
          <a:lstStyle/>
          <a:p>
            <a:pPr algn="ctr"/>
            <a:endParaRPr lang="ru-RU" sz="18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Профессия </a:t>
            </a:r>
            <a:r>
              <a:rPr lang="ru-RU" sz="1800" b="1" dirty="0" smtClean="0">
                <a:solidFill>
                  <a:srgbClr val="002060"/>
                </a:solidFill>
              </a:rPr>
              <a:t>  15.01.05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Сварщик (ручной и частично механизированной сварки (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</a:rPr>
              <a:t>наплавки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ПМ.05</a:t>
            </a:r>
            <a:r>
              <a:rPr lang="ru-RU" sz="1800" b="1" dirty="0" smtClean="0">
                <a:solidFill>
                  <a:srgbClr val="002060"/>
                </a:solidFill>
              </a:rPr>
              <a:t>  Газовая сварка (наплавка)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МДК 05.01</a:t>
            </a:r>
            <a:r>
              <a:rPr lang="ru-RU" sz="1800" b="1" dirty="0" smtClean="0">
                <a:solidFill>
                  <a:srgbClr val="002060"/>
                </a:solidFill>
              </a:rPr>
              <a:t>   </a:t>
            </a:r>
            <a:r>
              <a:rPr lang="ru-RU" sz="1800" b="1" dirty="0">
                <a:solidFill>
                  <a:srgbClr val="002060"/>
                </a:solidFill>
              </a:rPr>
              <a:t>Технология  газовой </a:t>
            </a:r>
            <a:r>
              <a:rPr lang="ru-RU" sz="1800" b="1" dirty="0" smtClean="0">
                <a:solidFill>
                  <a:srgbClr val="002060"/>
                </a:solidFill>
              </a:rPr>
              <a:t>сварки (наплавки)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Преподаватель: Липнягова Елена Михайловна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948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Light" pitchFamily="34" charset="0"/>
                <a:ea typeface="Times New Roman" pitchFamily="18" charset="0"/>
              </a:rPr>
              <a:t>Министерство образования Красноярского края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Ligh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Light" pitchFamily="34" charset="0"/>
                <a:ea typeface="Times New Roman" pitchFamily="18" charset="0"/>
              </a:rPr>
              <a:t>краевое государственное автономное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Ligh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Light" pitchFamily="34" charset="0"/>
                <a:ea typeface="Times New Roman" pitchFamily="18" charset="0"/>
              </a:rPr>
              <a:t>профессиональное 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Ligh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 Light" pitchFamily="34" charset="0"/>
                <a:ea typeface="Times New Roman" pitchFamily="18" charset="0"/>
              </a:rPr>
              <a:t>«Ачинский колледж транспорта и сельского хозяйства»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 Light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Дефекты сварных швов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823227"/>
            <a:ext cx="25017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96804"/>
            <a:ext cx="2577082" cy="15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08214"/>
            <a:ext cx="2145034" cy="1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80112" y="343276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Подрез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396734"/>
            <a:ext cx="295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Поры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6304" y="5468533"/>
            <a:ext cx="149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Непровар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606" y="3908214"/>
            <a:ext cx="2500329" cy="1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84168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Наплыв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7018919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Режимом  сварки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называют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совокупность параметров, влияющих на получение качественного сварного шва</a:t>
            </a:r>
          </a:p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Параметры режима газовой сварки: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-марка и диаметр присадочного материала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мощность сварочного пламени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вид  сварочного пламени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-положение       мундштука  горелки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933056"/>
            <a:ext cx="4857784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Примеры конструкций «Арка»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Объект 10" descr="https://www.gorkiv.by/wp-content/uploads/2020/06/IMG_1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25625"/>
            <a:ext cx="3312369" cy="203542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Объект 11" descr="https://i3.multilisting.su/system/photos/entity/255/448/529/medium/img.jpg?1593076864"/>
          <p:cNvPicPr>
            <a:picLocks noGrp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19359" r="17505"/>
          <a:stretch/>
        </p:blipFill>
        <p:spPr bwMode="auto">
          <a:xfrm>
            <a:off x="4932040" y="1825625"/>
            <a:ext cx="3583310" cy="203542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ytimg.com/vi/Hu142MqIrNk/maxresdefaul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9" y="4374299"/>
            <a:ext cx="331236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donbass.in.ua/wp-content/uploads/2020/08/6e4276a7b1eaa283e6cf9d42bcd330e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70" y="2915864"/>
            <a:ext cx="3312368" cy="216024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Рисунок 8" descr="https://avatars.mds.yandex.net/get-altay/1860543/2a0000016eb6ba72765e84376c2479818434/XXX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9822" b="19094"/>
          <a:stretch/>
        </p:blipFill>
        <p:spPr bwMode="auto">
          <a:xfrm>
            <a:off x="4867394" y="4374299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080" y="412794"/>
            <a:ext cx="7200799" cy="6480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Критерии оценки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555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1.Выбор внешнего вида арки для проекта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Марки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диаметра присадочной проволоки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Мощности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сварочного пламени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Вида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сварочного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пламени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Положение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мундштука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горелки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Защита проекта</a:t>
            </a: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altLang="ru-RU" sz="1000" b="1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«5» - если вы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ответили  на все вопросы (</a:t>
            </a: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баллов)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4» - если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ответили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1по 4 ( 4 балла)</a:t>
            </a:r>
            <a:endParaRPr lang="ru-RU" altLang="ru-RU" sz="24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«3» - если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ответили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 по 3 (3 балла)</a:t>
            </a:r>
            <a:endParaRPr lang="ru-RU" altLang="ru-RU" sz="24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«2» – если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ответили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вопрос (1 балл)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11" y="1"/>
            <a:ext cx="97928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365127"/>
            <a:ext cx="7200800" cy="9756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</a:rPr>
              <a:t>арка и диаметр присадочного материала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	</a:t>
            </a:r>
            <a:r>
              <a:rPr lang="ru-RU" sz="2800" b="1" dirty="0" smtClean="0"/>
              <a:t>Марка присадочной проволоки выбирается в зависимости от марки металла</a:t>
            </a:r>
          </a:p>
          <a:p>
            <a:pPr marL="457200" indent="-457200">
              <a:buAutoNum type="arabicPeriod"/>
            </a:pPr>
            <a:endParaRPr lang="ru-RU" sz="1600" dirty="0" smtClean="0"/>
          </a:p>
          <a:p>
            <a:pPr marL="457200" indent="-457200">
              <a:buAutoNum type="arabicPeriod"/>
            </a:pPr>
            <a:endParaRPr lang="ru-RU" sz="1600" dirty="0" smtClean="0"/>
          </a:p>
          <a:p>
            <a:pPr marL="457200" indent="-457200">
              <a:buAutoNum type="arabicPeriod"/>
            </a:pP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68024"/>
              </p:ext>
            </p:extLst>
          </p:nvPr>
        </p:nvGraphicFramePr>
        <p:xfrm>
          <a:off x="571472" y="2996951"/>
          <a:ext cx="807249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4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Марки металла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Марки  проволоки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Углеродистая сталь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Углеродистая</a:t>
                      </a:r>
                      <a:r>
                        <a:rPr lang="ru-RU" sz="2800" baseline="0" dirty="0" smtClean="0"/>
                        <a:t> проволока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1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 Обыкновенного качества: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ВСт2пс,ВСт3пс, Ст4Гпс….</a:t>
                      </a:r>
                    </a:p>
                    <a:p>
                      <a:r>
                        <a:rPr lang="ru-RU" sz="2800" dirty="0" smtClean="0"/>
                        <a:t>- Качественные стали:  08, 10, 20, 30,40…..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-Св-08,</a:t>
                      </a:r>
                      <a:r>
                        <a:rPr lang="ru-RU" sz="2800" baseline="0" dirty="0" smtClean="0"/>
                        <a:t> Св-08А, Св-08АА, Св-08ГА</a:t>
                      </a:r>
                    </a:p>
                    <a:p>
                      <a:endParaRPr lang="ru-RU" sz="2800" baseline="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-Св-08А, Св-08АА, Св-08ГА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5127"/>
            <a:ext cx="6768751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Марка и диаметр присадочного материала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2357430"/>
            <a:ext cx="7650360" cy="35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11584" y="1412776"/>
            <a:ext cx="7674620" cy="7303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 smtClean="0">
                <a:latin typeface="Calibri Light" pitchFamily="34" charset="0"/>
              </a:rPr>
              <a:t> Выбор </a:t>
            </a:r>
            <a:r>
              <a:rPr lang="ru-RU" sz="7400" b="1" dirty="0">
                <a:latin typeface="Calibri Light" pitchFamily="34" charset="0"/>
              </a:rPr>
              <a:t>диаметра сварочной проволоки зависит </a:t>
            </a:r>
            <a:r>
              <a:rPr lang="ru-RU" sz="7400" b="1" dirty="0" smtClean="0">
                <a:latin typeface="Calibri Light" pitchFamily="34" charset="0"/>
              </a:rPr>
              <a:t>от способа сварки</a:t>
            </a:r>
            <a:endParaRPr lang="ru-RU" sz="7400" b="1" dirty="0"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710"/>
            <a:ext cx="7772400" cy="5760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Мощность  сварочного  пламени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technogaznn.ru/images/clip_image002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071546"/>
            <a:ext cx="5429288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525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64502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5127"/>
            <a:ext cx="8058150" cy="543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Положение мундштука горелки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73848"/>
            <a:ext cx="8856984" cy="503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13" y="0"/>
            <a:ext cx="907386" cy="9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Ответы на   задания проекта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9276"/>
              </p:ext>
            </p:extLst>
          </p:nvPr>
        </p:nvGraphicFramePr>
        <p:xfrm>
          <a:off x="457200" y="1196752"/>
          <a:ext cx="8229600" cy="584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67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Бригады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Диаметр (</a:t>
                      </a: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п)</a:t>
                      </a:r>
                    </a:p>
                    <a:p>
                      <a:r>
                        <a:rPr lang="ru-RU" sz="1600" dirty="0" smtClean="0"/>
                        <a:t>и марка сварочной проволоки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Угол наклона мундштука горелки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Мощность пламени</a:t>
                      </a:r>
                    </a:p>
                    <a:p>
                      <a:r>
                        <a:rPr lang="ru-RU" sz="1600" dirty="0" smtClean="0"/>
                        <a:t>(№ наконечника мундштука горелки), вид пламени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8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бригада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п=2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Св-08</a:t>
                      </a:r>
                      <a:r>
                        <a:rPr lang="ru-RU" sz="1600" baseline="0" dirty="0" smtClean="0"/>
                        <a:t> или Св-08А или Св-08АА или Св-08ГА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или 3</a:t>
                      </a:r>
                    </a:p>
                    <a:p>
                      <a:pPr algn="ctr"/>
                      <a:r>
                        <a:rPr lang="ru-RU" sz="1600" dirty="0" smtClean="0"/>
                        <a:t>нормальное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8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 бригада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п=2,5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 smtClean="0"/>
                        <a:t>Св</a:t>
                      </a:r>
                      <a:r>
                        <a:rPr lang="ru-RU" sz="1600" baseline="0" dirty="0" smtClean="0"/>
                        <a:t> -08 или Св-08А или Св-08АА или Св-08ГА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r>
                        <a:rPr lang="ru-RU" sz="1600" baseline="0" dirty="0" smtClean="0"/>
                        <a:t>  или </a:t>
                      </a:r>
                      <a:r>
                        <a:rPr lang="ru-RU" sz="1600" dirty="0" smtClean="0"/>
                        <a:t> 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нормальное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 бригада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п=2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Св-08А или Св-08АА или Св-08ГА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ru-RU" sz="1600" baseline="0" dirty="0" smtClean="0"/>
                        <a:t> или </a:t>
                      </a:r>
                      <a:r>
                        <a:rPr lang="ru-RU" sz="1600" dirty="0" smtClean="0"/>
                        <a:t>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нормальное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92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 бригада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п=2.5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Св-08А или Св-08АА или Св-08ГА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или40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dirty="0" smtClean="0"/>
                        <a:t>нормальное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11" y="1"/>
            <a:ext cx="97928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5"/>
            <a:ext cx="7983090" cy="3168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Домашнее задание: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Записать опорный конспект  и добавить недостающие элементы.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Внеаудиторная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самостоятельная работа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Заполнить  сравнительную таблицу «</a:t>
            </a:r>
            <a:r>
              <a:rPr lang="ru-RU" sz="2400" dirty="0" smtClean="0">
                <a:solidFill>
                  <a:schemeClr val="tx1"/>
                </a:solidFill>
              </a:rPr>
              <a:t>Режимы </a:t>
            </a:r>
            <a:r>
              <a:rPr lang="ru-RU" sz="2400" dirty="0" smtClean="0">
                <a:solidFill>
                  <a:schemeClr val="tx1"/>
                </a:solidFill>
              </a:rPr>
              <a:t>ручной дуговой и газовой сварки».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53052"/>
              </p:ext>
            </p:extLst>
          </p:nvPr>
        </p:nvGraphicFramePr>
        <p:xfrm>
          <a:off x="683568" y="4170168"/>
          <a:ext cx="6096000" cy="135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Режим ручной дуговой сварки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Режим газовой сварки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5215" y="116632"/>
            <a:ext cx="7886700" cy="8943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Лист </a:t>
            </a:r>
            <a:r>
              <a:rPr lang="ru-RU" sz="3600" b="1" dirty="0" smtClean="0">
                <a:solidFill>
                  <a:srgbClr val="002060"/>
                </a:solidFill>
              </a:rPr>
              <a:t>самоконтроля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2496" y="5428574"/>
            <a:ext cx="7886700" cy="1429425"/>
          </a:xfrm>
        </p:spPr>
        <p:txBody>
          <a:bodyPr>
            <a:normAutofit lnSpcReduction="10000"/>
          </a:bodyPr>
          <a:lstStyle/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– 32 балла</a:t>
            </a:r>
            <a:endParaRPr lang="ru-RU" altLang="ru-RU" sz="10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«5» - если вы набрали 26 - 32 баллов</a:t>
            </a:r>
            <a:endParaRPr lang="ru-RU" altLang="ru-RU" sz="10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«4» - если вы набрали 20-25 баллов</a:t>
            </a:r>
            <a:endParaRPr lang="ru-RU" altLang="ru-RU" sz="10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«3» - если вы набрали 10-19 баллов </a:t>
            </a:r>
            <a:endParaRPr lang="ru-RU" altLang="ru-RU" sz="1000" dirty="0"/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«2» – если вы набрали меньше 10 баллов</a:t>
            </a:r>
            <a:endParaRPr lang="ru-RU" altLang="ru-RU" sz="36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28752"/>
              </p:ext>
            </p:extLst>
          </p:nvPr>
        </p:nvGraphicFramePr>
        <p:xfrm>
          <a:off x="649435" y="908719"/>
          <a:ext cx="7742480" cy="4525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901">
                  <a:extLst>
                    <a:ext uri="{9D8B030D-6E8A-4147-A177-3AD203B41FA5}">
                      <a16:colId xmlns:a16="http://schemas.microsoft.com/office/drawing/2014/main" val="3182655680"/>
                    </a:ext>
                  </a:extLst>
                </a:gridCol>
                <a:gridCol w="3306614">
                  <a:extLst>
                    <a:ext uri="{9D8B030D-6E8A-4147-A177-3AD203B41FA5}">
                      <a16:colId xmlns:a16="http://schemas.microsoft.com/office/drawing/2014/main" val="2786966294"/>
                    </a:ext>
                  </a:extLst>
                </a:gridCol>
                <a:gridCol w="874294">
                  <a:extLst>
                    <a:ext uri="{9D8B030D-6E8A-4147-A177-3AD203B41FA5}">
                      <a16:colId xmlns:a16="http://schemas.microsoft.com/office/drawing/2014/main" val="630701630"/>
                    </a:ext>
                  </a:extLst>
                </a:gridCol>
                <a:gridCol w="972728">
                  <a:extLst>
                    <a:ext uri="{9D8B030D-6E8A-4147-A177-3AD203B41FA5}">
                      <a16:colId xmlns:a16="http://schemas.microsoft.com/office/drawing/2014/main" val="3895726629"/>
                    </a:ext>
                  </a:extLst>
                </a:gridCol>
                <a:gridCol w="1047554">
                  <a:extLst>
                    <a:ext uri="{9D8B030D-6E8A-4147-A177-3AD203B41FA5}">
                      <a16:colId xmlns:a16="http://schemas.microsoft.com/office/drawing/2014/main" val="1658291568"/>
                    </a:ext>
                  </a:extLst>
                </a:gridCol>
                <a:gridCol w="1122389">
                  <a:extLst>
                    <a:ext uri="{9D8B030D-6E8A-4147-A177-3AD203B41FA5}">
                      <a16:colId xmlns:a16="http://schemas.microsoft.com/office/drawing/2014/main" val="319349363"/>
                    </a:ext>
                  </a:extLst>
                </a:gridCol>
              </a:tblGrid>
              <a:tr h="2395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 урока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баллов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50500"/>
                  </a:ext>
                </a:extLst>
              </a:tr>
              <a:tr h="490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бригада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бригада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бригада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бригада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909045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Перечислите оборудование поста для газовой сварки </a:t>
                      </a:r>
                      <a:r>
                        <a:rPr lang="ru-RU" sz="1400" dirty="0" smtClean="0">
                          <a:effectLst/>
                        </a:rPr>
                        <a:t>-макс</a:t>
                      </a:r>
                      <a:r>
                        <a:rPr lang="ru-RU" sz="1400" dirty="0">
                          <a:effectLst/>
                        </a:rPr>
                        <a:t>. 12 </a:t>
                      </a:r>
                      <a:r>
                        <a:rPr lang="ru-RU" sz="1400" dirty="0" smtClean="0">
                          <a:effectLst/>
                        </a:rPr>
                        <a:t>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382621"/>
                  </a:ext>
                </a:extLst>
              </a:tr>
              <a:tr h="503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Дайте характеристику основным способам газовой сварки </a:t>
                      </a:r>
                      <a:r>
                        <a:rPr lang="ru-RU" sz="1400" dirty="0" smtClean="0">
                          <a:effectLst/>
                        </a:rPr>
                        <a:t>-макс.3 </a:t>
                      </a:r>
                      <a:r>
                        <a:rPr lang="ru-RU" sz="1400" dirty="0">
                          <a:effectLst/>
                        </a:rPr>
                        <a:t>балла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732729"/>
                  </a:ext>
                </a:extLst>
              </a:tr>
              <a:tr h="490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Расшифровать марки сварочной проволоки - макс. </a:t>
                      </a:r>
                      <a:r>
                        <a:rPr lang="ru-RU" sz="1400" dirty="0" smtClean="0">
                          <a:effectLst/>
                        </a:rPr>
                        <a:t>4 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966391"/>
                  </a:ext>
                </a:extLst>
              </a:tr>
              <a:tr h="679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газового пламени (контрольные задания – электронный учебник) - макс. </a:t>
                      </a:r>
                      <a:r>
                        <a:rPr lang="ru-RU" sz="1400" dirty="0" smtClean="0">
                          <a:effectLst/>
                        </a:rPr>
                        <a:t>2 балла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03092"/>
                  </a:ext>
                </a:extLst>
              </a:tr>
              <a:tr h="64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Назовите виды дефектов, которые образуются при нарушении режима сварки </a:t>
                      </a:r>
                      <a:r>
                        <a:rPr lang="ru-RU" sz="1400" dirty="0" smtClean="0">
                          <a:effectLst/>
                        </a:rPr>
                        <a:t>-макс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4 балла)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124475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Защита проекта «Изготовление конструкции «Арка»» - макс. 5 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011118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Составление интеллект – карты  макс. 2 балла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5273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63888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9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772400" cy="114300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Опорный конспект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496"/>
            <a:ext cx="3929090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10822"/>
            <a:ext cx="3571900" cy="22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286388"/>
            <a:ext cx="7429552" cy="14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65155"/>
              </p:ext>
            </p:extLst>
          </p:nvPr>
        </p:nvGraphicFramePr>
        <p:xfrm>
          <a:off x="1187624" y="1028699"/>
          <a:ext cx="6768751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5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Марки металла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Марки  проволоки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Углеродистая сталь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Углеродистая</a:t>
                      </a:r>
                      <a:r>
                        <a:rPr lang="ru-RU" sz="1400" baseline="0" dirty="0" smtClean="0"/>
                        <a:t> проволока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Обыкновенного качества: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Ст2пс,Ст3пс, Ст4Гпс</a:t>
                      </a:r>
                    </a:p>
                    <a:p>
                      <a:r>
                        <a:rPr lang="ru-RU" sz="1400" dirty="0" smtClean="0"/>
                        <a:t>- Качественные стали:  08, 10, 20, 30,40…..60Г.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Св-08,</a:t>
                      </a:r>
                      <a:r>
                        <a:rPr lang="ru-RU" sz="1400" baseline="0" dirty="0" smtClean="0"/>
                        <a:t> Св-08А, Св-08АА, Св-08ГА</a:t>
                      </a:r>
                    </a:p>
                    <a:p>
                      <a:endParaRPr lang="ru-RU" sz="1400" baseline="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Св-08А, Св-08АА, Св-08ГА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10" y="0"/>
            <a:ext cx="102718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5127"/>
            <a:ext cx="7183710" cy="54359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Оборудование поста газовой сварки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4" y="1124744"/>
            <a:ext cx="2333951" cy="2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750" y="933255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275127"/>
            <a:ext cx="1143055" cy="27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048" y="1274370"/>
            <a:ext cx="907416" cy="27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1669980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41" y="5301208"/>
            <a:ext cx="1500198" cy="10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60676"/>
            <a:ext cx="1728192" cy="8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5143512"/>
            <a:ext cx="4210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52626" y="5534043"/>
            <a:ext cx="4171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6000768"/>
            <a:ext cx="415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9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188641"/>
            <a:ext cx="7872440" cy="10500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Оборудование поста газовой сварки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4" y="1444840"/>
            <a:ext cx="17161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536" y="1348259"/>
            <a:ext cx="3454618" cy="19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92" y="5255225"/>
            <a:ext cx="1500198" cy="10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16699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956" y="3805374"/>
            <a:ext cx="2143140" cy="10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048" y="1274370"/>
            <a:ext cx="1214446" cy="37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347" y="1299853"/>
            <a:ext cx="1463735" cy="375818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5143512"/>
            <a:ext cx="415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2626" y="5534043"/>
            <a:ext cx="4171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6000768"/>
            <a:ext cx="415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897" y="3445104"/>
            <a:ext cx="175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Ацетиленовый генератор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050305" y="3291268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Кислородный баллон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288464"/>
            <a:ext cx="130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Ацетиленовый баллон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54665" y="3266757"/>
            <a:ext cx="12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Пропановый</a:t>
            </a:r>
            <a:r>
              <a:rPr lang="ru-RU" sz="1400" dirty="0" smtClean="0"/>
              <a:t> баллон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25180" y="5285743"/>
            <a:ext cx="180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Инжекторная</a:t>
            </a:r>
            <a:r>
              <a:rPr lang="ru-RU" sz="1600" dirty="0" smtClean="0"/>
              <a:t> горелка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32939" y="5217049"/>
            <a:ext cx="169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Безинжекторная</a:t>
            </a:r>
            <a:r>
              <a:rPr lang="ru-RU" sz="1600" dirty="0" smtClean="0"/>
              <a:t> горелка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7014" y="4802115"/>
            <a:ext cx="205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Ацетиленовый редуктор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2626" y="4624538"/>
            <a:ext cx="172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Пропановый</a:t>
            </a:r>
            <a:r>
              <a:rPr lang="ru-RU" sz="1400" dirty="0" smtClean="0"/>
              <a:t> редуктор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0829" y="6241357"/>
            <a:ext cx="126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Кислородный редуктор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2342" y="5320796"/>
            <a:ext cx="231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Рукав для горючих газов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7762" y="6237760"/>
            <a:ext cx="1920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Кислородный рукав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96973" y="5739059"/>
            <a:ext cx="279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Рукав для горючих жидкостей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Способы газовой сварки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024336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3024336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3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Способы газовой сварки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Правый способ</a:t>
            </a:r>
          </a:p>
          <a:p>
            <a:pPr algn="ctr"/>
            <a:r>
              <a:rPr lang="ru-RU" dirty="0" smtClean="0"/>
              <a:t>Слева направо</a:t>
            </a:r>
          </a:p>
          <a:p>
            <a:pPr algn="ctr"/>
            <a:r>
              <a:rPr lang="ru-RU" dirty="0" smtClean="0"/>
              <a:t>Толщина больше 3 мм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5" y="2708919"/>
            <a:ext cx="3003403" cy="36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Левый способ</a:t>
            </a:r>
          </a:p>
          <a:p>
            <a:pPr algn="ctr"/>
            <a:r>
              <a:rPr lang="ru-RU" dirty="0" smtClean="0"/>
              <a:t>Справа налево</a:t>
            </a:r>
          </a:p>
          <a:p>
            <a:pPr algn="ctr"/>
            <a:r>
              <a:rPr lang="ru-RU" dirty="0" smtClean="0"/>
              <a:t>Толщина до 3 мм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98" y="2708918"/>
            <a:ext cx="2950466" cy="3600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126"/>
            <a:ext cx="7128792" cy="13255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асшифровка марок сварочной проволоки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8426" y="1825625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1.2Св- 08АА  </a:t>
            </a:r>
            <a:r>
              <a:rPr lang="ru-RU" dirty="0" smtClean="0"/>
              <a:t>- углеродистая</a:t>
            </a:r>
          </a:p>
          <a:p>
            <a:r>
              <a:rPr lang="ru-RU" dirty="0" smtClean="0"/>
              <a:t>1.2  - диаметр сварочной проволоки</a:t>
            </a:r>
          </a:p>
          <a:p>
            <a:r>
              <a:rPr lang="ru-RU" dirty="0" err="1" smtClean="0"/>
              <a:t>Св</a:t>
            </a:r>
            <a:r>
              <a:rPr lang="ru-RU" dirty="0" smtClean="0"/>
              <a:t> – сварочная </a:t>
            </a:r>
          </a:p>
          <a:p>
            <a:r>
              <a:rPr lang="ru-RU" dirty="0" smtClean="0"/>
              <a:t>0,08% содержание углерода</a:t>
            </a:r>
          </a:p>
          <a:p>
            <a:r>
              <a:rPr lang="ru-RU" dirty="0" smtClean="0"/>
              <a:t>АА  - особовысококачественная.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2Св- 08А  </a:t>
            </a:r>
            <a:r>
              <a:rPr lang="ru-RU" dirty="0"/>
              <a:t>- углеродистая</a:t>
            </a:r>
          </a:p>
          <a:p>
            <a:r>
              <a:rPr lang="ru-RU" dirty="0" smtClean="0"/>
              <a:t>2  </a:t>
            </a:r>
            <a:r>
              <a:rPr lang="ru-RU" dirty="0"/>
              <a:t>- диаметр сварочной проволоки</a:t>
            </a:r>
          </a:p>
          <a:p>
            <a:r>
              <a:rPr lang="ru-RU" dirty="0" err="1"/>
              <a:t>Св</a:t>
            </a:r>
            <a:r>
              <a:rPr lang="ru-RU" dirty="0"/>
              <a:t> – сварочная </a:t>
            </a:r>
          </a:p>
          <a:p>
            <a:r>
              <a:rPr lang="ru-RU" dirty="0"/>
              <a:t>0,08% содержание углерода</a:t>
            </a:r>
          </a:p>
          <a:p>
            <a:r>
              <a:rPr lang="ru-RU" dirty="0" smtClean="0"/>
              <a:t>А  </a:t>
            </a:r>
            <a:r>
              <a:rPr lang="ru-RU" dirty="0"/>
              <a:t>- высококачественная.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2.5Св- </a:t>
            </a:r>
            <a:r>
              <a:rPr lang="ru-RU" b="1" dirty="0"/>
              <a:t>08ГАА  </a:t>
            </a:r>
            <a:r>
              <a:rPr lang="ru-RU" dirty="0"/>
              <a:t>- углеродистая</a:t>
            </a:r>
          </a:p>
          <a:p>
            <a:r>
              <a:rPr lang="ru-RU" dirty="0" smtClean="0"/>
              <a:t>2.5  </a:t>
            </a:r>
            <a:r>
              <a:rPr lang="ru-RU" dirty="0"/>
              <a:t>- диаметр сварочной проволоки</a:t>
            </a:r>
          </a:p>
          <a:p>
            <a:r>
              <a:rPr lang="ru-RU" dirty="0" err="1"/>
              <a:t>Св</a:t>
            </a:r>
            <a:r>
              <a:rPr lang="ru-RU" dirty="0"/>
              <a:t> – сварочная </a:t>
            </a:r>
          </a:p>
          <a:p>
            <a:r>
              <a:rPr lang="ru-RU" dirty="0"/>
              <a:t>0,08% содержание </a:t>
            </a:r>
            <a:r>
              <a:rPr lang="ru-RU" dirty="0" smtClean="0"/>
              <a:t>углерода</a:t>
            </a:r>
          </a:p>
          <a:p>
            <a:r>
              <a:rPr lang="ru-RU" dirty="0" smtClean="0"/>
              <a:t>Г  - содержание марганец до 1 %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АА  - </a:t>
            </a:r>
            <a:r>
              <a:rPr lang="ru-RU" dirty="0" smtClean="0"/>
              <a:t>особовысококачественная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1.5 </a:t>
            </a:r>
            <a:r>
              <a:rPr lang="ru-RU" b="1" dirty="0" err="1" smtClean="0"/>
              <a:t>Св</a:t>
            </a:r>
            <a:r>
              <a:rPr lang="ru-RU" b="1" dirty="0" smtClean="0"/>
              <a:t>- 08  </a:t>
            </a:r>
            <a:r>
              <a:rPr lang="ru-RU" dirty="0"/>
              <a:t>- углеродистая</a:t>
            </a:r>
          </a:p>
          <a:p>
            <a:r>
              <a:rPr lang="ru-RU" dirty="0" smtClean="0"/>
              <a:t>1.5  </a:t>
            </a:r>
            <a:r>
              <a:rPr lang="ru-RU" dirty="0"/>
              <a:t>- диаметр сварочной проволоки</a:t>
            </a:r>
          </a:p>
          <a:p>
            <a:r>
              <a:rPr lang="ru-RU" dirty="0" err="1"/>
              <a:t>Св</a:t>
            </a:r>
            <a:r>
              <a:rPr lang="ru-RU" dirty="0"/>
              <a:t> – сварочная </a:t>
            </a:r>
          </a:p>
          <a:p>
            <a:r>
              <a:rPr lang="ru-RU" dirty="0"/>
              <a:t>0,08% содержание углерода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563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Виды сварочного пламени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71942"/>
            <a:ext cx="4214842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5720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962" y="1428736"/>
            <a:ext cx="447003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65127"/>
            <a:ext cx="7903790" cy="687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Дефекты сварных швов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31028"/>
            <a:ext cx="2448272" cy="18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329" y="1631028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250032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79033"/>
            <a:ext cx="233839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5" y="0"/>
            <a:ext cx="1009464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10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664</Words>
  <Application>Microsoft Office PowerPoint</Application>
  <PresentationFormat>Экран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         Тема:  Режим  газовой  сварки   </vt:lpstr>
      <vt:lpstr>Лист самоконтроля</vt:lpstr>
      <vt:lpstr>Оборудование поста газовой сварки</vt:lpstr>
      <vt:lpstr>Оборудование поста газовой сварки</vt:lpstr>
      <vt:lpstr>Презентация PowerPoint</vt:lpstr>
      <vt:lpstr>Способы газовой сварки </vt:lpstr>
      <vt:lpstr>Расшифровка марок сварочной проволоки</vt:lpstr>
      <vt:lpstr>Виды сварочного пламени</vt:lpstr>
      <vt:lpstr>Дефекты сварных швов</vt:lpstr>
      <vt:lpstr>Дефекты сварных швов</vt:lpstr>
      <vt:lpstr>Презентация PowerPoint</vt:lpstr>
      <vt:lpstr>Примеры конструкций «Арка» </vt:lpstr>
      <vt:lpstr>Критерии оценки проекта</vt:lpstr>
      <vt:lpstr>Марка и диаметр присадочного материала</vt:lpstr>
      <vt:lpstr>Марка и диаметр присадочного материала</vt:lpstr>
      <vt:lpstr>Мощность  сварочного  пламени</vt:lpstr>
      <vt:lpstr>Положение мундштука горелки</vt:lpstr>
      <vt:lpstr>Ответы на   задания проекта</vt:lpstr>
      <vt:lpstr>Презентация PowerPoint</vt:lpstr>
      <vt:lpstr>      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урок Тема:  Способы сварки: сущность, преимущества и недостатки, область применения. Выбор положения горелки и присадочной проволоки. Режимы газовой сварки.</dc:title>
  <dc:creator>Татьяна</dc:creator>
  <cp:lastModifiedBy>admin</cp:lastModifiedBy>
  <cp:revision>183</cp:revision>
  <dcterms:created xsi:type="dcterms:W3CDTF">2014-03-17T15:52:26Z</dcterms:created>
  <dcterms:modified xsi:type="dcterms:W3CDTF">2021-05-12T11:57:44Z</dcterms:modified>
</cp:coreProperties>
</file>