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1" r:id="rId15"/>
    <p:sldId id="270" r:id="rId16"/>
    <p:sldId id="268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37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70" d="100"/>
          <a:sy n="70" d="100"/>
        </p:scale>
        <p:origin x="1386" y="72"/>
      </p:cViewPr>
      <p:guideLst>
        <p:guide orient="horz" pos="2160"/>
        <p:guide pos="437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0A0B51-3AD5-42FB-9CE5-6727C5778562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A6BF89-BB35-4327-BBB7-90AC1B04B0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541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6BF89-BB35-4327-BBB7-90AC1B04B07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351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 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6BF89-BB35-4327-BBB7-90AC1B04B07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2880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6BF89-BB35-4327-BBB7-90AC1B04B075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22208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6BF89-BB35-4327-BBB7-90AC1B04B075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614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64C61-52DD-4E46-B171-A438D3047052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DD237-7CFE-4C73-82F4-7F27CC32DD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813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64C61-52DD-4E46-B171-A438D3047052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DD237-7CFE-4C73-82F4-7F27CC32DD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4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64C61-52DD-4E46-B171-A438D3047052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DD237-7CFE-4C73-82F4-7F27CC32DD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702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64C61-52DD-4E46-B171-A438D3047052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DD237-7CFE-4C73-82F4-7F27CC32DD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030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64C61-52DD-4E46-B171-A438D3047052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DD237-7CFE-4C73-82F4-7F27CC32DD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1822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64C61-52DD-4E46-B171-A438D3047052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DD237-7CFE-4C73-82F4-7F27CC32DD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394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64C61-52DD-4E46-B171-A438D3047052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DD237-7CFE-4C73-82F4-7F27CC32DD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42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64C61-52DD-4E46-B171-A438D3047052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DD237-7CFE-4C73-82F4-7F27CC32DD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9627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64C61-52DD-4E46-B171-A438D3047052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DD237-7CFE-4C73-82F4-7F27CC32DD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8293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64C61-52DD-4E46-B171-A438D3047052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DD237-7CFE-4C73-82F4-7F27CC32DD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6105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64C61-52DD-4E46-B171-A438D3047052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DD237-7CFE-4C73-82F4-7F27CC32DD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9534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64C61-52DD-4E46-B171-A438D3047052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DDD237-7CFE-4C73-82F4-7F27CC32DD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819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disk.yandex.ru/i/JuDRfzn7zilBdg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67681" y="1205301"/>
            <a:ext cx="5013617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0" cap="none" spc="0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</a:p>
          <a:p>
            <a:pPr algn="ctr"/>
            <a:r>
              <a:rPr lang="ru-RU" sz="36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600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 развитию системы</a:t>
            </a:r>
          </a:p>
          <a:p>
            <a:pPr algn="ctr"/>
            <a:r>
              <a:rPr lang="ru-RU" sz="3600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3600" b="0" cap="none" spc="0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аставничества</a:t>
            </a:r>
          </a:p>
          <a:p>
            <a:pPr algn="ctr"/>
            <a:r>
              <a:rPr lang="ru-RU" sz="3600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«Навстречу профессии»</a:t>
            </a:r>
            <a:endParaRPr lang="ru-RU" sz="3600" b="0" cap="none" spc="0" dirty="0" smtClean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600" b="0" cap="none" spc="0" dirty="0" smtClean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0" y="5019534"/>
            <a:ext cx="42467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Автор: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тарший воспитатель МБДОУ «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Црр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д/с №6»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Мартынова Людмила Викторовна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649" y="4186072"/>
            <a:ext cx="2780673" cy="22786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77428" y="248735"/>
            <a:ext cx="6993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«Центр развития ребенка – детский сад №6»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56509" y="951965"/>
            <a:ext cx="2359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04445" y="1314302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805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91501" y="328655"/>
            <a:ext cx="71880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</a:rPr>
              <a:t>Реализация </a:t>
            </a:r>
            <a:r>
              <a:rPr lang="ru-RU" sz="2800" dirty="0" smtClean="0">
                <a:solidFill>
                  <a:srgbClr val="0070C0"/>
                </a:solidFill>
              </a:rPr>
              <a:t>проекта (работа с наставляемым)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3" r="4898" b="21990"/>
          <a:stretch/>
        </p:blipFill>
        <p:spPr>
          <a:xfrm>
            <a:off x="1391501" y="1083309"/>
            <a:ext cx="3125337" cy="21569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6" t="6766" r="5947" b="16020"/>
          <a:stretch/>
        </p:blipFill>
        <p:spPr>
          <a:xfrm>
            <a:off x="1391501" y="3789554"/>
            <a:ext cx="3117150" cy="233035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4" r="6697" b="6866"/>
          <a:stretch/>
        </p:blipFill>
        <p:spPr>
          <a:xfrm>
            <a:off x="4944461" y="974127"/>
            <a:ext cx="3635098" cy="301101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6" t="15722" r="10293" b="15820"/>
          <a:stretch/>
        </p:blipFill>
        <p:spPr>
          <a:xfrm>
            <a:off x="4944461" y="4218238"/>
            <a:ext cx="3635098" cy="2265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3565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91501" y="328655"/>
            <a:ext cx="71880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</a:rPr>
              <a:t>Реализация </a:t>
            </a:r>
            <a:r>
              <a:rPr lang="ru-RU" sz="2800" dirty="0" smtClean="0">
                <a:solidFill>
                  <a:srgbClr val="0070C0"/>
                </a:solidFill>
              </a:rPr>
              <a:t>проекта (работа с наставляемым)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1391501" y="984653"/>
            <a:ext cx="7424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Взаимодействие со специалистами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(инструктор по физической культуре, музыкальный руководитель)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45675" y="1763762"/>
            <a:ext cx="72338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Занятия (физическая культура, музыкальное)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Проведение мероприятий (утренники,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спортиные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праздники, развлечения, досуги)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0399" y="2964091"/>
            <a:ext cx="30123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Молодой специалист получил необходимую информацию о своей роли при проведении совместных занятий со специалистами.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Проведены мастер-классы, репетиции, тренинги с целью включения педагога в совместные мероприятия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10" r="15373" b="3937"/>
          <a:stretch/>
        </p:blipFill>
        <p:spPr>
          <a:xfrm>
            <a:off x="4707467" y="2542871"/>
            <a:ext cx="3980937" cy="3821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434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91501" y="328655"/>
            <a:ext cx="71880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</a:rPr>
              <a:t>Реализация </a:t>
            </a:r>
            <a:r>
              <a:rPr lang="ru-RU" sz="2800" dirty="0" smtClean="0">
                <a:solidFill>
                  <a:srgbClr val="0070C0"/>
                </a:solidFill>
              </a:rPr>
              <a:t>проекта (работа с наставляемым)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1391501" y="1009935"/>
            <a:ext cx="73840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Работа с родителями воспитанников.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получил знания по следующим направлениям работы с родителями: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91501" y="3760229"/>
            <a:ext cx="4040307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Проведены консультации: «Особенности взаимодействия с родителями», «Речевой этикет»,  «Как выйти из конфликтной ситуации».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 проведены: круглый стол с родителями «Детский сад и семья», мастер-класс «Физическое развитие детей дошкольного возраста. Упражнения на укрепление мышц спины. Профилактика плоскостопия у детей» (совместно с инструктором по ФК).</a:t>
            </a:r>
          </a:p>
          <a:p>
            <a:pPr algn="just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6" r="22836"/>
          <a:stretch/>
        </p:blipFill>
        <p:spPr>
          <a:xfrm>
            <a:off x="5568286" y="3543680"/>
            <a:ext cx="3111689" cy="29446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2" b="44876"/>
          <a:stretch/>
        </p:blipFill>
        <p:spPr>
          <a:xfrm>
            <a:off x="1690450" y="1932857"/>
            <a:ext cx="2717778" cy="172351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083505" y="1714041"/>
            <a:ext cx="374631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Tx/>
              <a:buChar char="-"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и проведение родительского собрания</a:t>
            </a:r>
          </a:p>
          <a:p>
            <a:pPr marL="285750" lvl="0" indent="-285750">
              <a:buFontTx/>
              <a:buChar char="-"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Индивидуальное консультирование родителей</a:t>
            </a:r>
          </a:p>
          <a:p>
            <a:pPr marL="285750" lvl="0" indent="-285750">
              <a:buFontTx/>
              <a:buChar char="-"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Общение в социальных сетях</a:t>
            </a:r>
          </a:p>
          <a:p>
            <a:pPr marL="285750" lvl="0" indent="-285750">
              <a:buFontTx/>
              <a:buChar char="-"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Наглядно-информационная работа</a:t>
            </a:r>
          </a:p>
        </p:txBody>
      </p:sp>
    </p:spTree>
    <p:extLst>
      <p:ext uri="{BB962C8B-B14F-4D97-AF65-F5344CB8AC3E}">
        <p14:creationId xmlns:p14="http://schemas.microsoft.com/office/powerpoint/2010/main" val="9439508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91501" y="328655"/>
            <a:ext cx="71880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</a:rPr>
              <a:t>Реализация </a:t>
            </a:r>
            <a:r>
              <a:rPr lang="ru-RU" sz="2800" dirty="0" smtClean="0">
                <a:solidFill>
                  <a:srgbClr val="0070C0"/>
                </a:solidFill>
              </a:rPr>
              <a:t>проекта (работа с наставляемым)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502" y="1160059"/>
            <a:ext cx="3103160" cy="206877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20" r="22984" b="14907"/>
          <a:stretch/>
        </p:blipFill>
        <p:spPr>
          <a:xfrm>
            <a:off x="1501253" y="3537016"/>
            <a:ext cx="2606723" cy="290549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7" t="4721" b="6846"/>
          <a:stretch/>
        </p:blipFill>
        <p:spPr>
          <a:xfrm>
            <a:off x="4494661" y="3537017"/>
            <a:ext cx="4207443" cy="29054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029" y="1050877"/>
            <a:ext cx="3430706" cy="228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008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91501" y="328655"/>
            <a:ext cx="71880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</a:rPr>
              <a:t>Реализация </a:t>
            </a:r>
            <a:r>
              <a:rPr lang="ru-RU" sz="2800" dirty="0" smtClean="0">
                <a:solidFill>
                  <a:srgbClr val="0070C0"/>
                </a:solidFill>
              </a:rPr>
              <a:t>проекта (работа с наставляемым)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537278" y="1454696"/>
            <a:ext cx="22791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Проектная деятельность.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Оказана помощь по внедрению долгосрочного коммуникативного проекта для детей младшей группы «Нам весело вместе».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683" y="1122526"/>
            <a:ext cx="4845525" cy="484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7875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91501" y="328655"/>
            <a:ext cx="71880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</a:rPr>
              <a:t>Реализация </a:t>
            </a:r>
            <a:r>
              <a:rPr lang="ru-RU" sz="2800" dirty="0" smtClean="0">
                <a:solidFill>
                  <a:srgbClr val="0070C0"/>
                </a:solidFill>
              </a:rPr>
              <a:t>проекта (работа с наставляемым)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7850" y="2051713"/>
            <a:ext cx="5001905" cy="33346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51473" y="1975092"/>
            <a:ext cx="359402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Конкурсное движение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года педагог принимал участие в конкурсах различного уровня.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Воспитанники, также проявляли свои способности в творческих конкурсах.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5933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91501" y="328655"/>
            <a:ext cx="71880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</a:rPr>
              <a:t>Реализация </a:t>
            </a:r>
            <a:r>
              <a:rPr lang="ru-RU" sz="2800" dirty="0" smtClean="0">
                <a:solidFill>
                  <a:srgbClr val="0070C0"/>
                </a:solidFill>
              </a:rPr>
              <a:t>проекта (работа с наставляемым)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497842" y="1013683"/>
            <a:ext cx="72727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b="1" dirty="0">
                <a:solidFill>
                  <a:prstClr val="black"/>
                </a:solidFill>
              </a:rPr>
              <a:t>7</a:t>
            </a:r>
            <a:r>
              <a:rPr lang="ru-RU" b="1" dirty="0" smtClean="0">
                <a:solidFill>
                  <a:prstClr val="black"/>
                </a:solidFill>
              </a:rPr>
              <a:t>. 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наставляемым по формированию опыта работа. Рекомендации по выбору темы 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самообразования.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97842" y="1821822"/>
            <a:ext cx="72727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основе интересов наставляемого была определена тема самообразования, проведена работа по  накоплению и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опыта педагогической работы.</a:t>
            </a:r>
          </a:p>
          <a:p>
            <a:pPr algn="just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 и внедрен опыт работы на тему: «Патриотическое воспитание детей дошкольного возраста в процессе различных видов детской деятельности».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84" t="2933" b="13817"/>
          <a:stretch/>
        </p:blipFill>
        <p:spPr>
          <a:xfrm>
            <a:off x="2947917" y="3576148"/>
            <a:ext cx="3698544" cy="275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3434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91501" y="328655"/>
            <a:ext cx="23607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Итоги проекта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497842" y="1013683"/>
            <a:ext cx="72727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b="1" dirty="0" smtClean="0">
                <a:solidFill>
                  <a:prstClr val="black"/>
                </a:solidFill>
              </a:rPr>
              <a:t> 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91501" y="1013683"/>
            <a:ext cx="7379127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Благодаря реализации проекта наставничества молодой педагог овладел навыками педагогической деятельности, научился оформлять и вести документацию воспитателя. Сформированы навыки взаимодействия с родителями воспитанников и коллегами.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Ведется работа по обобщению опыта работы, педагог активно занимается самообразованием. Большое внимание уделяется оформлению РППС.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Подведены итоги коммуникативного проекта «Нам весело вместе!». Проект доказал свою актуальность, помог эффективно развивать познавательную сферу, расширить кругозор ребенка на базе ближайшего окружения, создать условия для развития самостоятельной познавательной деятельности, а также способствовал установлению благоприятного эмоционального климата в детском коллективе.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Благодаря участию в конкурсах воспитатель и воспитанники стали победителями и призерами региональных и всероссийских конкурсов.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Начинающий педагог стал  увереннее чувствовать себя в коллективе, а главное появился интерес к профессии воспитателя. Об этом и не только см.</a:t>
            </a:r>
          </a:p>
          <a:p>
            <a:pPr algn="just"/>
            <a:r>
              <a:rPr lang="ru-RU" dirty="0" smtClean="0"/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894074" y="5537998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960025" y="5907330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ru-RU" dirty="0" smtClean="0">
                <a:solidFill>
                  <a:prstClr val="black"/>
                </a:solidFill>
              </a:rPr>
              <a:t>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65730" y="5699806"/>
            <a:ext cx="352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/>
              </a:rPr>
              <a:t>Визитная карточка наставляемого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34444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91501" y="328655"/>
            <a:ext cx="2664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 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497842" y="1013683"/>
            <a:ext cx="72727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b="1" dirty="0" smtClean="0">
                <a:solidFill>
                  <a:prstClr val="black"/>
                </a:solidFill>
              </a:rPr>
              <a:t> 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91501" y="1013683"/>
            <a:ext cx="7379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894074" y="5537998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549348" y="5788752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ru-RU" dirty="0" smtClean="0">
                <a:solidFill>
                  <a:prstClr val="black"/>
                </a:solidFill>
              </a:rPr>
              <a:t>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1521" y="5691253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91521" y="2816442"/>
            <a:ext cx="633878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>
                <a:solidFill>
                  <a:srgbClr val="0070C0"/>
                </a:solidFill>
              </a:rPr>
              <a:t>СПАСИБО ЗА ВНИМАНИЕ!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074822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66189" y="382137"/>
            <a:ext cx="72276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Оказать помощь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наставляемым в повышении уровня профессионального мастерства и квалификации, обобщении передового педагогического опыта, адаптации к коллективу коллег, детей, родителей.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466188" y="1446662"/>
            <a:ext cx="722764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u="sng" dirty="0" smtClean="0"/>
          </a:p>
          <a:p>
            <a:pPr algn="just"/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Обеспечение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теоретической и методической поддержки наставляемым.</a:t>
            </a:r>
          </a:p>
          <a:p>
            <a:pPr lvl="0"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Стимулирование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повышения теоретического и методического уровня педагогов, овладения современными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Проведение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мониторинга результативности работы образовательной деятельности по данному направлению.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84406" y="4305275"/>
            <a:ext cx="739120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Прогнозируемые результаты: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Молодой педагог приобретет теоретические знания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практические навыки, необходимые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педагогической работы по занимаемой должности 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«воспитатель»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выработает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умения применять теоретические знания в конкретной практической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работе.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u="sng" dirty="0"/>
          </a:p>
        </p:txBody>
      </p:sp>
    </p:spTree>
    <p:extLst>
      <p:ext uri="{BB962C8B-B14F-4D97-AF65-F5344CB8AC3E}">
        <p14:creationId xmlns:p14="http://schemas.microsoft.com/office/powerpoint/2010/main" val="8108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33516" y="436728"/>
            <a:ext cx="60949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0070C0"/>
                </a:solidFill>
              </a:rPr>
              <a:t>Этапы реализации проекта</a:t>
            </a:r>
            <a:endParaRPr lang="ru-RU" sz="4000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2197" y="1296537"/>
            <a:ext cx="45933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Подготовительный этап:</a:t>
            </a:r>
            <a:endParaRPr lang="ru-RU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81102" y="1971680"/>
            <a:ext cx="3534771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Отбор кандидатов на роль наставника. </a:t>
            </a:r>
          </a:p>
          <a:p>
            <a:pPr marL="285750" indent="-285750" algn="just">
              <a:buFontTx/>
              <a:buChar char="-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бсуждение профессиональных интересов наставляемого, выявление проблем путем бесед, просмотров образовательной деятельности, режимных моментов.</a:t>
            </a:r>
          </a:p>
          <a:p>
            <a:pPr marL="285750" indent="-285750" algn="just">
              <a:buFontTx/>
              <a:buChar char="-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персонализированной программы наставничества, индивидуального плана наставничества.</a:t>
            </a:r>
          </a:p>
          <a:p>
            <a:pPr marL="285750" indent="-285750" algn="just">
              <a:buFontTx/>
              <a:buChar char="-"/>
            </a:pPr>
            <a:endParaRPr lang="ru-RU" dirty="0" smtClean="0"/>
          </a:p>
          <a:p>
            <a:pPr marL="285750" indent="-285750">
              <a:buFontTx/>
              <a:buChar char="-"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197" y="2644253"/>
            <a:ext cx="3452883" cy="258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875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33516" y="436728"/>
            <a:ext cx="60949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0070C0"/>
                </a:solidFill>
              </a:rPr>
              <a:t>Этапы реализации проекта</a:t>
            </a:r>
            <a:endParaRPr lang="ru-RU" sz="4000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2197" y="1296537"/>
            <a:ext cx="30735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Основной этап:</a:t>
            </a:r>
            <a:endParaRPr lang="ru-RU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7481" y="2156346"/>
            <a:ext cx="750626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Взаимопосещение образовательной деятельности. Выход к наставляемому для проведения совместных занятий, мероприятий с детьми.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наставляемым по формированию опыта работа. Рекомендации по выбору темы самообразования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Работа с основной документацией воспитателя.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родителями воспитанников.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со специалистами.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по созданию РППС в группе.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Проектная деятельность.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Конкурсное движение.</a:t>
            </a:r>
          </a:p>
          <a:p>
            <a:pPr algn="just"/>
            <a:endParaRPr lang="ru-RU" dirty="0" smtClean="0"/>
          </a:p>
          <a:p>
            <a:pPr marL="285750" indent="-285750" algn="just">
              <a:buFontTx/>
              <a:buChar char="-"/>
            </a:pPr>
            <a:endParaRPr lang="ru-RU" dirty="0" smtClean="0"/>
          </a:p>
          <a:p>
            <a:pPr marL="285750" indent="-285750" algn="just">
              <a:buFontTx/>
              <a:buChar char="-"/>
            </a:pPr>
            <a:endParaRPr lang="ru-RU" dirty="0" smtClean="0"/>
          </a:p>
          <a:p>
            <a:pPr marL="285750" indent="-285750" algn="just">
              <a:buFontTx/>
              <a:buChar char="-"/>
            </a:pPr>
            <a:endParaRPr lang="ru-RU" dirty="0" smtClean="0"/>
          </a:p>
          <a:p>
            <a:pPr marL="285750" indent="-285750">
              <a:buFontTx/>
              <a:buChar char="-"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6054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33516" y="436728"/>
            <a:ext cx="60949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0070C0"/>
                </a:solidFill>
              </a:rPr>
              <a:t>Этапы реализации проекта</a:t>
            </a:r>
            <a:endParaRPr lang="ru-RU" sz="4000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2197" y="1296537"/>
            <a:ext cx="71736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Заключительный этап (аналитический):</a:t>
            </a:r>
            <a:endParaRPr lang="ru-RU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27850" y="1971680"/>
            <a:ext cx="750626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dirty="0" smtClean="0"/>
          </a:p>
          <a:p>
            <a:pPr marL="285750" indent="-285750" algn="just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Подведение итогов проекта.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результативности работы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endParaRPr lang="ru-RU" dirty="0" smtClean="0"/>
          </a:p>
          <a:p>
            <a:pPr marL="285750" indent="-285750" algn="just">
              <a:buFontTx/>
              <a:buChar char="-"/>
            </a:pPr>
            <a:endParaRPr lang="ru-RU" dirty="0" smtClean="0"/>
          </a:p>
          <a:p>
            <a:pPr marL="285750" indent="-285750">
              <a:buFontTx/>
              <a:buChar char="-"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379" y="3087501"/>
            <a:ext cx="4826047" cy="3219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1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27850" y="191068"/>
            <a:ext cx="57826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70C0"/>
                </a:solidFill>
              </a:rPr>
              <a:t> </a:t>
            </a:r>
            <a:r>
              <a:rPr lang="ru-RU" sz="2800" dirty="0" smtClean="0">
                <a:solidFill>
                  <a:srgbClr val="0070C0"/>
                </a:solidFill>
              </a:rPr>
              <a:t>Реализация проекта (подготовка)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36781" y="1792743"/>
            <a:ext cx="75062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dirty="0" smtClean="0"/>
          </a:p>
          <a:p>
            <a:pPr marL="285750" indent="-285750" algn="just">
              <a:buFontTx/>
              <a:buChar char="-"/>
            </a:pPr>
            <a:endParaRPr lang="ru-RU" dirty="0" smtClean="0"/>
          </a:p>
          <a:p>
            <a:pPr marL="285750" indent="-285750">
              <a:buFontTx/>
              <a:buChar char="-"/>
            </a:pPr>
            <a:endParaRPr lang="ru-RU" dirty="0" smtClean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542197" y="898954"/>
            <a:ext cx="710085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Отбор кандидатов на роль наставника проводилась на педагогическом совете.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Учитывалось: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педагогической деятельности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Заслуги кандидатов ( участие в конкурсах профессионального мастерства)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Желание и готовность передать опыт молодым специалистам.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43" b="24974"/>
          <a:stretch/>
        </p:blipFill>
        <p:spPr>
          <a:xfrm>
            <a:off x="1439040" y="3107308"/>
            <a:ext cx="7204010" cy="3429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901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27849" y="191068"/>
            <a:ext cx="66424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70C0"/>
                </a:solidFill>
              </a:rPr>
              <a:t> </a:t>
            </a:r>
            <a:r>
              <a:rPr lang="ru-RU" sz="2800" dirty="0" smtClean="0">
                <a:solidFill>
                  <a:srgbClr val="0070C0"/>
                </a:solidFill>
              </a:rPr>
              <a:t>Реализация проекта (начало работы)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36781" y="1792743"/>
            <a:ext cx="75062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dirty="0" smtClean="0"/>
          </a:p>
          <a:p>
            <a:pPr marL="285750" indent="-285750" algn="just">
              <a:buFontTx/>
              <a:buChar char="-"/>
            </a:pPr>
            <a:endParaRPr lang="ru-RU" dirty="0" smtClean="0"/>
          </a:p>
          <a:p>
            <a:pPr marL="285750" indent="-285750">
              <a:buFontTx/>
              <a:buChar char="-"/>
            </a:pPr>
            <a:endParaRPr lang="ru-RU" dirty="0" smtClean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542197" y="898954"/>
            <a:ext cx="71008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Проведены беседы с наставляемым, выявлены основные трудности в работе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(особенности проведения занятий, режимных моментов, ведение основной документации воспитателя, эффективное взаимодействие с родителями и специалистами ДОО)</a:t>
            </a:r>
          </a:p>
          <a:p>
            <a:pPr algn="just"/>
            <a:endParaRPr lang="ru-RU" i="1" dirty="0"/>
          </a:p>
        </p:txBody>
      </p:sp>
      <p:sp>
        <p:nvSpPr>
          <p:cNvPr id="3" name="TextBox 2"/>
          <p:cNvSpPr txBox="1"/>
          <p:nvPr/>
        </p:nvSpPr>
        <p:spPr>
          <a:xfrm>
            <a:off x="1542197" y="2455697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Определена совместная программа работы наставника с молодым специалистом.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542" y="3181443"/>
            <a:ext cx="4670946" cy="311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739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27849" y="191068"/>
            <a:ext cx="74340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70C0"/>
                </a:solidFill>
              </a:rPr>
              <a:t> </a:t>
            </a:r>
            <a:r>
              <a:rPr lang="ru-RU" sz="2800" dirty="0" smtClean="0">
                <a:solidFill>
                  <a:srgbClr val="0070C0"/>
                </a:solidFill>
              </a:rPr>
              <a:t>Реализация проекта (работа с наставляемым)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51128" y="191068"/>
            <a:ext cx="7506269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dirty="0" smtClean="0"/>
          </a:p>
          <a:p>
            <a:pPr marL="285750" indent="-285750" algn="just">
              <a:buFontTx/>
              <a:buChar char="-"/>
            </a:pPr>
            <a:endParaRPr lang="ru-RU" dirty="0" smtClean="0"/>
          </a:p>
          <a:p>
            <a:pPr marL="285750" indent="-285750">
              <a:buFontTx/>
              <a:buChar char="-"/>
            </a:pPr>
            <a:endParaRPr lang="ru-RU" dirty="0" smtClean="0"/>
          </a:p>
          <a:p>
            <a:pPr marL="342900" indent="-342900">
              <a:buAutoNum type="arabicPeriod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нормативно-правовой базой.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Консультация «Нормативно-правовая база для ДОО». Молодой педагог получил знания об использовании в работе документов «Закон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образовании», «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Семейный кодекс»,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ФЗ «Об основных гарантиях прав ребенка», «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Конвенция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правах ребенка»,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СанПин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документы переданы для использования в работе молодому специалисту.</a:t>
            </a:r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9809" y="4371164"/>
            <a:ext cx="7100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  </a:t>
            </a:r>
            <a:endParaRPr lang="ru-RU" i="1" dirty="0"/>
          </a:p>
        </p:txBody>
      </p:sp>
      <p:sp>
        <p:nvSpPr>
          <p:cNvPr id="3" name="TextBox 2"/>
          <p:cNvSpPr txBox="1"/>
          <p:nvPr/>
        </p:nvSpPr>
        <p:spPr>
          <a:xfrm>
            <a:off x="1351128" y="3031370"/>
            <a:ext cx="434513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 </a:t>
            </a:r>
            <a:r>
              <a:rPr lang="ru-RU" b="1" dirty="0" smtClean="0"/>
              <a:t>2.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помощи в составлении плана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воспитательно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-образовательной работы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получил рекомендации по ведению основной документации. Совместно составлен ежедневный план работы на неделю, перспективный план на месяц. </a:t>
            </a:r>
          </a:p>
          <a:p>
            <a:pPr algn="just"/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5" y="2764949"/>
            <a:ext cx="3047933" cy="229491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351128" y="5379230"/>
            <a:ext cx="72975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использования в работе педагог получил методические пособия рекомендуемые Программой.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Проведена консультация об использовании Программы в работе воспитателя.</a:t>
            </a:r>
          </a:p>
        </p:txBody>
      </p:sp>
    </p:spTree>
    <p:extLst>
      <p:ext uri="{BB962C8B-B14F-4D97-AF65-F5344CB8AC3E}">
        <p14:creationId xmlns:p14="http://schemas.microsoft.com/office/powerpoint/2010/main" val="1535979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27849" y="191068"/>
            <a:ext cx="74340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70C0"/>
                </a:solidFill>
              </a:rPr>
              <a:t> </a:t>
            </a:r>
            <a:r>
              <a:rPr lang="ru-RU" sz="2800" dirty="0" smtClean="0">
                <a:solidFill>
                  <a:srgbClr val="0070C0"/>
                </a:solidFill>
              </a:rPr>
              <a:t>Реализация проекта (работа с наставляемым)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27849" y="422181"/>
            <a:ext cx="750626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dirty="0" smtClean="0"/>
          </a:p>
          <a:p>
            <a:pPr marL="285750" indent="-285750" algn="just">
              <a:buFontTx/>
              <a:buChar char="-"/>
            </a:pPr>
            <a:endParaRPr lang="ru-RU" dirty="0" smtClean="0"/>
          </a:p>
          <a:p>
            <a:pPr marL="285750" indent="-285750">
              <a:buFontTx/>
              <a:buChar char="-"/>
            </a:pPr>
            <a:r>
              <a:rPr lang="ru-RU" b="1" dirty="0"/>
              <a:t>3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Выход к наставляемому для проведения совместных занятий, мероприятий с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детьми.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организована в форме сотрудничества, главной целью которой было не проверить умение организовать работу с детьми молодого педагога, а на собственном примере показать какие приемы можно использовать в той или иной деятельности, чтобы сделать ее более насыщенной и интересной.</a:t>
            </a:r>
          </a:p>
          <a:p>
            <a:pPr marL="285750" indent="-285750">
              <a:buFontTx/>
              <a:buChar char="-"/>
            </a:pPr>
            <a:endParaRPr lang="ru-RU" dirty="0" smtClean="0"/>
          </a:p>
          <a:p>
            <a:pPr marL="285750" indent="-285750">
              <a:buFontTx/>
              <a:buChar char="-"/>
            </a:pPr>
            <a:endParaRPr lang="ru-RU" dirty="0" smtClean="0"/>
          </a:p>
          <a:p>
            <a:pPr marL="285750" indent="-285750">
              <a:buFontTx/>
              <a:buChar char="-"/>
            </a:pPr>
            <a:endParaRPr lang="ru-RU" dirty="0"/>
          </a:p>
          <a:p>
            <a:pPr marL="285750" indent="-285750">
              <a:buFontTx/>
              <a:buChar char="-"/>
            </a:pPr>
            <a:endParaRPr lang="ru-RU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327849" y="5995248"/>
            <a:ext cx="7100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  </a:t>
            </a:r>
            <a:endParaRPr lang="ru-RU" i="1" dirty="0"/>
          </a:p>
        </p:txBody>
      </p:sp>
      <p:sp>
        <p:nvSpPr>
          <p:cNvPr id="3" name="TextBox 2"/>
          <p:cNvSpPr txBox="1"/>
          <p:nvPr/>
        </p:nvSpPr>
        <p:spPr>
          <a:xfrm>
            <a:off x="1300553" y="6239158"/>
            <a:ext cx="7488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 </a:t>
            </a:r>
            <a:r>
              <a:rPr lang="ru-RU" b="1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27849" y="3116382"/>
            <a:ext cx="366723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 проведены: </a:t>
            </a:r>
          </a:p>
          <a:p>
            <a:pPr marL="285750" indent="-285750" algn="just">
              <a:buFontTx/>
              <a:buChar char="-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утренняя гимнастика</a:t>
            </a:r>
          </a:p>
          <a:p>
            <a:pPr marL="285750" indent="-285750" algn="just">
              <a:buFontTx/>
              <a:buChar char="-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( по пяти образовательным областям)</a:t>
            </a:r>
          </a:p>
          <a:p>
            <a:pPr marL="285750" indent="-285750" algn="just">
              <a:buFontTx/>
              <a:buChar char="-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Прогулка</a:t>
            </a:r>
          </a:p>
          <a:p>
            <a:pPr marL="285750" indent="-285750" algn="just">
              <a:buFontTx/>
              <a:buChar char="-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Гимнастика после сна (закаливающие процедуры)</a:t>
            </a:r>
          </a:p>
          <a:p>
            <a:pPr marL="285750" indent="-285750" algn="just">
              <a:buFontTx/>
              <a:buChar char="-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игровой деятельности во второй половине дня (сюжетно-ролевая игра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6" t="2985" r="6697" b="19602"/>
          <a:stretch/>
        </p:blipFill>
        <p:spPr>
          <a:xfrm>
            <a:off x="5157141" y="3022612"/>
            <a:ext cx="3564690" cy="242000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671690" y="5633001"/>
            <a:ext cx="69709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ходе работы появилась необходимость составления картотеки прогулок, что облегчило педагогу планирование прогулок.</a:t>
            </a:r>
          </a:p>
        </p:txBody>
      </p:sp>
    </p:spTree>
    <p:extLst>
      <p:ext uri="{BB962C8B-B14F-4D97-AF65-F5344CB8AC3E}">
        <p14:creationId xmlns:p14="http://schemas.microsoft.com/office/powerpoint/2010/main" val="4666585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893</TotalTime>
  <Words>892</Words>
  <Application>Microsoft Office PowerPoint</Application>
  <PresentationFormat>Экран (4:3)</PresentationFormat>
  <Paragraphs>143</Paragraphs>
  <Slides>18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МБДОУ3</dc:creator>
  <cp:lastModifiedBy>МБДОУ3</cp:lastModifiedBy>
  <cp:revision>47</cp:revision>
  <dcterms:created xsi:type="dcterms:W3CDTF">2023-06-23T10:37:20Z</dcterms:created>
  <dcterms:modified xsi:type="dcterms:W3CDTF">2024-02-06T09:37:04Z</dcterms:modified>
</cp:coreProperties>
</file>