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4" r:id="rId2"/>
    <p:sldId id="259" r:id="rId3"/>
    <p:sldId id="262" r:id="rId4"/>
    <p:sldId id="272" r:id="rId5"/>
    <p:sldId id="273" r:id="rId6"/>
    <p:sldId id="274" r:id="rId7"/>
    <p:sldId id="275" r:id="rId8"/>
    <p:sldId id="276" r:id="rId9"/>
    <p:sldId id="280" r:id="rId10"/>
    <p:sldId id="277" r:id="rId11"/>
    <p:sldId id="281" r:id="rId12"/>
    <p:sldId id="279" r:id="rId13"/>
    <p:sldId id="291" r:id="rId14"/>
    <p:sldId id="282" r:id="rId15"/>
    <p:sldId id="283" r:id="rId16"/>
    <p:sldId id="284" r:id="rId17"/>
    <p:sldId id="285" r:id="rId18"/>
  </p:sldIdLst>
  <p:sldSz cx="12192000" cy="6858000"/>
  <p:notesSz cx="6858000" cy="9144000"/>
  <p:defaultTextStyle>
    <a:defPPr>
      <a:defRPr lang="en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8DCB"/>
    <a:srgbClr val="ECAE09"/>
    <a:srgbClr val="9A969E"/>
    <a:srgbClr val="DB7235"/>
    <a:srgbClr val="416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14"/>
  </p:normalViewPr>
  <p:slideViewPr>
    <p:cSldViewPr snapToGrid="0" snapToObjects="1">
      <p:cViewPr>
        <p:scale>
          <a:sx n="50" d="100"/>
          <a:sy n="50" d="100"/>
        </p:scale>
        <p:origin x="936" y="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97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91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7501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312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7323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058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71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93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33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6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70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1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83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2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14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06D82-9D34-8A4C-9F29-3A81BA44BF40}" type="datetimeFigureOut">
              <a:rPr lang="en-UA" smtClean="0"/>
              <a:t>03/26/2024</a:t>
            </a:fld>
            <a:endParaRPr lang="en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DCD937-C86D-CE44-A86A-32F7CD41799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408157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B3DB824-305B-4D06-8A4D-35591969CE7D}"/>
              </a:ext>
            </a:extLst>
          </p:cNvPr>
          <p:cNvSpPr txBox="1">
            <a:spLocks/>
          </p:cNvSpPr>
          <p:nvPr/>
        </p:nvSpPr>
        <p:spPr>
          <a:xfrm>
            <a:off x="919480" y="2436223"/>
            <a:ext cx="11272520" cy="1790545"/>
          </a:xfrm>
          <a:prstGeom prst="rect">
            <a:avLst/>
          </a:prstGeom>
          <a:solidFill>
            <a:schemeClr val="tx2">
              <a:lumMod val="40000"/>
              <a:lumOff val="60000"/>
              <a:alpha val="74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«Экономические» задачи повышенного уровня сложности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446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3059" y="714357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ru-RU" dirty="0">
                <a:solidFill>
                  <a:prstClr val="black"/>
                </a:solidFill>
                <a:latin typeface="Constantia"/>
              </a:rPr>
            </a:br>
            <a:endParaRPr lang="ru-RU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881158" y="1785927"/>
            <a:ext cx="7643834" cy="345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31 декабря 2023 года Кирилл взял в банке 6 944 000 рублей в кредит под 12,5% годовых. Схема выплаты кредита следующая – 31 декабря каждого следующего года банк начисляет проценты на оставшуюся сумму долга (то есть увеличивает долг на 12,5%), затем Кирилл переводит в банк Х рублей. Какой должна быть сумма Х, чтобы Сергей выплатил долг тремя равными платежами (т.е. за три года)?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8862" y="360414"/>
            <a:ext cx="23484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4000" b="1" i="1" dirty="0" bmk="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адача 3</a:t>
            </a:r>
            <a:endParaRPr lang="ru-RU" sz="4000" b="1" dirty="0">
              <a:solidFill>
                <a:srgbClr val="92D05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9918" y="571481"/>
            <a:ext cx="1619250" cy="238125"/>
          </a:xfrm>
          <a:prstGeom prst="rect">
            <a:avLst/>
          </a:prstGeom>
          <a:noFill/>
        </p:spPr>
      </p:pic>
      <p:pic>
        <p:nvPicPr>
          <p:cNvPr id="39944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4166" y="928670"/>
            <a:ext cx="2628900" cy="247650"/>
          </a:xfrm>
          <a:prstGeom prst="rect">
            <a:avLst/>
          </a:prstGeom>
          <a:noFill/>
        </p:spPr>
      </p:pic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24563" y="928671"/>
            <a:ext cx="2428875" cy="238125"/>
          </a:xfrm>
          <a:prstGeom prst="rect">
            <a:avLst/>
          </a:prstGeom>
          <a:noFill/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95604" y="1357298"/>
            <a:ext cx="6153150" cy="457200"/>
          </a:xfrm>
          <a:prstGeom prst="rect">
            <a:avLst/>
          </a:prstGeom>
          <a:noFill/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60" y="2857496"/>
            <a:ext cx="3562350" cy="209550"/>
          </a:xfrm>
          <a:prstGeom prst="rect">
            <a:avLst/>
          </a:prstGeom>
          <a:noFill/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1423" y="3357562"/>
            <a:ext cx="3857625" cy="209550"/>
          </a:xfrm>
          <a:prstGeom prst="rect">
            <a:avLst/>
          </a:prstGeom>
          <a:noFill/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95803" y="3786190"/>
            <a:ext cx="2486025" cy="209550"/>
          </a:xfrm>
          <a:prstGeom prst="rect">
            <a:avLst/>
          </a:prstGeom>
          <a:noFill/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81554" y="4214819"/>
            <a:ext cx="1714500" cy="447675"/>
          </a:xfrm>
          <a:prstGeom prst="rect">
            <a:avLst/>
          </a:prstGeom>
          <a:noFill/>
        </p:spPr>
      </p:pic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67306" y="5000636"/>
            <a:ext cx="1085850" cy="209550"/>
          </a:xfrm>
          <a:prstGeom prst="rect">
            <a:avLst/>
          </a:prstGeom>
          <a:noFill/>
        </p:spPr>
      </p:pic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1974480" y="186679"/>
            <a:ext cx="10169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Решение.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год: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1974479" y="928670"/>
            <a:ext cx="6944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II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год: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10094941" y="917659"/>
            <a:ext cx="2888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1949632" y="1285860"/>
            <a:ext cx="7441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III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год: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1881158" y="1857364"/>
            <a:ext cx="857252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После третьего взноса кредит погашен полностью, значит, остаток равен нулю. Решим полученное уравнение.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1524001" y="16631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1524001" y="1872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1524001" y="20822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1524001" y="25299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6168362" y="5989757"/>
            <a:ext cx="15697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Ответ: 2 916 000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67109" y="1285860"/>
            <a:ext cx="657225" cy="285750"/>
          </a:xfrm>
          <a:prstGeom prst="rect">
            <a:avLst/>
          </a:prstGeom>
          <a:noFill/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5670" y="2285993"/>
            <a:ext cx="2400300" cy="219075"/>
          </a:xfrm>
          <a:prstGeom prst="rect">
            <a:avLst/>
          </a:prstGeom>
          <a:noFill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24233" y="2928935"/>
            <a:ext cx="3381375" cy="219075"/>
          </a:xfrm>
          <a:prstGeom prst="rect">
            <a:avLst/>
          </a:prstGeom>
          <a:noFill/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2795" y="3571877"/>
            <a:ext cx="4391025" cy="219075"/>
          </a:xfrm>
          <a:prstGeom prst="rect">
            <a:avLst/>
          </a:prstGeom>
          <a:noFill/>
        </p:spPr>
      </p:pic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6910" y="4733262"/>
            <a:ext cx="7786743" cy="400660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666977" y="857232"/>
            <a:ext cx="2260683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ru-RU" sz="14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-сумма кредита,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р=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095736" y="1322144"/>
            <a:ext cx="3402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где </a:t>
            </a:r>
            <a:r>
              <a:rPr lang="en-US" sz="14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ru-RU" sz="14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- процентная ставка,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14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сумма ежегодных выплат;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2649049" y="2849042"/>
            <a:ext cx="8037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III</a:t>
            </a:r>
            <a:r>
              <a:rPr lang="ru-RU" sz="14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год: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2567192" y="3491984"/>
            <a:ext cx="8245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IV</a:t>
            </a:r>
            <a:r>
              <a:rPr lang="ru-RU" sz="14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год: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524233" y="4151032"/>
            <a:ext cx="11652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 т.д.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1524001" y="34919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66910" y="2226253"/>
            <a:ext cx="12939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II</a:t>
            </a:r>
            <a:r>
              <a:rPr lang="ru-RU" sz="16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год: </a:t>
            </a:r>
            <a:endParaRPr lang="ru-RU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38348" y="1785926"/>
            <a:ext cx="2326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ru-RU" sz="16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год:           </a:t>
            </a:r>
            <a:r>
              <a:rPr lang="en-US" sz="16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ru-RU" sz="16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·</a:t>
            </a:r>
            <a:r>
              <a:rPr lang="en-US" sz="16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ru-RU" sz="16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1600" b="1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78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  <a:latin typeface="Constantia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714620"/>
            <a:ext cx="8929718" cy="53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66910" y="911019"/>
            <a:ext cx="7072362" cy="382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31 декабря 2023 года Фёдор взял в банке 6 902 000 рублей в кредит под 12,5% годовых. Схема выплаты кредита следующая – 31 декабря каждого следующего года банк начисляет проценты на оставшуюся сумму долга (то есть увеличивает долг на 12,5%), затем Фёдор переводит в банк Х рублей. Какой должна быть сумма Х, чтобы Фёдор выплатил долг четырьмя равными платежами (т.е. за четыре года)?</a:t>
            </a:r>
            <a:endParaRPr lang="ru-RU" sz="24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16316" y="228908"/>
            <a:ext cx="1960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3200" b="1" i="1" dirty="0" bmk="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адача 4</a:t>
            </a:r>
            <a:endParaRPr lang="ru-RU" sz="3200" b="1" dirty="0">
              <a:solidFill>
                <a:srgbClr val="92D05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10051" y="928670"/>
            <a:ext cx="2727633" cy="285752"/>
          </a:xfrm>
          <a:prstGeom prst="rect">
            <a:avLst/>
          </a:prstGeom>
          <a:noFill/>
        </p:spPr>
      </p:pic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67306" y="1785926"/>
            <a:ext cx="647700" cy="285750"/>
          </a:xfrm>
          <a:prstGeom prst="rect">
            <a:avLst/>
          </a:prstGeom>
          <a:noFill/>
        </p:spPr>
      </p:pic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10116" y="2428868"/>
            <a:ext cx="1790700" cy="400050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095868" y="428605"/>
            <a:ext cx="45005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Решение.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310050" y="1430924"/>
            <a:ext cx="2099036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-сумма кредита,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р=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595935" y="1673758"/>
            <a:ext cx="2927661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где </a:t>
            </a:r>
            <a:r>
              <a:rPr lang="en-US" sz="14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процентная ставка,</a:t>
            </a: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сумма ежегодных выплат;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524001" y="13964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53257" y="928670"/>
            <a:ext cx="8310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где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  <a:latin typeface="Constantia"/>
            </a:endParaRPr>
          </a:p>
        </p:txBody>
      </p:sp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24299" y="2928935"/>
            <a:ext cx="3724275" cy="447675"/>
          </a:xfrm>
          <a:prstGeom prst="rect">
            <a:avLst/>
          </a:prstGeom>
          <a:noFill/>
        </p:spPr>
      </p:pic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1524001" y="7202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  <a:latin typeface="Constantia"/>
            </a:endParaRPr>
          </a:p>
        </p:txBody>
      </p:sp>
      <p:pic>
        <p:nvPicPr>
          <p:cNvPr id="4199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60" y="3500439"/>
            <a:ext cx="3810000" cy="447675"/>
          </a:xfrm>
          <a:prstGeom prst="rect">
            <a:avLst/>
          </a:prstGeom>
          <a:noFill/>
        </p:spPr>
      </p:pic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1524001" y="7202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  <a:latin typeface="Constantia"/>
            </a:endParaRPr>
          </a:p>
        </p:txBody>
      </p:sp>
      <p:pic>
        <p:nvPicPr>
          <p:cNvPr id="41998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7241" y="4071943"/>
            <a:ext cx="2124075" cy="428625"/>
          </a:xfrm>
          <a:prstGeom prst="rect">
            <a:avLst/>
          </a:prstGeom>
          <a:noFill/>
        </p:spPr>
      </p:pic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1524001" y="7011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  <a:latin typeface="Constantia"/>
            </a:endParaRPr>
          </a:p>
        </p:txBody>
      </p:sp>
      <p:pic>
        <p:nvPicPr>
          <p:cNvPr id="42001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4431" y="4643447"/>
            <a:ext cx="1266825" cy="428625"/>
          </a:xfrm>
          <a:prstGeom prst="rect">
            <a:avLst/>
          </a:prstGeom>
          <a:noFill/>
        </p:spPr>
      </p:pic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1524001" y="7011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  <a:latin typeface="Constantia"/>
            </a:endParaRPr>
          </a:p>
        </p:txBody>
      </p:sp>
      <p:pic>
        <p:nvPicPr>
          <p:cNvPr id="42004" name="Picture 2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2993" y="5214951"/>
            <a:ext cx="1495425" cy="1190625"/>
          </a:xfrm>
          <a:prstGeom prst="rect">
            <a:avLst/>
          </a:prstGeom>
          <a:noFill/>
        </p:spPr>
      </p:pic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6738943" y="6489823"/>
            <a:ext cx="15697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Ответ: 2 296 350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024034" y="1027498"/>
            <a:ext cx="8143900" cy="382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31 декабря 2023 года Марк взял в банке некоторую сумму в кредит под некоторый процент годовых. Схема выплаты кредита следующая – 31 декабря каждого следующего года банк начисляет проценты на оставшуюся сумму долга (то есть увеличивает долг на </a:t>
            </a:r>
            <a:r>
              <a:rPr lang="en-US" sz="24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ru-RU" sz="24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%), затем Марк переводит очередной транш. Если он будет платить каждый год по 1 464 100 рублей, то выплатит долг за четыре года. Если по 2 674 100 рублей, то за два года. Под какой процент Марк взял деньги в банке? </a:t>
            </a:r>
            <a:endParaRPr lang="ru-RU" sz="24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6495" y="404137"/>
            <a:ext cx="21550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3600" b="1" i="1" dirty="0" bmk="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адача 5</a:t>
            </a:r>
            <a:endParaRPr lang="ru-RU" sz="3600" b="1" dirty="0">
              <a:solidFill>
                <a:srgbClr val="92D05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66845" y="1142984"/>
            <a:ext cx="981075" cy="285750"/>
          </a:xfrm>
          <a:prstGeom prst="rect">
            <a:avLst/>
          </a:prstGeom>
          <a:noFill/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5472" y="2786058"/>
            <a:ext cx="1295400" cy="209550"/>
          </a:xfrm>
          <a:prstGeom prst="rect">
            <a:avLst/>
          </a:prstGeom>
          <a:noFill/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9720" y="3429000"/>
            <a:ext cx="2324100" cy="209550"/>
          </a:xfrm>
          <a:prstGeom prst="rect">
            <a:avLst/>
          </a:prstGeom>
          <a:noFill/>
        </p:spPr>
      </p:pic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38283" y="3857629"/>
            <a:ext cx="2390775" cy="447675"/>
          </a:xfrm>
          <a:prstGeom prst="rect">
            <a:avLst/>
          </a:prstGeom>
          <a:noFill/>
        </p:spPr>
      </p:pic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38282" y="4500570"/>
            <a:ext cx="2286000" cy="1257300"/>
          </a:xfrm>
          <a:prstGeom prst="rect">
            <a:avLst/>
          </a:prstGeom>
          <a:noFill/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524000" y="328534"/>
            <a:ext cx="209903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Решение.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-сумма кредита,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1381092" y="1214423"/>
            <a:ext cx="7286676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,где </a:t>
            </a:r>
            <a:r>
              <a:rPr lang="en-US" sz="14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процентная ставка,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суммы ежегодных выплат: 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1 464 100 обозначим</a:t>
            </a:r>
            <a:r>
              <a:rPr lang="ru-RU" sz="14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(на четыре года),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2 674 100 обозначим </a:t>
            </a:r>
            <a:r>
              <a:rPr lang="ru-RU" sz="14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(на два года)</a:t>
            </a:r>
            <a:r>
              <a:rPr lang="ru-RU" sz="14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общем виде рассчитаем оплату кредита </a:t>
            </a: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 два года и за четыре года.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За два года: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1809720" y="3079462"/>
            <a:ext cx="16984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II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За четыре года: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1524001" y="1434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1524001" y="18822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1524001" y="31395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  <a:latin typeface="Constantia"/>
            </a:endParaRPr>
          </a:p>
        </p:txBody>
      </p:sp>
      <p:pic>
        <p:nvPicPr>
          <p:cNvPr id="44044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1225" y="6072207"/>
            <a:ext cx="981075" cy="409575"/>
          </a:xfrm>
          <a:prstGeom prst="rect">
            <a:avLst/>
          </a:prstGeom>
          <a:noFill/>
        </p:spPr>
      </p:pic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1524001" y="6821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51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1686" y="1500174"/>
            <a:ext cx="3886200" cy="400050"/>
          </a:xfrm>
          <a:prstGeom prst="rect">
            <a:avLst/>
          </a:prstGeom>
          <a:noFill/>
        </p:spPr>
      </p:pic>
      <p:pic>
        <p:nvPicPr>
          <p:cNvPr id="44050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7571" y="2214555"/>
            <a:ext cx="809625" cy="257175"/>
          </a:xfrm>
          <a:prstGeom prst="rect">
            <a:avLst/>
          </a:prstGeom>
          <a:noFill/>
        </p:spPr>
      </p:pic>
      <p:pic>
        <p:nvPicPr>
          <p:cNvPr id="44049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0447" y="2714620"/>
            <a:ext cx="561975" cy="209550"/>
          </a:xfrm>
          <a:prstGeom prst="rect">
            <a:avLst/>
          </a:prstGeom>
          <a:noFill/>
        </p:spPr>
      </p:pic>
      <p:pic>
        <p:nvPicPr>
          <p:cNvPr id="44048" name="Picture 1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6132" y="3143248"/>
            <a:ext cx="1066800" cy="361950"/>
          </a:xfrm>
          <a:prstGeom prst="rect">
            <a:avLst/>
          </a:prstGeom>
          <a:noFill/>
        </p:spPr>
      </p:pic>
      <p:pic>
        <p:nvPicPr>
          <p:cNvPr id="44047" name="Picture 1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4" y="3786190"/>
            <a:ext cx="533400" cy="209550"/>
          </a:xfrm>
          <a:prstGeom prst="rect">
            <a:avLst/>
          </a:prstGeom>
          <a:noFill/>
        </p:spPr>
      </p:pic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5667372" y="936322"/>
            <a:ext cx="49929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полученное выражение подставим числовые значения.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1524001" y="6725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1524001" y="9297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1524001" y="11393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1524001" y="15012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12491114" y="4418121"/>
            <a:ext cx="973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Ответ: 10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865" y="1620343"/>
            <a:ext cx="7394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>
                <a:solidFill>
                  <a:srgbClr val="FF0000"/>
                </a:solidFill>
              </a:rPr>
              <a:t>Метод конструирования: </a:t>
            </a:r>
            <a:r>
              <a:rPr lang="ru-RU" sz="2800" i="1" dirty="0">
                <a:solidFill>
                  <a:srgbClr val="FF0000"/>
                </a:solidFill>
              </a:rPr>
              <a:t>ключевых задач</a:t>
            </a:r>
            <a:endParaRPr lang="ru-RU" sz="2800" b="1" u="sng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0960" y="160285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rgbClr val="FF0000"/>
                </a:solidFill>
              </a:rPr>
              <a:t>Объект исследования:</a:t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400" i="1" dirty="0">
                <a:solidFill>
                  <a:srgbClr val="FF0000"/>
                </a:solidFill>
              </a:rPr>
              <a:t>«Экономические» задачи на проценты повышенного уровня сложности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E6E00A-DF02-4945-83DE-F85DD98AAA25}"/>
              </a:ext>
            </a:extLst>
          </p:cNvPr>
          <p:cNvSpPr txBox="1"/>
          <p:nvPr/>
        </p:nvSpPr>
        <p:spPr>
          <a:xfrm>
            <a:off x="289323" y="2560001"/>
            <a:ext cx="610125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Этапы урока:</a:t>
            </a:r>
          </a:p>
          <a:p>
            <a:r>
              <a:rPr lang="ru-RU" sz="2800" dirty="0">
                <a:solidFill>
                  <a:srgbClr val="FF0000"/>
                </a:solidFill>
              </a:rPr>
              <a:t>I этап – теоретический </a:t>
            </a:r>
          </a:p>
          <a:p>
            <a:r>
              <a:rPr lang="ru-RU" sz="2800" dirty="0">
                <a:solidFill>
                  <a:srgbClr val="FF0000"/>
                </a:solidFill>
              </a:rPr>
              <a:t>II этап – отборочный </a:t>
            </a:r>
          </a:p>
          <a:p>
            <a:r>
              <a:rPr lang="ru-RU" sz="2800" dirty="0">
                <a:solidFill>
                  <a:srgbClr val="FF0000"/>
                </a:solidFill>
              </a:rPr>
              <a:t>III этап – связующий </a:t>
            </a:r>
          </a:p>
          <a:p>
            <a:r>
              <a:rPr lang="ru-RU" sz="2800" dirty="0">
                <a:solidFill>
                  <a:srgbClr val="FF0000"/>
                </a:solidFill>
              </a:rPr>
              <a:t>IV этап - структурирующий</a:t>
            </a:r>
          </a:p>
          <a:p>
            <a:r>
              <a:rPr lang="ru-RU" sz="2800" dirty="0">
                <a:solidFill>
                  <a:srgbClr val="FF0000"/>
                </a:solidFill>
              </a:rPr>
              <a:t>V этап – констатирующий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4786" y="201020"/>
            <a:ext cx="3834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Понятие процента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593" y="1201151"/>
            <a:ext cx="99427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>
                <a:solidFill>
                  <a:srgbClr val="FF0000"/>
                </a:solidFill>
              </a:rPr>
              <a:t>Процент</a:t>
            </a:r>
            <a:r>
              <a:rPr lang="ru-RU" sz="3200" dirty="0">
                <a:solidFill>
                  <a:srgbClr val="FF0000"/>
                </a:solidFill>
              </a:rPr>
              <a:t>- происходит от латинского </a:t>
            </a:r>
            <a:r>
              <a:rPr lang="ru-RU" sz="3200" i="1" dirty="0">
                <a:solidFill>
                  <a:srgbClr val="FF0000"/>
                </a:solidFill>
              </a:rPr>
              <a:t>«</a:t>
            </a:r>
            <a:r>
              <a:rPr lang="en-US" sz="3200" i="1" dirty="0">
                <a:solidFill>
                  <a:srgbClr val="FF0000"/>
                </a:solidFill>
              </a:rPr>
              <a:t>pro centum</a:t>
            </a:r>
            <a:r>
              <a:rPr lang="ru-RU" sz="3200" i="1" dirty="0">
                <a:solidFill>
                  <a:srgbClr val="FF0000"/>
                </a:solidFill>
              </a:rPr>
              <a:t>», </a:t>
            </a:r>
            <a:r>
              <a:rPr lang="ru-RU" sz="3200" dirty="0">
                <a:solidFill>
                  <a:srgbClr val="FF0000"/>
                </a:solidFill>
              </a:rPr>
              <a:t>что означает </a:t>
            </a:r>
            <a:r>
              <a:rPr lang="ru-RU" sz="3200" i="1" dirty="0">
                <a:solidFill>
                  <a:srgbClr val="FF0000"/>
                </a:solidFill>
              </a:rPr>
              <a:t>«за сотню» </a:t>
            </a:r>
            <a:r>
              <a:rPr lang="ru-RU" sz="3200" dirty="0">
                <a:solidFill>
                  <a:srgbClr val="FF0000"/>
                </a:solidFill>
              </a:rPr>
              <a:t>или </a:t>
            </a:r>
            <a:r>
              <a:rPr lang="ru-RU" sz="3200" i="1" dirty="0">
                <a:solidFill>
                  <a:srgbClr val="FF0000"/>
                </a:solidFill>
              </a:rPr>
              <a:t>«со ста».</a:t>
            </a:r>
          </a:p>
        </p:txBody>
      </p:sp>
      <p:pic>
        <p:nvPicPr>
          <p:cNvPr id="4" name="Рисунок 3" descr="IMG_205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8513" y="3070724"/>
            <a:ext cx="5214974" cy="34793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1423" y="928671"/>
            <a:ext cx="4104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>
                <a:solidFill>
                  <a:srgbClr val="FF0000"/>
                </a:solidFill>
              </a:rPr>
              <a:t>Основные понятия: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1159" y="2000241"/>
            <a:ext cx="8150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>
                <a:solidFill>
                  <a:srgbClr val="FF0000"/>
                </a:solidFill>
              </a:rPr>
              <a:t>Процентом называется сотая часть числа.</a:t>
            </a:r>
          </a:p>
        </p:txBody>
      </p:sp>
      <p:pic>
        <p:nvPicPr>
          <p:cNvPr id="4" name="Рисунок 3" descr="IMG_205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8282" y="2928934"/>
            <a:ext cx="2857520" cy="2857520"/>
          </a:xfrm>
          <a:prstGeom prst="rect">
            <a:avLst/>
          </a:prstGeom>
        </p:spPr>
      </p:pic>
      <p:pic>
        <p:nvPicPr>
          <p:cNvPr id="5" name="Рисунок 4" descr="IMG_205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7950" y="3000372"/>
            <a:ext cx="5250017" cy="3050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5538" y="714356"/>
            <a:ext cx="57374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>
                <a:solidFill>
                  <a:srgbClr val="FF0000"/>
                </a:solidFill>
              </a:rPr>
              <a:t>Формула увеличения числа на </a:t>
            </a:r>
          </a:p>
          <a:p>
            <a:pPr algn="ctr"/>
            <a:r>
              <a:rPr lang="ru-RU" sz="3200" b="1" u="sng" dirty="0">
                <a:solidFill>
                  <a:srgbClr val="FF0000"/>
                </a:solidFill>
              </a:rPr>
              <a:t>заданный процент 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4035" y="2071678"/>
            <a:ext cx="4936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А2 = А1 + А1 * </a:t>
            </a:r>
            <a:r>
              <a:rPr lang="en-US" sz="4000" dirty="0">
                <a:solidFill>
                  <a:srgbClr val="FF0000"/>
                </a:solidFill>
              </a:rPr>
              <a:t>P / 100.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1423" y="3000372"/>
            <a:ext cx="75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или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52596" y="3714752"/>
            <a:ext cx="50963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A2 = A1 * (1 + P / 100 )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IMG_206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7504" y="4500570"/>
            <a:ext cx="3499004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473" y="1214423"/>
            <a:ext cx="2250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Пример 1.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5538" y="2071678"/>
            <a:ext cx="72866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FF0000"/>
                </a:solidFill>
              </a:rPr>
              <a:t>Банковский кредит 10 000 рублей под 5 процентов. Общая сумма долга составит: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572" y="3286125"/>
            <a:ext cx="110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 А2 = 10000 * ( 1 + 5 / 100 ) = 10000 * 1.05 = 10 500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158" y="0"/>
            <a:ext cx="2743200" cy="1162050"/>
          </a:xfrm>
        </p:spPr>
        <p:txBody>
          <a:bodyPr>
            <a:normAutofit fontScale="90000"/>
          </a:bodyPr>
          <a:lstStyle/>
          <a:p>
            <a:r>
              <a:rPr lang="ru-RU" sz="4800" b="1" i="1" dirty="0"/>
              <a:t>Задача 1.</a:t>
            </a:r>
            <a:endParaRPr lang="ru-RU" sz="48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38810" y="1428736"/>
          <a:ext cx="4752972" cy="4058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8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месяца выплат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Долг банку (в руб.)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Остаток после ежемесячной выплаты (в руб.)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1 100 000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1 122 000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902 000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920 040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700 040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714 04,8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494 040,8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503 921,6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283 921,6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289 600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69 600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70 992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666844" y="1142984"/>
            <a:ext cx="3714776" cy="5500726"/>
          </a:xfrm>
        </p:spPr>
        <p:txBody>
          <a:bodyPr>
            <a:normAutofit/>
          </a:bodyPr>
          <a:lstStyle/>
          <a:p>
            <a:r>
              <a:rPr lang="ru-RU" sz="2000" dirty="0"/>
              <a:t>1 января 2024 года Антон взял в банке 1,1 млн. рублей в кредит. Схема выплаты следующая – 1 числа каждого следующего месяца банк начисляет 2 процента на оставшуюся сумму долга (то есть увеличивает долг на 2%), затем Антон переводит в банк платеж. На какое минимальное количество месяцев Антон может взять кредит, чтобы ежемесячные выплаты были не более 220 тыс. рублей?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238876" y="6168916"/>
            <a:ext cx="14287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Ответ: 6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6" y="109534"/>
            <a:ext cx="3854528" cy="1278466"/>
          </a:xfrm>
        </p:spPr>
        <p:txBody>
          <a:bodyPr/>
          <a:lstStyle/>
          <a:p>
            <a:r>
              <a:rPr lang="ru-RU" sz="4800" b="1" i="1" dirty="0"/>
              <a:t>Задача 2.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881158" y="1571612"/>
            <a:ext cx="7715304" cy="5176854"/>
          </a:xfrm>
        </p:spPr>
        <p:txBody>
          <a:bodyPr>
            <a:noAutofit/>
          </a:bodyPr>
          <a:lstStyle/>
          <a:p>
            <a:r>
              <a:rPr lang="ru-RU" sz="2800" dirty="0"/>
              <a:t>31 декабря 2023 года Андрей взял в банке 4 290 000 рублей в кредит под 14,5% годовых. Схема выплаты кредита следующая – 31 декабря каждого следующего года банк начисляет проценты на оставшуюся сумму долга (то есть увеличивает долг на 14,5%), затем Андрей переводит в банк Х рублей. Какой должна быть сумма Х, чтобы Андрей выплатил долг двумя равными платежами (т.е. за два года)?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95737" y="785795"/>
            <a:ext cx="3838575" cy="238125"/>
          </a:xfrm>
          <a:prstGeom prst="rect">
            <a:avLst/>
          </a:prstGeom>
          <a:noFill/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24364" y="1142985"/>
            <a:ext cx="2647950" cy="238125"/>
          </a:xfrm>
          <a:prstGeom prst="rect">
            <a:avLst/>
          </a:prstGeom>
          <a:noFill/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67175" y="2285992"/>
            <a:ext cx="2981325" cy="209550"/>
          </a:xfrm>
          <a:prstGeom prst="rect">
            <a:avLst/>
          </a:prstGeom>
          <a:noFill/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24364" y="2786058"/>
            <a:ext cx="2457450" cy="209550"/>
          </a:xfrm>
          <a:prstGeom prst="rect">
            <a:avLst/>
          </a:prstGeom>
          <a:noFill/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10117" y="3357562"/>
            <a:ext cx="2085975" cy="209550"/>
          </a:xfrm>
          <a:prstGeom prst="rect">
            <a:avLst/>
          </a:prstGeom>
          <a:noFill/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81554" y="3857629"/>
            <a:ext cx="1733550" cy="447675"/>
          </a:xfrm>
          <a:prstGeom prst="rect">
            <a:avLst/>
          </a:prstGeom>
          <a:noFill/>
        </p:spPr>
      </p:pic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38744" y="4572008"/>
            <a:ext cx="1104900" cy="209550"/>
          </a:xfrm>
          <a:prstGeom prst="rect">
            <a:avLst/>
          </a:prstGeom>
          <a:noFill/>
        </p:spPr>
      </p:pic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049660" y="117898"/>
            <a:ext cx="259244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Решение.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 рублей – ежегодная плата.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год: 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6820296" y="1131973"/>
            <a:ext cx="6944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II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год: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1738282" y="1428736"/>
            <a:ext cx="878687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После второго взноса кредит погашен полностью, значит, остаток равен нулю. Решим полученное уравнение.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1752601" y="9583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1752601" y="11678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1752601" y="1377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1752601" y="18251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6168362" y="5918319"/>
            <a:ext cx="15697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Ответ: 2 622 050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804</Words>
  <Application>Microsoft Office PowerPoint</Application>
  <PresentationFormat>Широкоэкранный</PresentationFormat>
  <Paragraphs>99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Cambria</vt:lpstr>
      <vt:lpstr>Constantia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1.</vt:lpstr>
      <vt:lpstr>Задача 2.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Professional</cp:lastModifiedBy>
  <cp:revision>32</cp:revision>
  <dcterms:created xsi:type="dcterms:W3CDTF">2023-02-12T09:35:53Z</dcterms:created>
  <dcterms:modified xsi:type="dcterms:W3CDTF">2024-03-26T11:10:51Z</dcterms:modified>
</cp:coreProperties>
</file>