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7" r:id="rId5"/>
    <p:sldId id="279" r:id="rId6"/>
    <p:sldId id="296" r:id="rId7"/>
    <p:sldId id="281" r:id="rId8"/>
    <p:sldId id="282" r:id="rId9"/>
    <p:sldId id="285" r:id="rId10"/>
    <p:sldId id="288" r:id="rId11"/>
    <p:sldId id="298" r:id="rId12"/>
    <p:sldId id="297" r:id="rId13"/>
    <p:sldId id="300" r:id="rId14"/>
    <p:sldId id="292" r:id="rId15"/>
    <p:sldId id="299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227505"/>
    <a:srgbClr val="2B9406"/>
    <a:srgbClr val="31A907"/>
    <a:srgbClr val="969696"/>
    <a:srgbClr val="663300"/>
    <a:srgbClr val="70AC2E"/>
    <a:srgbClr val="34164A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AA9BD-6CE3-4FFA-88BD-CE737BB2E5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1082C-87E2-4EBF-BACA-616A19228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04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61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5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8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8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0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6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1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7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BD169-FD47-450E-BD26-8E9A6777A130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B6964-77B4-4055-9F60-DD26B21F5A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6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" Type="http://schemas.openxmlformats.org/officeDocument/2006/relationships/image" Target="../media/image21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4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microsoft.com/office/2007/relationships/hdphoto" Target="../media/hdphoto15.wdp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microsoft.com/office/2007/relationships/hdphoto" Target="../media/hdphoto16.wdp"/><Relationship Id="rId21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microsoft.com/office/2007/relationships/hdphoto" Target="../media/hdphoto21.wdp"/><Relationship Id="rId25" Type="http://schemas.openxmlformats.org/officeDocument/2006/relationships/image" Target="../media/image51.png"/><Relationship Id="rId2" Type="http://schemas.openxmlformats.org/officeDocument/2006/relationships/image" Target="../media/image37.png"/><Relationship Id="rId16" Type="http://schemas.openxmlformats.org/officeDocument/2006/relationships/image" Target="../media/image45.png"/><Relationship Id="rId20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microsoft.com/office/2007/relationships/hdphoto" Target="../media/hdphoto19.wdp"/><Relationship Id="rId24" Type="http://schemas.openxmlformats.org/officeDocument/2006/relationships/image" Target="../media/image50.png"/><Relationship Id="rId5" Type="http://schemas.openxmlformats.org/officeDocument/2006/relationships/image" Target="../media/image39.png"/><Relationship Id="rId15" Type="http://schemas.openxmlformats.org/officeDocument/2006/relationships/image" Target="../media/image35.png"/><Relationship Id="rId23" Type="http://schemas.microsoft.com/office/2007/relationships/hdphoto" Target="../media/hdphoto23.wdp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microsoft.com/office/2007/relationships/hdphoto" Target="../media/hdphoto20.wdp"/><Relationship Id="rId2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9.wdp"/><Relationship Id="rId18" Type="http://schemas.openxmlformats.org/officeDocument/2006/relationships/image" Target="../media/image60.png"/><Relationship Id="rId3" Type="http://schemas.microsoft.com/office/2007/relationships/hdphoto" Target="../media/hdphoto24.wdp"/><Relationship Id="rId21" Type="http://schemas.microsoft.com/office/2007/relationships/hdphoto" Target="../media/hdphoto33.wdp"/><Relationship Id="rId7" Type="http://schemas.microsoft.com/office/2007/relationships/hdphoto" Target="../media/hdphoto26.wdp"/><Relationship Id="rId12" Type="http://schemas.openxmlformats.org/officeDocument/2006/relationships/image" Target="../media/image57.png"/><Relationship Id="rId17" Type="http://schemas.microsoft.com/office/2007/relationships/hdphoto" Target="../media/hdphoto31.wdp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5" Type="http://schemas.microsoft.com/office/2007/relationships/hdphoto" Target="../media/hdphoto30.wdp"/><Relationship Id="rId10" Type="http://schemas.openxmlformats.org/officeDocument/2006/relationships/image" Target="../media/image56.png"/><Relationship Id="rId19" Type="http://schemas.microsoft.com/office/2007/relationships/hdphoto" Target="../media/hdphoto32.wdp"/><Relationship Id="rId4" Type="http://schemas.openxmlformats.org/officeDocument/2006/relationships/image" Target="../media/image53.png"/><Relationship Id="rId9" Type="http://schemas.microsoft.com/office/2007/relationships/hdphoto" Target="../media/hdphoto27.wdp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microsoft.com/office/2007/relationships/hdphoto" Target="../media/hdphoto35.wdp"/><Relationship Id="rId12" Type="http://schemas.microsoft.com/office/2007/relationships/hdphoto" Target="../media/hdphoto37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microsoft.com/office/2007/relationships/hdphoto" Target="../media/hdphoto34.wdp"/><Relationship Id="rId10" Type="http://schemas.microsoft.com/office/2007/relationships/hdphoto" Target="../media/hdphoto36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38.wdp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96563" y="143760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Иллюстрированное 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детей 5-7 лет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литературному произведению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В.Г. Сутеева «Мешок яблок»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4163" y="2018648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227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города</a:t>
            </a:r>
          </a:p>
          <a:p>
            <a:pPr algn="ctr"/>
            <a:r>
              <a:rPr lang="ru-RU" sz="2000" b="1" i="0" dirty="0">
                <a:solidFill>
                  <a:srgbClr val="227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Москвы «Первый Московский Образовательный Комплекс»</a:t>
            </a:r>
            <a:endParaRPr lang="ru-RU" sz="2000" b="1" dirty="0">
              <a:solidFill>
                <a:srgbClr val="227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7888" y="448459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Долгих М.М.</a:t>
            </a:r>
            <a:endParaRPr lang="ru-RU" sz="2400" b="1" dirty="0">
              <a:solidFill>
                <a:srgbClr val="66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Шумская С.В.</a:t>
            </a:r>
            <a:endParaRPr lang="ru-RU" sz="2400" b="1" dirty="0">
              <a:solidFill>
                <a:srgbClr val="66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Адова И.В.</a:t>
            </a:r>
            <a:endParaRPr lang="ru-RU" sz="2400" b="1" dirty="0">
              <a:solidFill>
                <a:srgbClr val="66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s://pic.rutubelist.ru/user/04/18/041871901a1308c5f9b1ce98b96c8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9" b="96719" l="3125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" y="70411"/>
            <a:ext cx="2324473" cy="23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4.userapi.com/impf/pNw6KUjQvggY40bjBqDQdnEqoRxIB_3tzgYbqw/pyFSoZ42pUo.jpg?size=1280x720&amp;quality=96&amp;sign=d8389250c4e74431a59724529dcc249a&amp;c_uniq_tag=pdGQ9E8FyKG7Wo8UN1qFrEgBH9jloZ0WGz-i43QRC_w&amp;type=video_thumb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2266" r="85547">
                        <a14:foregroundMark x1="32422" y1="41806" x2="32422" y2="41806"/>
                        <a14:foregroundMark x1="40781" y1="37222" x2="40781" y2="37222"/>
                        <a14:foregroundMark x1="37969" y1="43472" x2="37969" y2="43472"/>
                        <a14:foregroundMark x1="37656" y1="53194" x2="37656" y2="53194"/>
                        <a14:foregroundMark x1="39453" y1="62917" x2="39453" y2="62917"/>
                        <a14:foregroundMark x1="41328" y1="60833" x2="41328" y2="60833"/>
                        <a14:foregroundMark x1="38438" y1="70000" x2="37891" y2="50139"/>
                        <a14:foregroundMark x1="31641" y1="76389" x2="31641" y2="76389"/>
                        <a14:foregroundMark x1="47578" y1="75139" x2="47578" y2="75139"/>
                        <a14:foregroundMark x1="39688" y1="70139" x2="36484" y2="96944"/>
                        <a14:foregroundMark x1="32500" y1="86111" x2="32500" y2="86111"/>
                        <a14:foregroundMark x1="29531" y1="74861" x2="29531" y2="74861"/>
                        <a14:foregroundMark x1="29375" y1="74861" x2="29375" y2="7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0" y="2219231"/>
            <a:ext cx="7941982" cy="44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e7.pngegg.com/pngimages/177/126/png-clipart-ladybird-life-cycle-of-a-ladybug-diagram-beetle-worksheet-bug-child-anima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" b="95838" l="0" r="98222">
                        <a14:foregroundMark x1="36222" y1="20064" x2="36222" y2="20064"/>
                        <a14:foregroundMark x1="10222" y1="46745" x2="10222" y2="46745"/>
                        <a14:foregroundMark x1="63889" y1="78869" x2="63889" y2="78869"/>
                        <a14:foregroundMark x1="82333" y1="55603" x2="82333" y2="55603"/>
                        <a14:foregroundMark x1="83222" y1="34578" x2="83222" y2="34578"/>
                        <a14:foregroundMark x1="82333" y1="18463" x2="82333" y2="18463"/>
                        <a14:foregroundMark x1="17000" y1="42689" x2="17000" y2="42689"/>
                        <a14:foregroundMark x1="6889" y1="49947" x2="6111" y2="49093"/>
                        <a14:foregroundMark x1="30444" y1="18463" x2="30444" y2="18463"/>
                        <a14:foregroundMark x1="62222" y1="87727" x2="62222" y2="87727"/>
                        <a14:foregroundMark x1="65667" y1="6403" x2="65667" y2="6403"/>
                        <a14:foregroundMark x1="50556" y1="12807" x2="50556" y2="12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6675">
            <a:off x="7948782" y="3931190"/>
            <a:ext cx="393532" cy="40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72703" y="5954757"/>
            <a:ext cx="1298241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</a:t>
            </a:r>
          </a:p>
        </p:txBody>
      </p:sp>
    </p:spTree>
    <p:extLst>
      <p:ext uri="{BB962C8B-B14F-4D97-AF65-F5344CB8AC3E}">
        <p14:creationId xmlns:p14="http://schemas.microsoft.com/office/powerpoint/2010/main" val="2124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 rot="10800000" flipV="1">
            <a:off x="5495383" y="404007"/>
            <a:ext cx="5843050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Это он! Волк! Заприте дверь! Прячьтесь все! — закричал Заяц.</a:t>
            </a:r>
            <a:br>
              <a:rPr lang="ru-RU" alt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Зазвенели стёкла, распахнулось окошко, и появилась большая голова Медведя.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Вот! Держи от меня подарок, — прорычал Медведь. — Мёд настоящий, липовый…</a:t>
            </a: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Утром вся заячья семья собралась за столом. А на столе чего только нет! Грибы и орехи, свёкла и капуста, мёд и репа, морковь и </a:t>
            </a:r>
            <a:r>
              <a:rPr lang="ru-RU" alt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картошка. А злая Ворона удивляется:</a:t>
            </a:r>
            <a:br>
              <a:rPr lang="ru-RU" alt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Никак ума не приложу: как могло из пустого мешка столько добра появиться?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orenburgkniga.ru/wp-content/uploads/2/c/b/2cbf92aa8e1a7507d8f9456888e4b064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5" b="89948" l="5400" r="94300">
                        <a14:foregroundMark x1="33600" y1="83029" x2="78500" y2="83029"/>
                        <a14:foregroundMark x1="35900" y1="86684" x2="81600" y2="88120"/>
                        <a14:foregroundMark x1="26300" y1="11488" x2="87800" y2="13316"/>
                        <a14:foregroundMark x1="50000" y1="9269" x2="87000" y2="9269"/>
                        <a14:foregroundMark x1="8800" y1="86292" x2="8800" y2="86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37" t="5058" r="11690" b="11729"/>
          <a:stretch/>
        </p:blipFill>
        <p:spPr bwMode="auto">
          <a:xfrm>
            <a:off x="8001000" y="3657600"/>
            <a:ext cx="3935186" cy="31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ontessori-kostroma.ru/wp-content/uploads/d6f6a10a5d3e2f9f0a5724a9800fcc6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366" y="432764"/>
            <a:ext cx="4548707" cy="58317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3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ont.ws/uploads/pic/2022/9/scale_1200%20%288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7" y="1206499"/>
            <a:ext cx="1178377" cy="132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8/11/16/s_5beec1151f62a/999675_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1" y="796541"/>
            <a:ext cx="2688775" cy="237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2.wp.com/ds04.infourok.ru/uploads/ex/0390/00013c0f-61fa74ac/hello_html_2d67278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562" y="987087"/>
            <a:ext cx="2102660" cy="21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survival.com.ua/sov/hedgehog/h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76" y="4817817"/>
            <a:ext cx="1520127" cy="14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avatars.mds.yandex.net/i?id=b9e9515cff02f04b56d36a365e3ec130-3985298-images-thumbs&amp;n=13"/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4" t="-2732" r="11494" b="2732"/>
          <a:stretch/>
        </p:blipFill>
        <p:spPr bwMode="auto">
          <a:xfrm>
            <a:off x="9866562" y="4817818"/>
            <a:ext cx="2068206" cy="175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i.ytimg.com/vi/e0vIaqgAcdo/maxresdefaul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30" y="3471008"/>
            <a:ext cx="2753873" cy="15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damion.club/uploads/posts/2022-02/1643875914_7-damion-club-p-sledi-medvedya-zhivotnie-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41" b="78716" l="9780" r="89945">
                        <a14:foregroundMark x1="15840" y1="42449" x2="15840" y2="42449"/>
                        <a14:foregroundMark x1="21763" y1="36266" x2="21763" y2="36266"/>
                        <a14:foregroundMark x1="37328" y1="35553" x2="37328" y2="35553"/>
                        <a14:foregroundMark x1="42424" y1="41260" x2="42424" y2="41260"/>
                        <a14:foregroundMark x1="57163" y1="62782" x2="57163" y2="62782"/>
                        <a14:foregroundMark x1="62121" y1="58026" x2="62121" y2="58026"/>
                        <a14:foregroundMark x1="72727" y1="55886" x2="72727" y2="55886"/>
                        <a14:foregroundMark x1="78237" y1="58026" x2="78237" y2="58026"/>
                        <a14:foregroundMark x1="83196" y1="64566" x2="83196" y2="64566"/>
                        <a14:foregroundMark x1="73967" y1="72533" x2="73967" y2="72533"/>
                        <a14:foregroundMark x1="64738" y1="49346" x2="64738" y2="49346"/>
                        <a14:foregroundMark x1="72727" y1="46730" x2="72727" y2="46730"/>
                        <a14:foregroundMark x1="80303" y1="47919" x2="80303" y2="47919"/>
                        <a14:foregroundMark x1="87052" y1="57669" x2="87052" y2="57669"/>
                        <a14:foregroundMark x1="35675" y1="24257" x2="35675" y2="24257"/>
                        <a14:foregroundMark x1="27686" y1="23543" x2="27686" y2="23543"/>
                        <a14:foregroundMark x1="19972" y1="26040" x2="19972" y2="26040"/>
                        <a14:foregroundMark x1="14187" y1="34007" x2="14187" y2="3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71" b="20713"/>
          <a:stretch/>
        </p:blipFill>
        <p:spPr bwMode="auto">
          <a:xfrm>
            <a:off x="253046" y="4058734"/>
            <a:ext cx="3014290" cy="20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6111" y="-98037"/>
            <a:ext cx="38849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«Чьи следы?»</a:t>
            </a:r>
          </a:p>
        </p:txBody>
      </p:sp>
      <p:pic>
        <p:nvPicPr>
          <p:cNvPr id="4120" name="Picture 24" descr="http://lizzieharper.co.uk/wp-content/uploads/2018/04/rave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0" y="1141128"/>
            <a:ext cx="2405376" cy="203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https://pickimage.ru/wp-content/uploads/images/detskie/goat/koza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06" y="759499"/>
            <a:ext cx="3829467" cy="275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gas-kvas.com/uploads/posts/2023-01/1673542995_gas-kvas-com-p-belka-zimoi-risunok-detskii-17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40" y="449963"/>
            <a:ext cx="2944812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cdn.shopify.com/s/files/1/1132/7860/products/04_Mammals_set_2_Gizzly_Bear_Front-01_1600x.png?v=151816582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5" y="3046343"/>
            <a:ext cx="3330020" cy="3811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fs-thb02.getcourse.ru/fileservice/file/thumbnail/h/a5f12c81b1bc9674485ba49ffb20d4bd.jpg/s/s1200x/a/27502/sc/284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11787" r="27358" b="32649"/>
          <a:stretch/>
        </p:blipFill>
        <p:spPr bwMode="auto">
          <a:xfrm>
            <a:off x="5846090" y="3421764"/>
            <a:ext cx="3527705" cy="2993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https://sun9-53.userapi.com/impf/c622616/v622616656/1dc5f/ADuR35d2Px0.jpg?size=204x184&amp;quality=96&amp;sign=fb61930a1819fcc88d15b1cad07cd069&amp;type=album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04" y="1086479"/>
            <a:ext cx="1353185" cy="122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recreoviral.com/wp-content/uploads/2018/11/ves-primero-recreoviral.com-1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10" y="1009853"/>
            <a:ext cx="2204372" cy="185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i.pinimg.com/736x/85/16/41/85164154e5bfe9e1e20c2f80c33a6bb0.jpg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823" r="13438" b="24479"/>
          <a:stretch/>
        </p:blipFill>
        <p:spPr bwMode="auto">
          <a:xfrm>
            <a:off x="3172328" y="4348281"/>
            <a:ext cx="2889682" cy="2503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https://stihi.ru/pics/2015/10/17/7221.jp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0" r="31348" b="16718"/>
          <a:stretch/>
        </p:blipFill>
        <p:spPr bwMode="auto">
          <a:xfrm>
            <a:off x="9628570" y="4776523"/>
            <a:ext cx="2555996" cy="199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8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recreoviral.com/wp-content/uploads/2018/11/ves-primero-recreoviral.com-1.jpg">
            <a:extLst>
              <a:ext uri="{FF2B5EF4-FFF2-40B4-BE49-F238E27FC236}">
                <a16:creationId xmlns:a16="http://schemas.microsoft.com/office/drawing/2014/main" id="{F4EBF43F-93A4-72B6-05B4-3E0154EF1B2E}"/>
              </a:ext>
            </a:extLst>
          </p:cNvPr>
          <p:cNvPicPr/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2" b="89474" l="9536" r="89691">
                        <a14:foregroundMark x1="26289" y1="46130" x2="26289" y2="6502"/>
                        <a14:foregroundMark x1="31959" y1="15480" x2="31959" y2="9598"/>
                        <a14:foregroundMark x1="17526" y1="47059" x2="9536" y2="56656"/>
                      </a14:backgroundRemoval>
                    </a14:imgEffect>
                    <a14:imgEffect>
                      <a14:brightnessContrast contrast="-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21" y="546322"/>
            <a:ext cx="2245410" cy="223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recreoviral.com/wp-content/uploads/2018/11/ves-primero-recreoviral.com-1.jpg">
            <a:extLst>
              <a:ext uri="{FF2B5EF4-FFF2-40B4-BE49-F238E27FC236}">
                <a16:creationId xmlns:a16="http://schemas.microsoft.com/office/drawing/2014/main" id="{F4EBF43F-93A4-72B6-05B4-3E0154EF1B2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2" b="89474" l="9536" r="89691">
                        <a14:foregroundMark x1="26289" y1="46130" x2="26289" y2="6502"/>
                        <a14:foregroundMark x1="31959" y1="15480" x2="31959" y2="9598"/>
                        <a14:foregroundMark x1="17526" y1="47059" x2="9536" y2="56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01" y="546322"/>
            <a:ext cx="2245410" cy="223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4" descr="http://lizzieharper.co.uk/wp-content/uploads/2018/04/raven.jpg">
            <a:extLst>
              <a:ext uri="{FF2B5EF4-FFF2-40B4-BE49-F238E27FC236}">
                <a16:creationId xmlns:a16="http://schemas.microsoft.com/office/drawing/2014/main" id="{017563F9-D27C-8676-327B-71B381AD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2" b="98433" l="1592" r="97347">
                        <a14:foregroundMark x1="30239" y1="11285" x2="21883" y2="4075"/>
                        <a14:foregroundMark x1="14854" y1="11599" x2="1724" y2="19592"/>
                        <a14:foregroundMark x1="82095" y1="67712" x2="97480" y2="79467"/>
                        <a14:foregroundMark x1="57825" y1="81034" x2="48408" y2="97179"/>
                        <a14:foregroundMark x1="48408" y1="97179" x2="46552" y2="9843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53" y="990600"/>
            <a:ext cx="2308137" cy="195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gas-kvas.com/uploads/posts/2023-01/1673542995_gas-kvas-com-p-belka-zimoi-risunok-detskii-17.jpg">
            <a:extLst>
              <a:ext uri="{FF2B5EF4-FFF2-40B4-BE49-F238E27FC236}">
                <a16:creationId xmlns:a16="http://schemas.microsoft.com/office/drawing/2014/main" id="{0F579E6B-55E4-2C17-0207-EDA9D1FFC163}"/>
              </a:ext>
            </a:extLst>
          </p:cNvPr>
          <p:cNvPicPr/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0" b="95245" l="2825" r="96893"/>
                    </a14:imgEffect>
                    <a14:imgEffect>
                      <a14:brightnessContrast contrast="-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490"/>
            <a:ext cx="3556233" cy="338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gas-kvas.com/uploads/posts/2023-01/1673542995_gas-kvas-com-p-belka-zimoi-risunok-detskii-17.jpg">
            <a:extLst>
              <a:ext uri="{FF2B5EF4-FFF2-40B4-BE49-F238E27FC236}">
                <a16:creationId xmlns:a16="http://schemas.microsoft.com/office/drawing/2014/main" id="{0F579E6B-55E4-2C17-0207-EDA9D1FFC163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0" b="95245" l="2825" r="96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" y="2127489"/>
            <a:ext cx="3556233" cy="338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cdn.shopify.com/s/files/1/1132/7860/products/04_Mammals_set_2_Gizzly_Bear_Front-01_1600x.png?v=1518165829">
            <a:extLst>
              <a:ext uri="{FF2B5EF4-FFF2-40B4-BE49-F238E27FC236}">
                <a16:creationId xmlns:a16="http://schemas.microsoft.com/office/drawing/2014/main" id="{AEAAF65D-30FE-B0BB-F61B-5183597ADBB3}"/>
              </a:ext>
            </a:extLst>
          </p:cNvPr>
          <p:cNvPicPr/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303" y1="71280" x2="31437" y2="82930"/>
                        <a14:foregroundMark x1="24893" y1="81776" x2="31010" y2="81315"/>
                        <a14:foregroundMark x1="52774" y1="84890" x2="50640" y2="85121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84" y="2941151"/>
            <a:ext cx="3986414" cy="403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cdn.shopify.com/s/files/1/1132/7860/products/04_Mammals_set_2_Gizzly_Bear_Front-01_1600x.png?v=1518165829">
            <a:extLst>
              <a:ext uri="{FF2B5EF4-FFF2-40B4-BE49-F238E27FC236}">
                <a16:creationId xmlns:a16="http://schemas.microsoft.com/office/drawing/2014/main" id="{AEAAF65D-30FE-B0BB-F61B-5183597ADBB3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303" y1="71280" x2="31437" y2="82930"/>
                        <a14:foregroundMark x1="24893" y1="81776" x2="31010" y2="81315"/>
                        <a14:foregroundMark x1="52774" y1="84890" x2="50640" y2="8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82" y="2941151"/>
            <a:ext cx="3986416" cy="403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.pinimg.com/736x/85/16/41/85164154e5bfe9e1e20c2f80c33a6bb0.jpg">
            <a:extLst>
              <a:ext uri="{FF2B5EF4-FFF2-40B4-BE49-F238E27FC236}">
                <a16:creationId xmlns:a16="http://schemas.microsoft.com/office/drawing/2014/main" id="{0CCBF331-52AD-F7B8-681D-EC7DEA7753DA}"/>
              </a:ext>
            </a:extLst>
          </p:cNvPr>
          <p:cNvPicPr/>
          <p:nvPr/>
        </p:nvPicPr>
        <p:blipFill rotWithShape="1"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693" b="70651" l="16532" r="78781"/>
                    </a14:imgEffect>
                    <a14:imgEffect>
                      <a14:brightnessContrast contrast="-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823" r="13438" b="24479"/>
          <a:stretch/>
        </p:blipFill>
        <p:spPr bwMode="auto">
          <a:xfrm>
            <a:off x="9613900" y="4143682"/>
            <a:ext cx="2632791" cy="2182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s://i.pinimg.com/736x/85/16/41/85164154e5bfe9e1e20c2f80c33a6bb0.jpg">
            <a:extLst>
              <a:ext uri="{FF2B5EF4-FFF2-40B4-BE49-F238E27FC236}">
                <a16:creationId xmlns:a16="http://schemas.microsoft.com/office/drawing/2014/main" id="{0CCBF331-52AD-F7B8-681D-EC7DEA7753DA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693" b="70651" l="16532" r="78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823" r="13438" b="24479"/>
          <a:stretch/>
        </p:blipFill>
        <p:spPr bwMode="auto">
          <a:xfrm>
            <a:off x="9499600" y="4116527"/>
            <a:ext cx="2842979" cy="2274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ttps://stihi.ru/pics/2015/10/17/7221.jpg"/>
          <p:cNvPicPr/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846" r="68209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7" y="-436731"/>
            <a:ext cx="3265376" cy="291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stihi.ru/pics/2015/10/17/7221.jp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846" r="6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8" y="-500276"/>
            <a:ext cx="3323497" cy="299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fs-thb02.getcourse.ru/fileservice/file/thumbnail/h/a5f12c81b1bc9674485ba49ffb20d4bd.jpg/s/s1200x/a/27502/sc/284"/>
          <p:cNvPicPr/>
          <p:nvPr/>
        </p:nvPicPr>
        <p:blipFill rotWithShape="1"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375" b="68250" l="25750" r="7275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11787" r="27358" b="32649"/>
          <a:stretch/>
        </p:blipFill>
        <p:spPr bwMode="auto">
          <a:xfrm>
            <a:off x="7029552" y="3379177"/>
            <a:ext cx="2275725" cy="2423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https://fs-thb02.getcourse.ru/fileservice/file/thumbnail/h/a5f12c81b1bc9674485ba49ffb20d4bd.jpg/s/s1200x/a/27502/sc/284"/>
          <p:cNvPicPr/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375" b="68250" l="25750" r="7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11787" r="27358" b="32649"/>
          <a:stretch/>
        </p:blipFill>
        <p:spPr bwMode="auto">
          <a:xfrm>
            <a:off x="7029551" y="3392158"/>
            <a:ext cx="2275725" cy="23837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https://pickimage.ru/wp-content/uploads/images/detskie/goat/koza9.jpg"/>
          <p:cNvPicPr/>
          <p:nvPr/>
        </p:nvPicPr>
        <p:blipFill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91" b="100000" l="429" r="100000"/>
                    </a14:imgEffect>
                    <a14:imgEffect>
                      <a14:brightnessContrast contrast="-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18" y="838274"/>
            <a:ext cx="3182199" cy="254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pickimage.ru/wp-content/uploads/images/detskie/goat/koza9.jpg"/>
          <p:cNvPicPr/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91" b="100000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18" y="825293"/>
            <a:ext cx="3196395" cy="256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4" descr="http://lizzieharper.co.uk/wp-content/uploads/2018/04/raven.jpg">
            <a:extLst>
              <a:ext uri="{FF2B5EF4-FFF2-40B4-BE49-F238E27FC236}">
                <a16:creationId xmlns:a16="http://schemas.microsoft.com/office/drawing/2014/main" id="{017563F9-D27C-8676-327B-71B381AD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2" b="98433" l="1592" r="97347">
                        <a14:foregroundMark x1="30239" y1="11285" x2="21883" y2="4075"/>
                        <a14:foregroundMark x1="14854" y1="11599" x2="1724" y2="19592"/>
                        <a14:foregroundMark x1="82095" y1="67712" x2="97480" y2="79467"/>
                        <a14:foregroundMark x1="57825" y1="81034" x2="48408" y2="97179"/>
                        <a14:foregroundMark x1="48408" y1="97179" x2="46552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32" y="941483"/>
            <a:ext cx="2424377" cy="204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598909" y="-98037"/>
            <a:ext cx="33393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«Чья тень?»</a:t>
            </a:r>
          </a:p>
        </p:txBody>
      </p:sp>
    </p:spTree>
    <p:extLst>
      <p:ext uri="{BB962C8B-B14F-4D97-AF65-F5344CB8AC3E}">
        <p14:creationId xmlns:p14="http://schemas.microsoft.com/office/powerpoint/2010/main" val="16409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id="{23181FBB-B021-483A-8CA3-FC5DC9D3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89" b="93175" l="9903" r="90743">
                        <a14:foregroundMark x1="16083" y1="70334" x2="16000" y2="57282"/>
                        <a14:foregroundMark x1="16500" y1="56850" x2="20917" y2="41532"/>
                        <a14:foregroundMark x1="20917" y1="41532" x2="26250" y2="36462"/>
                        <a14:foregroundMark x1="26250" y1="36462" x2="26333" y2="36462"/>
                        <a14:foregroundMark x1="32167" y1="63107" x2="31500" y2="69040"/>
                        <a14:foregroundMark x1="28833" y1="78857" x2="30667" y2="87055"/>
                        <a14:foregroundMark x1="30667" y1="87055" x2="31083" y2="87594"/>
                        <a14:foregroundMark x1="30333" y1="73679" x2="30333" y2="73679"/>
                        <a14:foregroundMark x1="22167" y1="79288" x2="22167" y2="79288"/>
                        <a14:foregroundMark x1="21583" y1="81877" x2="21583" y2="81877"/>
                        <a14:foregroundMark x1="21750" y1="84466" x2="21750" y2="84466"/>
                        <a14:foregroundMark x1="21750" y1="86084" x2="21750" y2="86084"/>
                        <a14:foregroundMark x1="17750" y1="77778" x2="17750" y2="77778"/>
                        <a14:foregroundMark x1="18083" y1="82956" x2="18083" y2="82956"/>
                        <a14:foregroundMark x1="18083" y1="84790" x2="17917" y2="85437"/>
                        <a14:foregroundMark x1="17750" y1="79827" x2="18500" y2="88889"/>
                        <a14:foregroundMark x1="18500" y1="88889" x2="18833" y2="89644"/>
                        <a14:foregroundMark x1="26667" y1="92772" x2="20833" y2="93312"/>
                        <a14:foregroundMark x1="22167" y1="58468" x2="23000" y2="63862"/>
                        <a14:foregroundMark x1="22000" y1="59439" x2="20917" y2="64186"/>
                        <a14:foregroundMark x1="29667" y1="33873" x2="35833" y2="34196"/>
                        <a14:foregroundMark x1="35833" y1="34196" x2="57500" y2="30960"/>
                        <a14:foregroundMark x1="57500" y1="30960" x2="60333" y2="28695"/>
                        <a14:foregroundMark x1="58583" y1="19849" x2="66667" y2="17691"/>
                        <a14:foregroundMark x1="66667" y1="17691" x2="71167" y2="13484"/>
                        <a14:foregroundMark x1="71167" y1="13484" x2="71500" y2="12729"/>
                        <a14:foregroundMark x1="79333" y1="6041" x2="81250" y2="14455"/>
                        <a14:foregroundMark x1="81250" y1="14455" x2="80917" y2="15750"/>
                        <a14:foregroundMark x1="83917" y1="15750" x2="77583" y2="28803"/>
                        <a14:foregroundMark x1="77583" y1="28803" x2="77583" y2="29342"/>
                        <a14:foregroundMark x1="78000" y1="30852" x2="76667" y2="36138"/>
                        <a14:foregroundMark x1="75500" y1="40129" x2="73667" y2="45739"/>
                        <a14:foregroundMark x1="74250" y1="42395" x2="74250" y2="42395"/>
                        <a14:foregroundMark x1="72167" y1="48544" x2="68417" y2="63970"/>
                        <a14:foregroundMark x1="67083" y1="69471" x2="66583" y2="83064"/>
                        <a14:foregroundMark x1="67500" y1="85005" x2="65583" y2="88889"/>
                        <a14:foregroundMark x1="67417" y1="90615" x2="71083" y2="89644"/>
                        <a14:foregroundMark x1="63833" y1="82201" x2="62667" y2="64725"/>
                        <a14:foregroundMark x1="62667" y1="64725" x2="59167" y2="78964"/>
                        <a14:foregroundMark x1="59167" y1="78964" x2="59500" y2="86192"/>
                        <a14:foregroundMark x1="38000" y1="92125" x2="35250" y2="85868"/>
                        <a14:foregroundMark x1="35250" y1="85868" x2="34583" y2="76915"/>
                        <a14:foregroundMark x1="34583" y1="76915" x2="40000" y2="61165"/>
                        <a14:foregroundMark x1="40000" y1="61165" x2="49500" y2="59763"/>
                        <a14:foregroundMark x1="49500" y1="59763" x2="55417" y2="61057"/>
                        <a14:foregroundMark x1="44500" y1="58468" x2="42917" y2="57605"/>
                        <a14:foregroundMark x1="55500" y1="59439" x2="55583" y2="67422"/>
                        <a14:foregroundMark x1="55000" y1="70119" x2="56000" y2="89860"/>
                        <a14:foregroundMark x1="56000" y1="89860" x2="62250" y2="92988"/>
                        <a14:foregroundMark x1="62250" y1="92988" x2="62667" y2="92988"/>
                        <a14:foregroundMark x1="55417" y1="67098" x2="55500" y2="69903"/>
                        <a14:foregroundMark x1="39917" y1="33010" x2="44250" y2="32902"/>
                        <a14:foregroundMark x1="71582" y1="12256" x2="73520" y2="11838"/>
                        <a14:foregroundMark x1="25834" y1="71448" x2="23143" y2="74791"/>
                        <a14:foregroundMark x1="55759" y1="76880" x2="56297" y2="82173"/>
                        <a14:foregroundMark x1="90743" y1="75766" x2="90743" y2="75766"/>
                        <a14:foregroundMark x1="68138" y1="65738" x2="67169" y2="70474"/>
                        <a14:foregroundMark x1="73843" y1="11978" x2="74596" y2="10724"/>
                        <a14:foregroundMark x1="82885" y1="15042" x2="83100" y2="15042"/>
                        <a14:foregroundMark x1="82670" y1="15042" x2="83961" y2="18245"/>
                        <a14:foregroundMark x1="87944" y1="22563" x2="87944" y2="22563"/>
                        <a14:foregroundMark x1="84177" y1="16574" x2="84607" y2="17967"/>
                        <a14:foregroundMark x1="54898" y1="30919" x2="51238" y2="31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08358" y="618311"/>
            <a:ext cx="5293805" cy="33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75958017-D589-96E9-7586-3F9AF476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0" b="97861" l="2700" r="97100">
                        <a14:foregroundMark x1="18000" y1="32086" x2="48900" y2="40642"/>
                        <a14:foregroundMark x1="48900" y1="40642" x2="60400" y2="34893"/>
                        <a14:foregroundMark x1="60400" y1="34893" x2="73700" y2="15909"/>
                        <a14:foregroundMark x1="16100" y1="18316" x2="16100" y2="18316"/>
                        <a14:foregroundMark x1="17200" y1="22059" x2="7700" y2="15374"/>
                        <a14:foregroundMark x1="5200" y1="15107" x2="2800" y2="18316"/>
                        <a14:foregroundMark x1="52300" y1="12032" x2="61500" y2="3877"/>
                        <a14:foregroundMark x1="41400" y1="52540" x2="34700" y2="77674"/>
                        <a14:foregroundMark x1="34700" y1="77674" x2="32200" y2="96390"/>
                        <a14:foregroundMark x1="44700" y1="40909" x2="56200" y2="79813"/>
                        <a14:foregroundMark x1="56200" y1="79813" x2="54900" y2="96658"/>
                        <a14:foregroundMark x1="53700" y1="46390" x2="76200" y2="32487"/>
                        <a14:foregroundMark x1="41700" y1="23529" x2="70800" y2="13636"/>
                        <a14:foregroundMark x1="76300" y1="22059" x2="86100" y2="47059"/>
                        <a14:foregroundMark x1="91600" y1="45053" x2="91600" y2="45053"/>
                        <a14:foregroundMark x1="89700" y1="65241" x2="89700" y2="65241"/>
                        <a14:foregroundMark x1="82500" y1="47460" x2="94400" y2="75936"/>
                        <a14:foregroundMark x1="94400" y1="75936" x2="94700" y2="76337"/>
                        <a14:foregroundMark x1="94600" y1="81417" x2="93100" y2="97861"/>
                        <a14:foregroundMark x1="93100" y1="97861" x2="93100" y2="97861"/>
                        <a14:foregroundMark x1="97100" y1="92914" x2="97100" y2="92914"/>
                        <a14:foregroundMark x1="71000" y1="94519" x2="71000" y2="94519"/>
                        <a14:foregroundMark x1="72000" y1="92914" x2="75900" y2="72861"/>
                        <a14:foregroundMark x1="75900" y1="72861" x2="76900" y2="3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13915" y="3692138"/>
            <a:ext cx="3829262" cy="25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CA951C25-4783-511D-70B8-EDA7ACAC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89888" l="6000" r="94182">
                        <a14:foregroundMark x1="47818" y1="85253" x2="38909" y2="87219"/>
                        <a14:foregroundMark x1="38909" y1="87219" x2="43091" y2="79916"/>
                        <a14:foregroundMark x1="43091" y1="79916" x2="43091" y2="76264"/>
                        <a14:foregroundMark x1="38727" y1="87360" x2="38364" y2="87500"/>
                        <a14:foregroundMark x1="48545" y1="83427" x2="46909" y2="75983"/>
                        <a14:foregroundMark x1="46909" y1="75983" x2="48545" y2="62640"/>
                        <a14:foregroundMark x1="48000" y1="69242" x2="50727" y2="62079"/>
                        <a14:foregroundMark x1="50727" y1="62079" x2="60182" y2="62640"/>
                        <a14:foregroundMark x1="60545" y1="62079" x2="62364" y2="69803"/>
                        <a14:foregroundMark x1="62364" y1="69803" x2="59455" y2="79635"/>
                        <a14:foregroundMark x1="59455" y1="79635" x2="56182" y2="82444"/>
                        <a14:foregroundMark x1="58364" y1="82584" x2="69455" y2="68961"/>
                        <a14:foregroundMark x1="69455" y1="68961" x2="73273" y2="78230"/>
                        <a14:foregroundMark x1="73273" y1="78230" x2="69455" y2="86376"/>
                        <a14:foregroundMark x1="69455" y1="86376" x2="69273" y2="86798"/>
                        <a14:foregroundMark x1="74545" y1="72191" x2="73455" y2="78511"/>
                        <a14:foregroundMark x1="62727" y1="70646" x2="60909" y2="62921"/>
                        <a14:foregroundMark x1="60909" y1="62921" x2="57091" y2="62219"/>
                        <a14:foregroundMark x1="53818" y1="61236" x2="62182" y2="66011"/>
                        <a14:foregroundMark x1="62182" y1="66011" x2="63818" y2="71489"/>
                        <a14:foregroundMark x1="60909" y1="62360" x2="54182" y2="61657"/>
                        <a14:foregroundMark x1="58727" y1="82865" x2="59455" y2="84831"/>
                        <a14:foregroundMark x1="58727" y1="83006" x2="59455" y2="84691"/>
                        <a14:foregroundMark x1="60545" y1="84831" x2="58182" y2="82865"/>
                        <a14:foregroundMark x1="71273" y1="85815" x2="78000" y2="80758"/>
                        <a14:foregroundMark x1="78000" y1="80758" x2="83455" y2="70927"/>
                        <a14:foregroundMark x1="83455" y1="70927" x2="87455" y2="44944"/>
                        <a14:foregroundMark x1="87455" y1="44944" x2="87091" y2="44242"/>
                        <a14:foregroundMark x1="87636" y1="50983" x2="88545" y2="46208"/>
                        <a14:foregroundMark x1="82909" y1="64326" x2="83455" y2="69663"/>
                        <a14:foregroundMark x1="43091" y1="77669" x2="40545" y2="62079"/>
                        <a14:foregroundMark x1="40545" y1="62079" x2="37455" y2="77388"/>
                        <a14:foregroundMark x1="37455" y1="77388" x2="31818" y2="84551"/>
                        <a14:foregroundMark x1="31818" y1="84551" x2="30545" y2="84410"/>
                        <a14:foregroundMark x1="29818" y1="83848" x2="33091" y2="76264"/>
                        <a14:foregroundMark x1="33091" y1="76264" x2="30182" y2="59410"/>
                        <a14:foregroundMark x1="30182" y1="59410" x2="28727" y2="57163"/>
                        <a14:foregroundMark x1="31091" y1="60112" x2="30727" y2="62921"/>
                        <a14:foregroundMark x1="31818" y1="61657" x2="31818" y2="68961"/>
                        <a14:foregroundMark x1="38000" y1="65028" x2="37455" y2="75562"/>
                        <a14:foregroundMark x1="28182" y1="57584" x2="16000" y2="35534"/>
                        <a14:foregroundMark x1="16000" y1="35534" x2="14000" y2="34972"/>
                        <a14:foregroundMark x1="15636" y1="35815" x2="5818" y2="36096"/>
                        <a14:foregroundMark x1="5818" y1="36096" x2="10000" y2="27669"/>
                        <a14:foregroundMark x1="10000" y1="27669" x2="8909" y2="16994"/>
                        <a14:foregroundMark x1="9091" y1="16573" x2="9091" y2="23034"/>
                        <a14:foregroundMark x1="6727" y1="31742" x2="6000" y2="35534"/>
                        <a14:foregroundMark x1="7818" y1="18399" x2="8545" y2="21067"/>
                        <a14:foregroundMark x1="12364" y1="20646" x2="17455" y2="13062"/>
                        <a14:foregroundMark x1="17455" y1="13062" x2="17818" y2="18680"/>
                        <a14:foregroundMark x1="20182" y1="11236" x2="21636" y2="10815"/>
                        <a14:foregroundMark x1="20545" y1="10955" x2="22909" y2="10815"/>
                        <a14:foregroundMark x1="18000" y1="18820" x2="26000" y2="13062"/>
                        <a14:foregroundMark x1="26000" y1="13062" x2="35091" y2="14045"/>
                        <a14:foregroundMark x1="35091" y1="14045" x2="24364" y2="13624"/>
                        <a14:foregroundMark x1="24364" y1="13624" x2="21818" y2="14326"/>
                        <a14:foregroundMark x1="28545" y1="13202" x2="23273" y2="20646"/>
                        <a14:foregroundMark x1="23273" y1="20646" x2="27636" y2="19522"/>
                        <a14:foregroundMark x1="29273" y1="12500" x2="34909" y2="13202"/>
                        <a14:foregroundMark x1="26727" y1="18680" x2="29455" y2="25562"/>
                        <a14:foregroundMark x1="29455" y1="25562" x2="36000" y2="32444"/>
                        <a14:foregroundMark x1="36000" y1="32444" x2="48727" y2="36236"/>
                        <a14:foregroundMark x1="48727" y1="36236" x2="59273" y2="34972"/>
                        <a14:foregroundMark x1="56364" y1="35674" x2="66909" y2="33146"/>
                        <a14:foregroundMark x1="66909" y1="33146" x2="80545" y2="35393"/>
                        <a14:foregroundMark x1="80545" y1="35393" x2="82000" y2="31039"/>
                        <a14:foregroundMark x1="81818" y1="30758" x2="93091" y2="32725"/>
                        <a14:foregroundMark x1="93091" y1="32725" x2="94182" y2="39747"/>
                        <a14:foregroundMark x1="94182" y1="39747" x2="87455" y2="43539"/>
                        <a14:foregroundMark x1="29091" y1="83006" x2="28909" y2="83708"/>
                        <a14:foregroundMark x1="57818" y1="84129" x2="57636" y2="85534"/>
                        <a14:foregroundMark x1="69636" y1="87921" x2="70364" y2="88904"/>
                      </a14:backgroundRemoval>
                    </a14:imgEffect>
                    <a14:imgEffect>
                      <a14:saturation sat="108000"/>
                    </a14:imgEffect>
                    <a14:imgEffect>
                      <a14:brightnessContrast bright="-10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347375" y="3166054"/>
            <a:ext cx="3551189" cy="3508773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09895844-E114-85AD-2DA8-916215263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9" b="98050" l="1463" r="93835">
                        <a14:foregroundMark x1="14838" y1="39833" x2="93835" y2="57660"/>
                        <a14:foregroundMark x1="10240" y1="44429" x2="4075" y2="44568"/>
                        <a14:foregroundMark x1="4075" y1="44568" x2="1463" y2="45961"/>
                        <a14:foregroundMark x1="10345" y1="44568" x2="18913" y2="33148"/>
                        <a14:foregroundMark x1="18913" y1="33148" x2="19540" y2="31198"/>
                        <a14:foregroundMark x1="10449" y1="44429" x2="1985" y2="45961"/>
                        <a14:foregroundMark x1="2508" y1="46240" x2="9404" y2="45404"/>
                        <a14:foregroundMark x1="9404" y1="45404" x2="9822" y2="44847"/>
                        <a14:foregroundMark x1="30408" y1="93315" x2="36259" y2="98747"/>
                        <a14:foregroundMark x1="36259" y1="98747" x2="40752" y2="93733"/>
                        <a14:foregroundMark x1="40752" y1="93733" x2="40857" y2="93733"/>
                        <a14:foregroundMark x1="81609" y1="97772" x2="74295" y2="98050"/>
                        <a14:foregroundMark x1="74295" y1="98050" x2="73041" y2="9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1289" y="875170"/>
            <a:ext cx="3236145" cy="242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8EAA3012-FED3-2096-837D-0F99A0446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20" b="95358" l="3000" r="96400">
                        <a14:foregroundMark x1="11000" y1="9151" x2="48100" y2="45889"/>
                        <a14:foregroundMark x1="48100" y1="45889" x2="75000" y2="55040"/>
                        <a14:foregroundMark x1="46800" y1="41910" x2="60300" y2="43103"/>
                        <a14:foregroundMark x1="60300" y1="43103" x2="76800" y2="40186"/>
                        <a14:foregroundMark x1="76800" y1="40186" x2="78200" y2="38859"/>
                        <a14:foregroundMark x1="78900" y1="40849" x2="92600" y2="63793"/>
                        <a14:foregroundMark x1="96400" y1="66313" x2="96400" y2="66313"/>
                        <a14:foregroundMark x1="73000" y1="56101" x2="65100" y2="60743"/>
                        <a14:foregroundMark x1="65100" y1="60743" x2="53300" y2="86737"/>
                        <a14:foregroundMark x1="71600" y1="62202" x2="87600" y2="92175"/>
                        <a14:foregroundMark x1="53200" y1="86737" x2="44100" y2="95623"/>
                        <a14:foregroundMark x1="42100" y1="41114" x2="35300" y2="45889"/>
                        <a14:foregroundMark x1="35300" y1="45889" x2="13000" y2="77321"/>
                        <a14:foregroundMark x1="35700" y1="35544" x2="19400" y2="37798"/>
                        <a14:foregroundMark x1="13900" y1="13395" x2="7800" y2="18037"/>
                        <a14:foregroundMark x1="7800" y1="18037" x2="3000" y2="30902"/>
                        <a14:foregroundMark x1="11000" y1="3448" x2="11000" y2="3448"/>
                        <a14:foregroundMark x1="36400" y1="55305" x2="36900" y2="55040"/>
                        <a14:foregroundMark x1="41400" y1="42042" x2="34200" y2="65252"/>
                        <a14:foregroundMark x1="34200" y1="65252" x2="30100" y2="69231"/>
                        <a14:foregroundMark x1="31200" y1="69761" x2="28300" y2="77188"/>
                        <a14:foregroundMark x1="28300" y1="77188" x2="28200" y2="83289"/>
                        <a14:foregroundMark x1="29700" y1="85279" x2="42200" y2="90318"/>
                        <a14:foregroundMark x1="12200" y1="79443" x2="5200" y2="95623"/>
                        <a14:foregroundMark x1="5200" y1="95623" x2="5200" y2="95623"/>
                        <a14:foregroundMark x1="15400" y1="2520" x2="15400" y2="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693" y="3069156"/>
            <a:ext cx="4284906" cy="32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162411" y="-98037"/>
            <a:ext cx="42123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лишний?</a:t>
            </a:r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CC7827-A5D8-F16A-AB61-4D9888EF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957" y="3069156"/>
            <a:ext cx="4671967" cy="27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91DFFDE-C8E3-6147-ECB4-06BACE82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67" b="98833" l="10000" r="90000">
                        <a14:foregroundMark x1="24239" y1="10167" x2="35978" y2="2333"/>
                        <a14:foregroundMark x1="35978" y1="2333" x2="39674" y2="1667"/>
                        <a14:foregroundMark x1="73913" y1="89667" x2="67717" y2="98667"/>
                        <a14:foregroundMark x1="74022" y1="98833" x2="74022" y2="9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8" y="3975012"/>
            <a:ext cx="4082017" cy="266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F3FB398-90EF-1405-B3E2-280075BA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06" b="98798" l="4022" r="98587">
                        <a14:foregroundMark x1="11848" y1="18637" x2="72065" y2="52104"/>
                        <a14:foregroundMark x1="92826" y1="44289" x2="98587" y2="41683"/>
                        <a14:foregroundMark x1="98587" y1="41683" x2="98587" y2="41683"/>
                        <a14:foregroundMark x1="12065" y1="18236" x2="18913" y2="10621"/>
                        <a14:foregroundMark x1="8261" y1="76553" x2="4239" y2="92986"/>
                        <a14:foregroundMark x1="24239" y1="5010" x2="30326" y2="3006"/>
                        <a14:foregroundMark x1="30326" y1="3006" x2="42391" y2="5812"/>
                        <a14:foregroundMark x1="35326" y1="98397" x2="41630" y2="98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0" y="3791668"/>
            <a:ext cx="4529215" cy="245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A7469CD-9CEB-E194-9CF6-9755E0ED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7500" r="93704">
                        <a14:foregroundMark x1="11481" y1="42037" x2="11481" y2="42037"/>
                        <a14:foregroundMark x1="10556" y1="42407" x2="7500" y2="39074"/>
                        <a14:foregroundMark x1="93148" y1="26389" x2="92407" y2="32037"/>
                        <a14:foregroundMark x1="93704" y1="31852" x2="92778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35371" y="618312"/>
            <a:ext cx="3188516" cy="3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96271C9-6AF9-D75C-6CEA-030793F35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7" b="89804" l="3243" r="99686">
                        <a14:foregroundMark x1="10356" y1="57263" x2="3347" y2="55307"/>
                        <a14:foregroundMark x1="92364" y1="49162" x2="98536" y2="49022"/>
                        <a14:foregroundMark x1="98536" y1="49022" x2="99686" y2="50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494" y="4173121"/>
            <a:ext cx="2838205" cy="21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A6274-EF18-9102-BB9D-CCFF23E9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575F8-D9F3-7A8A-C357-F39079DE2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s://i.artfile.me/wallpaper/21-06-2017/5000x2227/vektornaya-grafika-priroda--nature-lug-d-1181742.jpg">
            <a:extLst>
              <a:ext uri="{FF2B5EF4-FFF2-40B4-BE49-F238E27FC236}">
                <a16:creationId xmlns:a16="http://schemas.microsoft.com/office/drawing/2014/main" id="{319F69B4-1735-6DD9-208E-DB3886B7F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recreoviral.com/wp-content/uploads/2018/11/ves-primero-recreoviral.com-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643" y="5353395"/>
            <a:ext cx="1619007" cy="11512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Овал 9"/>
          <p:cNvSpPr/>
          <p:nvPr/>
        </p:nvSpPr>
        <p:spPr>
          <a:xfrm>
            <a:off x="8299075" y="5625717"/>
            <a:ext cx="851326" cy="847690"/>
          </a:xfrm>
          <a:prstGeom prst="ellipse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https://weblinks.ru/wp-content/uploads/2021/12/29-8.jpg">
            <a:extLst>
              <a:ext uri="{FF2B5EF4-FFF2-40B4-BE49-F238E27FC236}">
                <a16:creationId xmlns:a16="http://schemas.microsoft.com/office/drawing/2014/main" id="{27C8917B-3FB7-6527-95EF-5B6D9E95C6B5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" b="99066" l="33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2164" y="1144588"/>
            <a:ext cx="3074194" cy="39227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4FD3DE3A-3BC2-8BD2-A173-614909D8361B}"/>
              </a:ext>
            </a:extLst>
          </p:cNvPr>
          <p:cNvSpPr/>
          <p:nvPr/>
        </p:nvSpPr>
        <p:spPr>
          <a:xfrm>
            <a:off x="5681809" y="3013932"/>
            <a:ext cx="1294250" cy="2037833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 descr="https://crosti.ru/patterns/00/1a/a9/dc_preview_2ed6aa56.jpg">
            <a:extLst>
              <a:ext uri="{FF2B5EF4-FFF2-40B4-BE49-F238E27FC236}">
                <a16:creationId xmlns:a16="http://schemas.microsoft.com/office/drawing/2014/main" id="{D31D3ADB-F65E-A3B4-980B-A2BFB6F9CEDE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1000" l="26136" r="96875">
                        <a14:backgroundMark x1="40341" y1="71857" x2="40341" y2="71857"/>
                        <a14:backgroundMark x1="29972" y1="58000" x2="29972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905" y="3973220"/>
            <a:ext cx="2352217" cy="148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416F0A-ABF9-26BC-7467-E7074F417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665" y="4726931"/>
            <a:ext cx="415465" cy="4161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416F0A-ABF9-26BC-7467-E7074F417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0744" y="4191155"/>
            <a:ext cx="415465" cy="4161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416F0A-ABF9-26BC-7467-E7074F417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811" y="4726931"/>
            <a:ext cx="415465" cy="41611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577663" y="517876"/>
            <a:ext cx="34981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«Ассоциации»</a:t>
            </a:r>
          </a:p>
        </p:txBody>
      </p:sp>
      <p:pic>
        <p:nvPicPr>
          <p:cNvPr id="18" name="Picture 24" descr="http://lizzieharper.co.uk/wp-content/uploads/2018/04/raven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653" y="1488910"/>
            <a:ext cx="1357938" cy="11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e7.pngegg.com/pngimages/313/449/png-clipart-computer-icons-arrow-arrow-angle-triang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5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732" y="1950269"/>
            <a:ext cx="1107225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https://cdn.shopify.com/s/files/1/1132/7860/products/04_Mammals_set_2_Gizzly_Bear_Front-01_1600x.png?v=1518165829">
            <a:extLst>
              <a:ext uri="{FF2B5EF4-FFF2-40B4-BE49-F238E27FC236}">
                <a16:creationId xmlns:a16="http://schemas.microsoft.com/office/drawing/2014/main" id="{1493C7C4-D01A-1B3E-300E-46394D7948A0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958" y="3298370"/>
            <a:ext cx="2709932" cy="23586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236B1E17-4347-B7D6-CFD5-59703995D0DE}"/>
              </a:ext>
            </a:extLst>
          </p:cNvPr>
          <p:cNvSpPr/>
          <p:nvPr/>
        </p:nvSpPr>
        <p:spPr>
          <a:xfrm>
            <a:off x="9489890" y="3848122"/>
            <a:ext cx="1467251" cy="1259117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Рисунок 24" descr="https://gas-kvas.com/uploads/posts/2023-01/1673542995_gas-kvas-com-p-belka-zimoi-risunok-detskii-17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1" y="1201612"/>
            <a:ext cx="1633901" cy="151338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Равнобедренный треугольник 25"/>
          <p:cNvSpPr/>
          <p:nvPr/>
        </p:nvSpPr>
        <p:spPr>
          <a:xfrm>
            <a:off x="2104011" y="1968320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1781558" y="1480557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1527337" y="1968320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3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A6274-EF18-9102-BB9D-CCFF23E9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575F8-D9F3-7A8A-C357-F39079DE2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s://i.artfile.me/wallpaper/21-06-2017/5000x2227/vektornaya-grafika-priroda--nature-lug-d-1181742.jpg">
            <a:extLst>
              <a:ext uri="{FF2B5EF4-FFF2-40B4-BE49-F238E27FC236}">
                <a16:creationId xmlns:a16="http://schemas.microsoft.com/office/drawing/2014/main" id="{319F69B4-1735-6DD9-208E-DB3886B7F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 descr="https://i.pinimg.com/736x/85/16/41/85164154e5bfe9e1e20c2f80c33a6bb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4101" y="4900161"/>
            <a:ext cx="1859495" cy="1191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Овал 30"/>
          <p:cNvSpPr/>
          <p:nvPr/>
        </p:nvSpPr>
        <p:spPr>
          <a:xfrm>
            <a:off x="8726366" y="5274318"/>
            <a:ext cx="753029" cy="510369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 descr="Мешок яблок - Сутеев В.Г.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57" y="2449286"/>
            <a:ext cx="4869283" cy="503315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Прямоугольник 32"/>
          <p:cNvSpPr/>
          <p:nvPr/>
        </p:nvSpPr>
        <p:spPr>
          <a:xfrm>
            <a:off x="5918749" y="3476065"/>
            <a:ext cx="914400" cy="460235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647881" y="4302777"/>
            <a:ext cx="541735" cy="302274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556252" y="4309296"/>
            <a:ext cx="541735" cy="302274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https://stihi.ru/pics/2015/10/17/7221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832" y="3884825"/>
            <a:ext cx="2415463" cy="184207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Прямоугольник 36"/>
          <p:cNvSpPr/>
          <p:nvPr/>
        </p:nvSpPr>
        <p:spPr>
          <a:xfrm>
            <a:off x="1794814" y="4900161"/>
            <a:ext cx="698484" cy="414676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Сказочный бревенчатый домик в лесу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66454" l="19865" r="7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0" t="11501" r="17382" b="31630"/>
          <a:stretch/>
        </p:blipFill>
        <p:spPr bwMode="auto">
          <a:xfrm>
            <a:off x="7027815" y="1370390"/>
            <a:ext cx="3397102" cy="3615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115456" y="3623180"/>
            <a:ext cx="1238344" cy="1242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s://fs-thb02.getcourse.ru/fileservice/file/thumbnail/h/a5f12c81b1bc9674485ba49ffb20d4bd.jpg/s/s1200x/a/27502/sc/284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7964" y="4973613"/>
            <a:ext cx="2595484" cy="18270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Овал 15"/>
          <p:cNvSpPr/>
          <p:nvPr/>
        </p:nvSpPr>
        <p:spPr>
          <a:xfrm>
            <a:off x="5318190" y="5314837"/>
            <a:ext cx="1378427" cy="862126"/>
          </a:xfrm>
          <a:prstGeom prst="ellipse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1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  <p:bldP spid="37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499325"/>
              </p:ext>
            </p:extLst>
          </p:nvPr>
        </p:nvGraphicFramePr>
        <p:xfrm>
          <a:off x="778931" y="1203530"/>
          <a:ext cx="10600268" cy="5129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067">
                  <a:extLst>
                    <a:ext uri="{9D8B030D-6E8A-4147-A177-3AD203B41FA5}">
                      <a16:colId xmlns:a16="http://schemas.microsoft.com/office/drawing/2014/main" val="882187078"/>
                    </a:ext>
                  </a:extLst>
                </a:gridCol>
                <a:gridCol w="2650067">
                  <a:extLst>
                    <a:ext uri="{9D8B030D-6E8A-4147-A177-3AD203B41FA5}">
                      <a16:colId xmlns:a16="http://schemas.microsoft.com/office/drawing/2014/main" val="2455795119"/>
                    </a:ext>
                  </a:extLst>
                </a:gridCol>
                <a:gridCol w="2650067">
                  <a:extLst>
                    <a:ext uri="{9D8B030D-6E8A-4147-A177-3AD203B41FA5}">
                      <a16:colId xmlns:a16="http://schemas.microsoft.com/office/drawing/2014/main" val="3195355435"/>
                    </a:ext>
                  </a:extLst>
                </a:gridCol>
                <a:gridCol w="2650067">
                  <a:extLst>
                    <a:ext uri="{9D8B030D-6E8A-4147-A177-3AD203B41FA5}">
                      <a16:colId xmlns:a16="http://schemas.microsoft.com/office/drawing/2014/main" val="3997068869"/>
                    </a:ext>
                  </a:extLst>
                </a:gridCol>
              </a:tblGrid>
              <a:tr h="170984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565602"/>
                  </a:ext>
                </a:extLst>
              </a:tr>
              <a:tr h="170984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487207"/>
                  </a:ext>
                </a:extLst>
              </a:tr>
              <a:tr h="170984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algn="ctr"/>
                      <a:r>
                        <a:rPr lang="ru-RU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16666"/>
                  </a:ext>
                </a:extLst>
              </a:tr>
            </a:tbl>
          </a:graphicData>
        </a:graphic>
      </p:graphicFrame>
      <p:sp>
        <p:nvSpPr>
          <p:cNvPr id="13" name="Овал 12"/>
          <p:cNvSpPr/>
          <p:nvPr/>
        </p:nvSpPr>
        <p:spPr>
          <a:xfrm>
            <a:off x="1843298" y="1358900"/>
            <a:ext cx="425768" cy="442162"/>
          </a:xfrm>
          <a:prstGeom prst="ellipse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917446" y="1203530"/>
            <a:ext cx="722038" cy="931333"/>
          </a:xfrm>
          <a:prstGeom prst="triangle">
            <a:avLst/>
          </a:prstGeom>
          <a:solidFill>
            <a:srgbClr val="70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2605363" y="1203530"/>
            <a:ext cx="722038" cy="931333"/>
          </a:xfrm>
          <a:prstGeom prst="triangle">
            <a:avLst/>
          </a:prstGeom>
          <a:solidFill>
            <a:srgbClr val="70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1715177" y="1952388"/>
            <a:ext cx="722038" cy="931333"/>
          </a:xfrm>
          <a:prstGeom prst="triangle">
            <a:avLst/>
          </a:prstGeom>
          <a:solidFill>
            <a:srgbClr val="70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4327825" y="1599947"/>
            <a:ext cx="722038" cy="931333"/>
          </a:xfrm>
          <a:prstGeom prst="triangle">
            <a:avLst/>
          </a:prstGeom>
          <a:solidFill>
            <a:srgbClr val="70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112000" y="1599948"/>
            <a:ext cx="342900" cy="3264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4" descr="https://e7.pngegg.com/pngimages/313/449/png-clipart-computer-icons-arrow-arrow-angle-triang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4" y="1729853"/>
            <a:ext cx="901130" cy="6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6B1E17-4347-B7D6-CFD5-59703995D0DE}"/>
              </a:ext>
            </a:extLst>
          </p:cNvPr>
          <p:cNvSpPr/>
          <p:nvPr/>
        </p:nvSpPr>
        <p:spPr>
          <a:xfrm>
            <a:off x="1286634" y="2965860"/>
            <a:ext cx="1575100" cy="1572273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4292861" y="3581402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4881713" y="3285067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3807805" y="3268134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4801958" y="3894667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3831846" y="3894667"/>
            <a:ext cx="532042" cy="4064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857998" y="3527567"/>
            <a:ext cx="846668" cy="550331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651868" y="3538181"/>
            <a:ext cx="914400" cy="460235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9110133" y="3136834"/>
            <a:ext cx="541735" cy="302274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0617134" y="3169060"/>
            <a:ext cx="541735" cy="302274"/>
          </a:xfrm>
          <a:prstGeom prst="rect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715177" y="5147734"/>
            <a:ext cx="587756" cy="372534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292861" y="5054854"/>
            <a:ext cx="901195" cy="626279"/>
          </a:xfrm>
          <a:prstGeom prst="ellipse">
            <a:avLst/>
          </a:prstGeom>
          <a:solidFill>
            <a:srgbClr val="96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Picture 4" descr="https://e7.pngegg.com/pngimages/313/449/png-clipart-computer-icons-arrow-arrow-angle-triang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575" y="5334001"/>
            <a:ext cx="901130" cy="6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7010398" y="4970692"/>
            <a:ext cx="91440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60342" y="262050"/>
            <a:ext cx="110374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Мнемотаблица «Геометрические фигуры»</a:t>
            </a:r>
          </a:p>
        </p:txBody>
      </p:sp>
      <p:sp>
        <p:nvSpPr>
          <p:cNvPr id="37" name="Овал 36"/>
          <p:cNvSpPr/>
          <p:nvPr/>
        </p:nvSpPr>
        <p:spPr>
          <a:xfrm>
            <a:off x="6868583" y="2039141"/>
            <a:ext cx="342900" cy="3264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382934" y="2020058"/>
            <a:ext cx="342900" cy="3264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5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9" y="977718"/>
            <a:ext cx="11604171" cy="11696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мотивирующих  условий для повышения интереса к чтению книг,</a:t>
            </a:r>
            <a:b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электронных образовательных материалов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29" y="1562532"/>
            <a:ext cx="11389321" cy="4968895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интерес к ознакомлению с литературными произведениями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планировать собственный пересказ с использованием моделей-образов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коммуникативно-речевые умения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зрительное восприятие, произвольное внимание, словесно-логическое и абстрактное мышление, 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зрительную память</a:t>
            </a:r>
            <a:endParaRPr lang="ru-RU" sz="20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 эмпатию, чувство справедливости, взаимовыручки</a:t>
            </a:r>
          </a:p>
        </p:txBody>
      </p:sp>
    </p:spTree>
    <p:extLst>
      <p:ext uri="{BB962C8B-B14F-4D97-AF65-F5344CB8AC3E}">
        <p14:creationId xmlns:p14="http://schemas.microsoft.com/office/powerpoint/2010/main" val="42129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9570" y="911545"/>
            <a:ext cx="88011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пособия </a:t>
            </a: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 и иллюстрации к сказке В.Г.Сутеева  «Мешок яблок»</a:t>
            </a:r>
            <a:endParaRPr lang="ru-RU" sz="2400" dirty="0">
              <a:solidFill>
                <a:srgbClr val="66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66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 «Чьи </a:t>
            </a:r>
            <a:r>
              <a:rPr lang="ru-RU" sz="2400" dirty="0" smtClean="0">
                <a:solidFill>
                  <a:srgbClr val="66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следы?»</a:t>
            </a:r>
            <a:endParaRPr lang="ru-RU" sz="2400" dirty="0">
              <a:solidFill>
                <a:srgbClr val="66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 «Чья </a:t>
            </a:r>
            <a:r>
              <a:rPr lang="ru-RU" sz="24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тень?»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 Кто лишний?»</a:t>
            </a:r>
            <a:endParaRPr lang="ru-RU" sz="2400" dirty="0">
              <a:solidFill>
                <a:srgbClr val="66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«Ассоциации» </a:t>
            </a:r>
            <a:endParaRPr lang="ru-RU" sz="2400" dirty="0">
              <a:solidFill>
                <a:srgbClr val="66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Мнемотаблица «Геометрические фигуры» для пересказа </a:t>
            </a:r>
            <a:endParaRPr lang="ru-RU" sz="2400" dirty="0">
              <a:solidFill>
                <a:srgbClr val="66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76056" y="232352"/>
            <a:ext cx="781594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Ходил Заяц с мешком по лесу, искал грибы-ягоды для своих зайчат, но, как назло, ничего ему не попадалось: ни грибов, ни ягод.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вдруг посреди зелёной поляны увидел он дикую яблоню. А яблок румяных на ней и под ней — видимо-невидимо! Не долго думая, раскрыл Заяц свой мешок и стал в него яблоки собирать.</a:t>
            </a:r>
            <a:b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Тут Ворона прилетела, на пенёк села и каркает:</a:t>
            </a:r>
            <a:b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Карр! Карр! Безобразие! Каждый будет сюда приходить, ни одного яблока не останется! Мешок тяжёлый — не поднять. С трудом потащил его Заяц волоком по лесной тропинке…И вдруг голова его уткнулась во что-то мягкое. Поднял голову Заяц и обомлел — перед ним Медведь стоит!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Что у тебя там в мешке? — спросил Медведь. Заяц пришёл в себя, открыл мешок и говорит: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Вот… Яблоки… Угощайтесь, дядя Миша!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Попробовал Медведь одно яблоко.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Ничего яблочки! Освежают! — проревел он, набрал большую горсть яблок и пошёл своей дорогой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5" name="Рисунок 14" descr="сказка сутеева мешок яблок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449" y="1253218"/>
            <a:ext cx="3428999" cy="42168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Picture 10" descr="https://blogger.googleusercontent.com/img/b/R29vZ2xl/AVvXsEjqvs1YzIDsOizY-neNJm3G2AgXb8CGcrbGD3D37AqulUVTmoUTulLfPEClVo_W5KRYEyqarl3gjbJlNEnCxDF4m6MuLUyNHBFkxDEuycgLaHYjCVIJ11QONGDRn97Bnvsga5rYRjc1yzP-UT2jLekev2myI-Q1MjijcilsHbt9v-McYCuDlLg_Fw/s737/9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706" l="0" r="98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161" y="4075034"/>
            <a:ext cx="3439732" cy="198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flipH="1">
            <a:off x="5103765" y="713448"/>
            <a:ext cx="65640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Заяц — к себе домой.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Идёт Заяц по лесу, а со всех сторон бегут к нему бельчата, пищат хором: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Дяденька Заяц! Дайте яблочек!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Ничего не поделаешь, пришлось снова мешок открыть. По дороге домой Заяц встретил своего старого приятеля Ежа.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Куда идёшь, Колючая Голова? — спросил Заяц.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Да вот, за грибами собрался, а грибов нигде не видно. Хожу с пустой корзинкой.</a:t>
            </a:r>
          </a:p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Ты лучше у меня яблок возьми. Бери, не стесняйся, у меня их много! — сказал Заяц и насыпал Ежу полную корзину яблок.</a:t>
            </a:r>
          </a:p>
        </p:txBody>
      </p:sp>
      <p:pic>
        <p:nvPicPr>
          <p:cNvPr id="8" name="Рисунок 7" descr="мешок яблок заяц и бельчата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51" y="947273"/>
            <a:ext cx="3942263" cy="514796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3" name="Рисунок 12" descr="Мешок яблок - Сутеев В.Г.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53" l="2400" r="100000">
                        <a14:foregroundMark x1="41600" y1="13089" x2="41600" y2="13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147" y="3981441"/>
            <a:ext cx="4362450" cy="16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58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4800" y="21038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Вышел Заяц на лужок, а там Коза со своими козлятами гуляет. Их Заяц тоже яблоками оделил.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3756683"/>
            <a:ext cx="5943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Ходил, ходил Заяц и устал. Присел было на какой-то бугорок, как вдруг…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Спасибо, дружище! — сказал Крот и исчез под землёй вместе с яблоками.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62274" y="3756683"/>
            <a:ext cx="48167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заячьем домике давно ждут папу-Зайца. Чтобы скоротать время, мама-Зайчиха рассказывает сказку своим голодным зайчатам..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тут кто-то постучал в дверь…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Дверь распахнулась, и на пороге появились бельчата с большим лукошком, полным орехов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48" r="19662" b="49078"/>
          <a:stretch/>
        </p:blipFill>
        <p:spPr>
          <a:xfrm>
            <a:off x="1191986" y="856714"/>
            <a:ext cx="3102428" cy="2768229"/>
          </a:xfrm>
          <a:prstGeom prst="rect">
            <a:avLst/>
          </a:prstGeom>
        </p:spPr>
      </p:pic>
      <p:pic>
        <p:nvPicPr>
          <p:cNvPr id="10" name="Рисунок 9" descr="Мешок яблок - Сутеев В.Г.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20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64" b="20511"/>
          <a:stretch/>
        </p:blipFill>
        <p:spPr bwMode="auto">
          <a:xfrm>
            <a:off x="7560129" y="432548"/>
            <a:ext cx="3673928" cy="2784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1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883" y="147530"/>
            <a:ext cx="63366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Вот! Это вам мама просила передать! — пропищали бельчата и убежали.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Чудеса… — прошептала Зайчиха. Пришёл Ёжик с корзиной, полной грибов.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Хозяин дома? — спросил он Зайчиху.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Да нет. Как с утра пошёл, так и не возвращался.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Попрощался Ёж, ушёл, а корзину с грибами оставил Зайчихе.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73516" y="4237032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Соседка Коза принесла капусты и крынку молока.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для ваших детей, — сказала она Зайчихе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 descr="Мешок яблок - Сутеев В.Г.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4068" l="3200" r="93600">
                        <a14:foregroundMark x1="3200" y1="84181" x2="3200" y2="84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30" r="6794" b="4988"/>
          <a:stretch/>
        </p:blipFill>
        <p:spPr bwMode="auto">
          <a:xfrm>
            <a:off x="7266214" y="310243"/>
            <a:ext cx="4751615" cy="298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Мешок яблок - Сутеев В.Г.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00" b="99555" l="7600" r="99200">
                        <a14:foregroundMark x1="49600" y1="87305" x2="49600" y2="87305"/>
                        <a14:foregroundMark x1="19000" y1="89532" x2="19000" y2="89532"/>
                        <a14:foregroundMark x1="18400" y1="95768" x2="18400" y2="95768"/>
                        <a14:foregroundMark x1="26400" y1="97327" x2="26400" y2="97327"/>
                        <a14:foregroundMark x1="31200" y1="92650" x2="31200" y2="92650"/>
                        <a14:foregroundMark x1="63800" y1="95768" x2="63800" y2="95768"/>
                        <a14:foregroundMark x1="51600" y1="94655" x2="51600" y2="94655"/>
                        <a14:foregroundMark x1="45400" y1="95768" x2="45400" y2="95768"/>
                        <a14:foregroundMark x1="11800" y1="96214" x2="11800" y2="96214"/>
                        <a14:foregroundMark x1="85600" y1="78396" x2="85600" y2="7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01" t="5024"/>
          <a:stretch/>
        </p:blipFill>
        <p:spPr bwMode="auto">
          <a:xfrm>
            <a:off x="1665513" y="2334986"/>
            <a:ext cx="3608615" cy="3547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8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902" y="385655"/>
            <a:ext cx="524576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Чудеса продолжались. Со стуком откинулась крышка подпола, и показалась голова Крота.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дом Зайца? — спросил он.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Да, мы тут живём, — сказала Зайчиха.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Значит, я правильно подкоп вёл! — обрадовался Крот, и полетели из подпола всякие овощи: морковка, картошка, петрушка, свёкла. — Привет Зайцу! — крикнул Крот и исчез под землёй.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Мешок яблок - Сутеев В.Г.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8" b="95812" l="3800" r="95400">
                        <a14:foregroundMark x1="6400" y1="82461" x2="6400" y2="8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63" r="2875" b="2788"/>
          <a:stretch/>
        </p:blipFill>
        <p:spPr bwMode="auto">
          <a:xfrm>
            <a:off x="518133" y="2857499"/>
            <a:ext cx="4511068" cy="3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Мешок яблок - Сутеев В.Г."/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9" b="90110" l="10000" r="92000">
                        <a14:foregroundMark x1="83000" y1="72527" x2="83000" y2="72527"/>
                        <a14:foregroundMark x1="78200" y1="64286" x2="78200" y2="64286"/>
                        <a14:foregroundMark x1="77600" y1="65934" x2="77600" y2="65934"/>
                        <a14:foregroundMark x1="74600" y1="62637" x2="74600" y2="62637"/>
                        <a14:foregroundMark x1="74000" y1="62637" x2="74000" y2="62637"/>
                        <a14:foregroundMark x1="89000" y1="75275" x2="89000" y2="75275"/>
                        <a14:foregroundMark x1="89600" y1="65934" x2="88400" y2="52747"/>
                        <a14:foregroundMark x1="88400" y1="51099" x2="88400" y2="51099"/>
                        <a14:foregroundMark x1="88400" y1="49451" x2="88400" y2="46154"/>
                        <a14:foregroundMark x1="88400" y1="44505" x2="88400" y2="42857"/>
                        <a14:foregroundMark x1="89000" y1="39560" x2="89000" y2="37912"/>
                        <a14:foregroundMark x1="89000" y1="34615" x2="89000" y2="34615"/>
                        <a14:foregroundMark x1="84200" y1="59341" x2="81800" y2="57692"/>
                        <a14:foregroundMark x1="87800" y1="80220" x2="87800" y2="80220"/>
                        <a14:foregroundMark x1="79400" y1="75275" x2="79400" y2="75275"/>
                        <a14:foregroundMark x1="50800" y1="73626" x2="50800" y2="73626"/>
                        <a14:foregroundMark x1="46000" y1="72527" x2="46000" y2="72527"/>
                        <a14:foregroundMark x1="59000" y1="78571" x2="59000" y2="78571"/>
                        <a14:foregroundMark x1="55400" y1="70879" x2="55400" y2="70879"/>
                        <a14:foregroundMark x1="54400" y1="75275" x2="54400" y2="75275"/>
                        <a14:foregroundMark x1="44800" y1="72527" x2="44800" y2="72527"/>
                        <a14:foregroundMark x1="70400" y1="59341" x2="70400" y2="59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31" r="5068"/>
          <a:stretch/>
        </p:blipFill>
        <p:spPr bwMode="auto">
          <a:xfrm>
            <a:off x="7845444" y="47681"/>
            <a:ext cx="3788230" cy="15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639655" y="1324373"/>
            <a:ext cx="627160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Ворона всё каркает: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Всем яблоки раздавал, а меня хоть бы одним яблочком угостил!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Смутился Заяц, вытряхнул из мешка последнее яблоко: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Вот… Самое лучшее! Клюй на здоровье!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Очень мне нужно твоё яблоко, я их терпеть не могу!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Что делается! Родным голодным детишкам пустой мешок несёт!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я… А я сейчас обратно в лес пойду и снова мешок полный принесу!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Куда же ты пойдёшь, глупый! Смотри, какая туча собирается! И побежал Заяц обратно в лес.</a:t>
            </a:r>
          </a:p>
        </p:txBody>
      </p:sp>
      <p:pic>
        <p:nvPicPr>
          <p:cNvPr id="10" name="Picture 4" descr="https://ollforkids.ru/uploads/posts/2013-09/1379576291_17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616" b="2614"/>
          <a:stretch/>
        </p:blipFill>
        <p:spPr bwMode="auto">
          <a:xfrm>
            <a:off x="8801212" y="3734298"/>
            <a:ext cx="3281931" cy="30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Фон для презентации сказки - 59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" y="408213"/>
            <a:ext cx="11798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прибежал к своей заветной яблоне, то там…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Увидел Волк Зайца, облизнулся и спрашивает: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Тебе что здесь нужно? — Я… Яблочки хотел собрать… Зайчатам…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Значит, ты яблочки любишь?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Люблю.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я зайцев очень люблю! — зарычал Волк и бросился на Зайца.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Вот тут-то и пригодился Зайцу пустой мешок.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поздно ночью приплёлся Заяц к своему дому.</a:t>
            </a:r>
          </a:p>
        </p:txBody>
      </p:sp>
      <p:pic>
        <p:nvPicPr>
          <p:cNvPr id="7" name="Рисунок 6" descr="Мешок яблок - Сутеев В.Г.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486" y="2661556"/>
            <a:ext cx="3445328" cy="386987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55671" y="3151414"/>
            <a:ext cx="32561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Зайчиха подбежала к двери: на пороге стоял Заяц, весь мокрый.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 ничего… совсем ничего вам не принёс, — прошептал он.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Зайчик мой бедный! — воскликнула Зайчиха.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вдруг страшный удар потряс дом.</a:t>
            </a:r>
          </a:p>
        </p:txBody>
      </p:sp>
      <p:pic>
        <p:nvPicPr>
          <p:cNvPr id="11" name="Picture 6" descr="https://orenburgkniga.ru/wp-content/uploads/9/b/a/9ba6939b048325507507eb05b9cca2b7.jpe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74" l="1900" r="99400">
                        <a14:backgroundMark x1="89300" y1="43771" x2="88400" y2="84895"/>
                        <a14:backgroundMark x1="10300" y1="25358" x2="8900" y2="61080"/>
                        <a14:backgroundMark x1="11000" y1="69570" x2="10800" y2="85116"/>
                        <a14:backgroundMark x1="26700" y1="45535" x2="45500" y2="75524"/>
                        <a14:backgroundMark x1="91200" y1="17641" x2="81600" y2="36494"/>
                        <a14:backgroundMark x1="70300" y1="32856" x2="72000" y2="46086"/>
                        <a14:backgroundMark x1="79700" y1="32084" x2="82800" y2="19956"/>
                        <a14:backgroundMark x1="82800" y1="17641" x2="84900" y2="11466"/>
                        <a14:backgroundMark x1="16600" y1="16648" x2="21800" y2="15877"/>
                        <a14:backgroundMark x1="19700" y1="26130" x2="25600" y2="18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8659" b="4339"/>
          <a:stretch/>
        </p:blipFill>
        <p:spPr bwMode="auto">
          <a:xfrm>
            <a:off x="8098972" y="2857024"/>
            <a:ext cx="3902528" cy="37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7skazok.ru/images/meshokyablok2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29" b="97255" l="525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25" t="2067" r="2481" b="3579"/>
          <a:stretch/>
        </p:blipFill>
        <p:spPr bwMode="auto">
          <a:xfrm>
            <a:off x="8686801" y="408213"/>
            <a:ext cx="3135086" cy="200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9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1048</Words>
  <Application>Microsoft Office PowerPoint</Application>
  <PresentationFormat>Широкоэкранный</PresentationFormat>
  <Paragraphs>78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Цель: Создание мотивирующих  условий для повышения интереса к чтению книг, с использованием электронных образовательных материалов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2023-02-22T13:27:15Z</dcterms:created>
  <dcterms:modified xsi:type="dcterms:W3CDTF">2023-09-21T13:39:44Z</dcterms:modified>
</cp:coreProperties>
</file>