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08" r:id="rId2"/>
    <p:sldId id="309" r:id="rId3"/>
    <p:sldId id="311" r:id="rId4"/>
    <p:sldId id="256" r:id="rId5"/>
    <p:sldId id="261" r:id="rId6"/>
    <p:sldId id="258" r:id="rId7"/>
    <p:sldId id="257" r:id="rId8"/>
    <p:sldId id="259" r:id="rId9"/>
    <p:sldId id="262" r:id="rId10"/>
    <p:sldId id="260" r:id="rId11"/>
    <p:sldId id="263" r:id="rId12"/>
    <p:sldId id="264" r:id="rId13"/>
    <p:sldId id="265" r:id="rId14"/>
    <p:sldId id="268" r:id="rId15"/>
    <p:sldId id="266" r:id="rId16"/>
    <p:sldId id="267" r:id="rId17"/>
    <p:sldId id="288" r:id="rId18"/>
    <p:sldId id="289" r:id="rId19"/>
    <p:sldId id="276" r:id="rId20"/>
    <p:sldId id="269" r:id="rId21"/>
    <p:sldId id="278" r:id="rId22"/>
    <p:sldId id="291" r:id="rId23"/>
    <p:sldId id="292" r:id="rId24"/>
    <p:sldId id="279" r:id="rId25"/>
    <p:sldId id="290" r:id="rId26"/>
    <p:sldId id="293" r:id="rId27"/>
    <p:sldId id="295" r:id="rId28"/>
    <p:sldId id="294" r:id="rId29"/>
    <p:sldId id="280" r:id="rId30"/>
    <p:sldId id="297" r:id="rId31"/>
    <p:sldId id="298" r:id="rId32"/>
    <p:sldId id="282" r:id="rId33"/>
    <p:sldId id="296" r:id="rId34"/>
    <p:sldId id="299" r:id="rId35"/>
    <p:sldId id="287" r:id="rId36"/>
    <p:sldId id="283" r:id="rId37"/>
    <p:sldId id="300" r:id="rId38"/>
    <p:sldId id="270" r:id="rId39"/>
    <p:sldId id="301" r:id="rId40"/>
    <p:sldId id="274" r:id="rId41"/>
    <p:sldId id="273" r:id="rId42"/>
    <p:sldId id="272" r:id="rId43"/>
    <p:sldId id="284" r:id="rId44"/>
    <p:sldId id="271" r:id="rId45"/>
    <p:sldId id="302" r:id="rId46"/>
    <p:sldId id="304" r:id="rId47"/>
    <p:sldId id="303" r:id="rId48"/>
    <p:sldId id="305" r:id="rId49"/>
    <p:sldId id="306" r:id="rId50"/>
    <p:sldId id="312" r:id="rId51"/>
    <p:sldId id="277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7" autoAdjust="0"/>
    <p:restoredTop sz="94660"/>
  </p:normalViewPr>
  <p:slideViewPr>
    <p:cSldViewPr>
      <p:cViewPr varScale="1">
        <p:scale>
          <a:sx n="106" d="100"/>
          <a:sy n="106" d="100"/>
        </p:scale>
        <p:origin x="163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F10FD-BEEF-45F1-8982-031183ACBC5A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8547F-4D45-418D-B325-21C712115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8547F-4D45-418D-B325-21C712115B8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8547F-4D45-418D-B325-21C712115B85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8547F-4D45-418D-B325-21C712115B85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8547F-4D45-418D-B325-21C712115B85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8547F-4D45-418D-B325-21C712115B85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8547F-4D45-418D-B325-21C712115B85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8547F-4D45-418D-B325-21C712115B8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8547F-4D45-418D-B325-21C712115B8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8547F-4D45-418D-B325-21C712115B8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8547F-4D45-418D-B325-21C712115B8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8547F-4D45-418D-B325-21C712115B85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8547F-4D45-418D-B325-21C712115B85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8547F-4D45-418D-B325-21C712115B85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8547F-4D45-418D-B325-21C712115B85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ilingstore.net/Pamyatnik-MuMu-v-Onflere-Franciya-i6110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kudavtur.ru/strana/rossiya/zmej-gorynych-na-kudykinoj-gor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42;&#1080;&#1088;&#1090;&#1091;&#1072;&#1083;&#1100;&#1085;&#1072;&#1103;%20&#1101;&#1082;&#1089;&#1082;&#1091;&#1088;&#1089;&#1080;&#1103;%20&#1052;.&#1043;&#1072;&#1085;&#1090;&#1080;&#1084;&#1091;&#1088;&#1086;&#1074;\videoplayback%20(1)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42;&#1080;&#1088;&#1090;&#1091;&#1072;&#1083;&#1100;&#1085;&#1072;&#1103;%20&#1101;&#1082;&#1089;&#1082;&#1091;&#1088;&#1089;&#1080;&#1103;%20&#1052;.&#1043;&#1072;&#1085;&#1090;&#1080;&#1084;&#1091;&#1088;&#1086;&#1074;\&#1047;&#1084;&#1077;&#1081;%20&#1043;&#1086;&#1088;&#1099;&#1085;&#1099;&#1095;,%20&#1050;&#1091;&#1076;&#1099;&#1082;&#1080;&#1085;&#1072;%20&#1075;&#1086;&#1088;&#1072;%20-%20&#1072;&#1101;&#1088;&#1086;&#1089;&#1098;&#1105;&#1084;&#1082;&#1072;%20&#1086;&#1075;&#1085;&#1103;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BB%D0%B5%D0%BD%D0%B4%D0%B6%D0%B8%D0%BA&amp;rpt=simage" TargetMode="External"/><Relationship Id="rId7" Type="http://schemas.openxmlformats.org/officeDocument/2006/relationships/hyperlink" Target="%BA%20%D0%B5%D1%80%D0%BE%D0%B2%D0%B0&amp;rpt=simage" TargetMode="External"/><Relationship Id="rId2" Type="http://schemas.openxmlformats.org/officeDocument/2006/relationships/hyperlink" Target="%BB%D0%B5%D0%BD%D0%B4%D0%B6%D0%B8%D0%BA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1%8C&amp;rpt=simage" TargetMode="External"/><Relationship Id="rId5" Type="http://schemas.openxmlformats.org/officeDocument/2006/relationships/hyperlink" Target="https://yandex.ru/images/search?pos=5&amp;img_url=http://s1.fotokto.ru/photo/full/562/5625567.jpg&amp;text=%C2%AB%D0%94%D1%8F%D0%B4%D1%8F%20%D0%A1%D1%82%D0%B5%D0%BF%D0%B0%C2%BB%20%D1%81%D0%B0%D0%BC%D0%B0%D1%80%D0%B0&amp;rpt=simage" TargetMode="External"/><Relationship Id="rId4" Type="http://schemas.openxmlformats.org/officeDocument/2006/relationships/hyperlink" Target="https://yandex.ru/images/search?pos=5&amp;img_url=https://turisticum.ru/img/gelen/gelen/23.jpg&amp;text=%D0%9A%D0%BE%D1%82-%D1%83%D1%87%D0%B5%D0%BD%D1%8B%D0%B9%20%D0%B3%D0%B5%D0%BB%D0%B5%D0%BD%D0%B4%D0%B6%D0%B8%D0%BA&amp;rpt=simag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Государственное автономное профессиональное образовательное учреждение Свердловской области</a:t>
            </a:r>
          </a:p>
          <a:p>
            <a:pPr algn="ctr"/>
            <a:r>
              <a:rPr lang="ru-RU" sz="2400" b="1" dirty="0"/>
              <a:t>«Уральский колледж технологий и предпринимательства»</a:t>
            </a:r>
          </a:p>
          <a:p>
            <a:pPr algn="ctr"/>
            <a:r>
              <a:rPr lang="ru-RU" sz="2400" dirty="0"/>
              <a:t> (ГАПОУ СО «УКТП»)</a:t>
            </a:r>
          </a:p>
          <a:p>
            <a:r>
              <a:rPr lang="ru-RU" sz="2800" dirty="0"/>
              <a:t>  </a:t>
            </a:r>
          </a:p>
          <a:p>
            <a:pPr algn="ctr"/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Тема: «Индивидуальный проект</a:t>
            </a:r>
          </a:p>
          <a:p>
            <a:pPr algn="ctr"/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информационно-познавательного типа: цель, задачи, вариант оформления практической части – продукта проекта» </a:t>
            </a:r>
          </a:p>
          <a:p>
            <a:pPr algn="ctr"/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Автор: </a:t>
            </a:r>
          </a:p>
          <a:p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Исмоилова Екатерина Николаевна, </a:t>
            </a:r>
          </a:p>
          <a:p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преподаватель ВКК</a:t>
            </a:r>
          </a:p>
          <a:p>
            <a:pPr algn="ctr"/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</a:p>
          <a:p>
            <a:pPr algn="r"/>
            <a:endParaRPr lang="ru-RU" sz="2400" dirty="0"/>
          </a:p>
          <a:p>
            <a:r>
              <a:rPr lang="ru-RU" sz="2400" dirty="0"/>
              <a:t> </a:t>
            </a:r>
            <a:endParaRPr lang="ru-RU" sz="2800" dirty="0"/>
          </a:p>
          <a:p>
            <a:pPr algn="ctr"/>
            <a:r>
              <a:rPr lang="ru-RU" sz="2800" dirty="0"/>
              <a:t> </a:t>
            </a:r>
            <a:br>
              <a:rPr lang="ru-RU" sz="2800" dirty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u Mou.jpg"/>
          <p:cNvPicPr>
            <a:picLocks noChangeAspect="1"/>
          </p:cNvPicPr>
          <p:nvPr/>
        </p:nvPicPr>
        <p:blipFill>
          <a:blip r:embed="rId2"/>
          <a:srcRect l="21126" r="16091" b="3672"/>
          <a:stretch>
            <a:fillRect/>
          </a:stretch>
        </p:blipFill>
        <p:spPr>
          <a:xfrm>
            <a:off x="0" y="857232"/>
            <a:ext cx="4714908" cy="48001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6314" y="1142984"/>
            <a:ext cx="4357686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C00000"/>
                </a:solidFill>
              </a:rPr>
              <a:t>Чем же необычен этот памятник?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6314" y="2500306"/>
            <a:ext cx="4357686" cy="30162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А тем, что скульптор, потрясенный грустной концовкой истории, «подарил» маленькой героине настоящий русалочий хвост!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 descr="049048053052056056050055055.jpg"/>
          <p:cNvPicPr>
            <a:picLocks noChangeAspect="1"/>
          </p:cNvPicPr>
          <p:nvPr/>
        </p:nvPicPr>
        <p:blipFill>
          <a:blip r:embed="rId3"/>
          <a:srcRect l="8594" r="16206"/>
          <a:stretch>
            <a:fillRect/>
          </a:stretch>
        </p:blipFill>
        <p:spPr>
          <a:xfrm>
            <a:off x="0" y="857232"/>
            <a:ext cx="4714908" cy="48577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85789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/>
              <a:t>Подробнее о памятнике ты сможешь узнать, перейдя по ссылке </a:t>
            </a:r>
            <a:r>
              <a:rPr lang="en-US" sz="2400" i="1" dirty="0">
                <a:hlinkClick r:id="rId4"/>
              </a:rPr>
              <a:t>https://vilingstore.net/Pamyatnik-MuMu-v-Onflere-Franciya-i61102</a:t>
            </a:r>
            <a:r>
              <a:rPr lang="ru-RU" sz="2400" i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9258276_Depositphotos_4246809_m700x700.jpg"/>
          <p:cNvPicPr>
            <a:picLocks noChangeAspect="1"/>
          </p:cNvPicPr>
          <p:nvPr/>
        </p:nvPicPr>
        <p:blipFill>
          <a:blip r:embed="rId2"/>
          <a:srcRect l="3125" t="48778" r="3125"/>
          <a:stretch>
            <a:fillRect/>
          </a:stretch>
        </p:blipFill>
        <p:spPr>
          <a:xfrm>
            <a:off x="0" y="2786058"/>
            <a:ext cx="7663009" cy="4071942"/>
          </a:xfrm>
          <a:prstGeom prst="rect">
            <a:avLst/>
          </a:prstGeom>
        </p:spPr>
      </p:pic>
      <p:pic>
        <p:nvPicPr>
          <p:cNvPr id="23556" name="Picture 4" descr="https://png.pngtree.com/element_origin_min_pic/17/03/01/7bd557c8da4db95f264322e9e2f1bfe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0"/>
            <a:ext cx="3571868" cy="4643446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0" y="0"/>
            <a:ext cx="3286116" cy="2214554"/>
          </a:xfrm>
          <a:prstGeom prst="ellipse">
            <a:avLst/>
          </a:prstGeom>
          <a:solidFill>
            <a:schemeClr val="accent6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428660" y="285728"/>
            <a:ext cx="41433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</a:rPr>
              <a:t>Вторая остановка</a:t>
            </a:r>
            <a:r>
              <a:rPr lang="ru-RU" sz="4000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7" name="Picture 2" descr="http://fusiontel.ru/userfiles/shop/large/296_konus-signalnyy-ks-22.png"/>
          <p:cNvPicPr>
            <a:picLocks noChangeAspect="1" noChangeArrowheads="1"/>
          </p:cNvPicPr>
          <p:nvPr/>
        </p:nvPicPr>
        <p:blipFill>
          <a:blip r:embed="rId4" cstate="print"/>
          <a:srcRect l="18712" t="20813" r="19013" b="14500"/>
          <a:stretch>
            <a:fillRect/>
          </a:stretch>
        </p:blipFill>
        <p:spPr bwMode="auto">
          <a:xfrm>
            <a:off x="2500298" y="3786190"/>
            <a:ext cx="500066" cy="7500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28926" y="3857628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Липецкая область</a:t>
            </a:r>
          </a:p>
        </p:txBody>
      </p:sp>
      <p:pic>
        <p:nvPicPr>
          <p:cNvPr id="23558" name="Picture 6" descr="https://pbs.twimg.com/media/B3wlQpBIQAA3KnQ.jpg:lar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4429132"/>
            <a:ext cx="3027139" cy="2042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0" y="5072074"/>
            <a:ext cx="9144000" cy="1785926"/>
          </a:xfrm>
          <a:prstGeom prst="ellipse">
            <a:avLst/>
          </a:prstGeom>
          <a:solidFill>
            <a:schemeClr val="accent6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Sculpture.jpeg"/>
          <p:cNvPicPr>
            <a:picLocks noChangeAspect="1"/>
          </p:cNvPicPr>
          <p:nvPr/>
        </p:nvPicPr>
        <p:blipFill>
          <a:blip r:embed="rId2"/>
          <a:srcRect l="17187" t="8333" r="7031" b="12500"/>
          <a:stretch>
            <a:fillRect/>
          </a:stretch>
        </p:blipFill>
        <p:spPr>
          <a:xfrm>
            <a:off x="1214414" y="0"/>
            <a:ext cx="6429388" cy="50374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28638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Недавно в Липецкой области появился настоящий защитник, известный фольклорный персонаж – </a:t>
            </a:r>
            <a:r>
              <a:rPr lang="ru-RU" sz="2800" dirty="0">
                <a:solidFill>
                  <a:srgbClr val="C00000"/>
                </a:solidFill>
              </a:rPr>
              <a:t>огнедышащий трехголовый Змей Горыныч</a:t>
            </a:r>
            <a:r>
              <a:rPr lang="ru-RU" sz="2800" dirty="0"/>
              <a:t>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6380" y="357166"/>
            <a:ext cx="3857620" cy="46628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700" i="1" dirty="0"/>
              <a:t>Скульптура, имеющая высоту </a:t>
            </a:r>
            <a:r>
              <a:rPr lang="ru-RU" sz="2700" i="1" dirty="0">
                <a:solidFill>
                  <a:srgbClr val="C00000"/>
                </a:solidFill>
              </a:rPr>
              <a:t>15 метров, состоит из металлического каркаса и бетона. </a:t>
            </a:r>
          </a:p>
          <a:p>
            <a:pPr algn="just"/>
            <a:r>
              <a:rPr lang="ru-RU" sz="2700" i="1" dirty="0"/>
              <a:t>Три ее головы способны </a:t>
            </a:r>
            <a:r>
              <a:rPr lang="ru-RU" sz="2700" i="1" dirty="0">
                <a:solidFill>
                  <a:srgbClr val="C00000"/>
                </a:solidFill>
              </a:rPr>
              <a:t>извергать огонь и даже рычать</a:t>
            </a:r>
            <a:r>
              <a:rPr lang="ru-RU" sz="2700" i="1" dirty="0"/>
              <a:t>.</a:t>
            </a:r>
          </a:p>
          <a:p>
            <a:pPr algn="just"/>
            <a:r>
              <a:rPr lang="ru-RU" sz="2700" i="1" dirty="0"/>
              <a:t>Находится культурный объект на той самой </a:t>
            </a:r>
            <a:r>
              <a:rPr lang="ru-RU" sz="2700" i="1" dirty="0" err="1"/>
              <a:t>Кудыкиной</a:t>
            </a:r>
            <a:r>
              <a:rPr lang="ru-RU" sz="2700" i="1" dirty="0"/>
              <a:t> горе</a:t>
            </a:r>
            <a:r>
              <a:rPr lang="ru-RU" sz="2700" dirty="0"/>
              <a:t> </a:t>
            </a:r>
          </a:p>
        </p:txBody>
      </p:sp>
      <p:pic>
        <p:nvPicPr>
          <p:cNvPr id="3" name="Рисунок 2" descr="og_og_1476132892280533307.jpg"/>
          <p:cNvPicPr>
            <a:picLocks noChangeAspect="1"/>
          </p:cNvPicPr>
          <p:nvPr/>
        </p:nvPicPr>
        <p:blipFill>
          <a:blip r:embed="rId2"/>
          <a:srcRect l="4687" r="6250"/>
          <a:stretch>
            <a:fillRect/>
          </a:stretch>
        </p:blipFill>
        <p:spPr>
          <a:xfrm>
            <a:off x="0" y="214290"/>
            <a:ext cx="5227780" cy="3071834"/>
          </a:xfrm>
          <a:prstGeom prst="rect">
            <a:avLst/>
          </a:prstGeom>
        </p:spPr>
      </p:pic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3"/>
          <a:srcRect l="10937" t="5555" r="17969" b="9722"/>
          <a:stretch>
            <a:fillRect/>
          </a:stretch>
        </p:blipFill>
        <p:spPr>
          <a:xfrm>
            <a:off x="0" y="3362270"/>
            <a:ext cx="5214942" cy="34957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4942" y="5226784"/>
            <a:ext cx="39290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Всю информацию об удивительном сооружении смотри по ссылке</a:t>
            </a:r>
            <a:r>
              <a:rPr lang="en-US" sz="2000" i="1" dirty="0"/>
              <a:t> </a:t>
            </a:r>
            <a:r>
              <a:rPr lang="en-US" sz="2000" i="1" dirty="0">
                <a:hlinkClick r:id="rId4"/>
              </a:rPr>
              <a:t>http://kudavtur.ru/strana/rossiya/zmej-gorynych-na-kudykinoj-gore/</a:t>
            </a:r>
            <a:r>
              <a:rPr lang="ru-RU" sz="2000" i="1" dirty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786058"/>
            <a:ext cx="114300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 descr="no-translate-detected_18591-489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54ACDE"/>
              </a:clrFrom>
              <a:clrTo>
                <a:srgbClr val="54ACDE">
                  <a:alpha val="0"/>
                </a:srgbClr>
              </a:clrTo>
            </a:clrChange>
            <a:lum contrast="10000"/>
          </a:blip>
          <a:srcRect l="35623" t="32029" r="29405"/>
          <a:stretch>
            <a:fillRect/>
          </a:stretch>
        </p:blipFill>
        <p:spPr>
          <a:xfrm>
            <a:off x="0" y="1859489"/>
            <a:ext cx="2571768" cy="4998511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214546" y="0"/>
            <a:ext cx="6929454" cy="492919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>
                <a:solidFill>
                  <a:srgbClr val="002060"/>
                </a:solidFill>
              </a:rPr>
              <a:t>Ну а пока перенесемся на </a:t>
            </a:r>
            <a:r>
              <a:rPr lang="ru-RU" sz="3500" dirty="0" err="1">
                <a:solidFill>
                  <a:srgbClr val="002060"/>
                </a:solidFill>
              </a:rPr>
              <a:t>Кудыкину</a:t>
            </a:r>
            <a:r>
              <a:rPr lang="ru-RU" sz="3500" dirty="0">
                <a:solidFill>
                  <a:srgbClr val="002060"/>
                </a:solidFill>
              </a:rPr>
              <a:t> гору и посмотрим на главную достопримечательность! </a:t>
            </a:r>
          </a:p>
        </p:txBody>
      </p:sp>
      <p:sp>
        <p:nvSpPr>
          <p:cNvPr id="5" name="Овал 4"/>
          <p:cNvSpPr/>
          <p:nvPr/>
        </p:nvSpPr>
        <p:spPr>
          <a:xfrm>
            <a:off x="2000232" y="3143248"/>
            <a:ext cx="1071570" cy="64294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playback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214290"/>
            <a:ext cx="8643998" cy="57626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/>
              <a:t>Огнедышащий дракон, призванный пугать людей внезапным пламенем, веселит и радует публику!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9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мей Горыныч, Кудыкина гора - аэросъёмка огня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21429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50070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/>
              <a:t>Змей Горыныч во всей красе запечатлен с высоты птичьего полета! В вечернее время языки пламени выглядят особенно устрашающе!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4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786058"/>
            <a:ext cx="114300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 descr="no-translate-detected_18591-489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54ACDE"/>
              </a:clrFrom>
              <a:clrTo>
                <a:srgbClr val="54ACDE">
                  <a:alpha val="0"/>
                </a:srgbClr>
              </a:clrTo>
            </a:clrChange>
            <a:lum contrast="10000"/>
          </a:blip>
          <a:srcRect l="35623" t="32029" r="29405"/>
          <a:stretch>
            <a:fillRect/>
          </a:stretch>
        </p:blipFill>
        <p:spPr>
          <a:xfrm>
            <a:off x="0" y="1859489"/>
            <a:ext cx="2571768" cy="4998511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214546" y="0"/>
            <a:ext cx="6786610" cy="47863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Эта героиня – символ верности своей мечте! Узнали?</a:t>
            </a:r>
          </a:p>
          <a:p>
            <a:pPr algn="ctr"/>
            <a:r>
              <a:rPr lang="ru-RU" sz="4000" dirty="0">
                <a:solidFill>
                  <a:srgbClr val="002060"/>
                </a:solidFill>
              </a:rPr>
              <a:t>Отправляемся на юг!</a:t>
            </a:r>
          </a:p>
        </p:txBody>
      </p:sp>
      <p:sp>
        <p:nvSpPr>
          <p:cNvPr id="5" name="Овал 4"/>
          <p:cNvSpPr/>
          <p:nvPr/>
        </p:nvSpPr>
        <p:spPr>
          <a:xfrm>
            <a:off x="1857356" y="3143248"/>
            <a:ext cx="1071570" cy="64294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9258276_Depositphotos_4246809_m700x700.jpg"/>
          <p:cNvPicPr>
            <a:picLocks noChangeAspect="1"/>
          </p:cNvPicPr>
          <p:nvPr/>
        </p:nvPicPr>
        <p:blipFill>
          <a:blip r:embed="rId2"/>
          <a:srcRect l="3125" t="48778" r="3125"/>
          <a:stretch>
            <a:fillRect/>
          </a:stretch>
        </p:blipFill>
        <p:spPr>
          <a:xfrm>
            <a:off x="0" y="2786058"/>
            <a:ext cx="7663009" cy="407194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0"/>
            <a:ext cx="3286116" cy="2214554"/>
          </a:xfrm>
          <a:prstGeom prst="ellipse">
            <a:avLst/>
          </a:prstGeom>
          <a:solidFill>
            <a:schemeClr val="accent6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428660" y="285728"/>
            <a:ext cx="41433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</a:rPr>
              <a:t>Южная</a:t>
            </a:r>
          </a:p>
          <a:p>
            <a:pPr algn="ctr"/>
            <a:r>
              <a:rPr lang="ru-RU" sz="4400" dirty="0">
                <a:solidFill>
                  <a:srgbClr val="FF0000"/>
                </a:solidFill>
              </a:rPr>
              <a:t>остановка</a:t>
            </a:r>
            <a:r>
              <a:rPr lang="ru-RU" sz="4000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7" name="Picture 2" descr="http://fusiontel.ru/userfiles/shop/large/296_konus-signalnyy-ks-22.png"/>
          <p:cNvPicPr>
            <a:picLocks noChangeAspect="1" noChangeArrowheads="1"/>
          </p:cNvPicPr>
          <p:nvPr/>
        </p:nvPicPr>
        <p:blipFill>
          <a:blip r:embed="rId3" cstate="print"/>
          <a:srcRect l="18712" t="20813" r="19013" b="14500"/>
          <a:stretch>
            <a:fillRect/>
          </a:stretch>
        </p:blipFill>
        <p:spPr bwMode="auto">
          <a:xfrm>
            <a:off x="2357422" y="5000636"/>
            <a:ext cx="500066" cy="7500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43240" y="3786190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Геленджик</a:t>
            </a:r>
          </a:p>
        </p:txBody>
      </p:sp>
      <p:pic>
        <p:nvPicPr>
          <p:cNvPr id="50178" name="Picture 2" descr="https://zabavnik.club/wp-content/uploads/Kartinki_dlya_detey_pro_samolet_3_2918104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357166"/>
            <a:ext cx="4444988" cy="2500306"/>
          </a:xfrm>
          <a:prstGeom prst="rect">
            <a:avLst/>
          </a:prstGeom>
          <a:noFill/>
        </p:spPr>
      </p:pic>
      <p:pic>
        <p:nvPicPr>
          <p:cNvPr id="50180" name="Picture 4" descr="http://coolrobo.ru/uploads/posts/2017-06/1498569125187dc08f5850ed0c7de79fd7157bed783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4429132"/>
            <a:ext cx="3214710" cy="2110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4.bp.blogspot.com/-tqqIstOrkfc/Wd0dfctvMvI/AAAAAAAAWok/zHYt99oIbmUVzEJTb4rly1dzsG_lYv5cgCLcBGAs/w1200-h630-p-k-no-nu/20171002_1352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2259186"/>
            <a:ext cx="8429684" cy="442558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285728"/>
            <a:ext cx="8429684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В </a:t>
            </a:r>
            <a:r>
              <a:rPr lang="ru-RU" sz="2800" dirty="0" err="1"/>
              <a:t>Геледжике</a:t>
            </a:r>
            <a:r>
              <a:rPr lang="ru-RU" sz="2800" dirty="0"/>
              <a:t> можно увидеть один главных символов города</a:t>
            </a:r>
            <a:r>
              <a:rPr lang="ru-RU" sz="2800" b="1" dirty="0"/>
              <a:t>  - </a:t>
            </a:r>
            <a:r>
              <a:rPr lang="ru-RU" sz="2800" dirty="0"/>
              <a:t>героиню повести А.Грина «Алые Паруса»  - </a:t>
            </a:r>
            <a:r>
              <a:rPr lang="ru-RU" sz="2800" dirty="0" err="1"/>
              <a:t>Ассоль</a:t>
            </a:r>
            <a:r>
              <a:rPr lang="ru-RU" sz="2800" dirty="0"/>
              <a:t>. </a:t>
            </a:r>
          </a:p>
          <a:p>
            <a:pPr algn="just"/>
            <a:r>
              <a:rPr lang="ru-RU" sz="2800" dirty="0"/>
              <a:t>Скульптура торжественно открыта </a:t>
            </a:r>
            <a:r>
              <a:rPr lang="ru-RU" sz="2800" dirty="0">
                <a:solidFill>
                  <a:srgbClr val="C00000"/>
                </a:solidFill>
              </a:rPr>
              <a:t>3 июня 2011 года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505122"/>
            <a:ext cx="871543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/>
              <a:t>	</a:t>
            </a:r>
            <a:r>
              <a:rPr lang="ru-RU" sz="2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индивидуального проекта информационно-познавательного типа: </a:t>
            </a:r>
            <a:r>
              <a:rPr lang="ru-RU" sz="2200" dirty="0"/>
              <a:t>сбор информации о каком-либо объекте, теме или явлении с целью ее анализа, обобщения и представления для широкой аудитории.</a:t>
            </a:r>
            <a:endParaRPr lang="ru-RU" sz="2200" b="1" dirty="0"/>
          </a:p>
          <a:p>
            <a:pPr algn="just"/>
            <a:r>
              <a:rPr lang="ru-RU" sz="2200" b="1" dirty="0"/>
              <a:t>	</a:t>
            </a:r>
            <a:r>
              <a:rPr lang="ru-RU" sz="2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Задачи:</a:t>
            </a:r>
            <a:endParaRPr lang="ru-RU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/>
              <a:t>развитие умений планирования (уметь чётко определить цель, описать шаги по её достижению, концентрироваться на достижении цели на протяжении всей работы);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/>
              <a:t>формирование навыков сбора и обработки информации, материалов (уметь выбрать подходящую информацию из различных источников, определить критерии отбора и правильно её использовать);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/>
              <a:t>развитие умений анализировать, творчески и критически мыслить;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/>
              <a:t>формирование и развитие навыков публичного выступления;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/>
              <a:t>формирование позитивного отношения к деятельности (проявлять инициативу, выполнять работу в срок в соответствии с установленным планом).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025945/edded167-51ac-4d78-9497-c98b4bf6415d/s1200"/>
          <p:cNvPicPr>
            <a:picLocks noChangeAspect="1" noChangeArrowheads="1"/>
          </p:cNvPicPr>
          <p:nvPr/>
        </p:nvPicPr>
        <p:blipFill>
          <a:blip r:embed="rId2"/>
          <a:srcRect l="5177" t="1266" r="3358"/>
          <a:stretch>
            <a:fillRect/>
          </a:stretch>
        </p:blipFill>
        <p:spPr bwMode="auto">
          <a:xfrm>
            <a:off x="642910" y="1571612"/>
            <a:ext cx="3592048" cy="5286388"/>
          </a:xfrm>
          <a:prstGeom prst="rect">
            <a:avLst/>
          </a:prstGeom>
          <a:noFill/>
        </p:spPr>
      </p:pic>
      <p:pic>
        <p:nvPicPr>
          <p:cNvPr id="9224" name="Picture 8" descr="https://ic.pics.livejournal.com/evrica_taurica/52658019/857693/857693_900.jpg"/>
          <p:cNvPicPr>
            <a:picLocks noChangeAspect="1" noChangeArrowheads="1"/>
          </p:cNvPicPr>
          <p:nvPr/>
        </p:nvPicPr>
        <p:blipFill>
          <a:blip r:embed="rId3"/>
          <a:srcRect l="9000" t="2500" r="12999"/>
          <a:stretch>
            <a:fillRect/>
          </a:stretch>
        </p:blipFill>
        <p:spPr bwMode="auto">
          <a:xfrm>
            <a:off x="4857752" y="1571612"/>
            <a:ext cx="3524274" cy="52863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0"/>
            <a:ext cx="8715436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Прообраз – актриса </a:t>
            </a:r>
            <a:r>
              <a:rPr lang="ru-RU" sz="2800" i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Анастасия Вертинская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сыгравшая главную роль в фильме «Алые паруса». Автор –</a:t>
            </a:r>
            <a:r>
              <a:rPr lang="ru-RU" sz="28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Д.В.Лындин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turisticum.ru/img/gelen/gelen/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3" y="1857365"/>
            <a:ext cx="7548131" cy="50006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64" y="0"/>
            <a:ext cx="8715436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Ещё одна скульптура этого города -  </a:t>
            </a:r>
            <a:r>
              <a:rPr lang="ru-RU" sz="2800" dirty="0">
                <a:solidFill>
                  <a:srgbClr val="C00000"/>
                </a:solidFill>
              </a:rPr>
              <a:t>Кот-ученый</a:t>
            </a:r>
            <a:r>
              <a:rPr lang="ru-RU" sz="2800" dirty="0"/>
              <a:t>. Торжественно открыта 6 июня 2008 года. </a:t>
            </a:r>
          </a:p>
          <a:p>
            <a:pPr algn="just"/>
            <a:r>
              <a:rPr lang="ru-RU" sz="2800" dirty="0"/>
              <a:t>Кот с книгой - символ мудрости, учености. Студенты перед экзаменом трут его когтистую лапу наудачу</a:t>
            </a:r>
          </a:p>
        </p:txBody>
      </p:sp>
      <p:pic>
        <p:nvPicPr>
          <p:cNvPr id="5" name="Picture 2" descr="https://turisticum.ru/img/gelen/gelen/23.jpg"/>
          <p:cNvPicPr>
            <a:picLocks noChangeAspect="1" noChangeArrowheads="1"/>
          </p:cNvPicPr>
          <p:nvPr/>
        </p:nvPicPr>
        <p:blipFill>
          <a:blip r:embed="rId2"/>
          <a:srcRect l="37731" t="4095" r="19679" b="51619"/>
          <a:stretch>
            <a:fillRect/>
          </a:stretch>
        </p:blipFill>
        <p:spPr bwMode="auto">
          <a:xfrm>
            <a:off x="3131718" y="1785926"/>
            <a:ext cx="6012282" cy="41417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786058"/>
            <a:ext cx="114300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 descr="no-translate-detected_18591-489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54ACDE"/>
              </a:clrFrom>
              <a:clrTo>
                <a:srgbClr val="54ACDE">
                  <a:alpha val="0"/>
                </a:srgbClr>
              </a:clrTo>
            </a:clrChange>
            <a:lum contrast="10000"/>
          </a:blip>
          <a:srcRect l="35623" t="32029" r="29405"/>
          <a:stretch>
            <a:fillRect/>
          </a:stretch>
        </p:blipFill>
        <p:spPr>
          <a:xfrm>
            <a:off x="0" y="1859489"/>
            <a:ext cx="2571768" cy="4998511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214546" y="0"/>
            <a:ext cx="6786610" cy="47863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Снова возвращаемся в северную столицу страны – город Санкт-Петербург!</a:t>
            </a:r>
          </a:p>
        </p:txBody>
      </p:sp>
      <p:sp>
        <p:nvSpPr>
          <p:cNvPr id="5" name="Овал 4"/>
          <p:cNvSpPr/>
          <p:nvPr/>
        </p:nvSpPr>
        <p:spPr>
          <a:xfrm>
            <a:off x="1857356" y="3143248"/>
            <a:ext cx="1071570" cy="64294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786058"/>
            <a:ext cx="114300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 descr="no-translate-detected_18591-489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54ACDE"/>
              </a:clrFrom>
              <a:clrTo>
                <a:srgbClr val="54ACDE">
                  <a:alpha val="0"/>
                </a:srgbClr>
              </a:clrTo>
            </a:clrChange>
            <a:lum contrast="10000"/>
          </a:blip>
          <a:srcRect l="35623" t="32029" r="29405"/>
          <a:stretch>
            <a:fillRect/>
          </a:stretch>
        </p:blipFill>
        <p:spPr>
          <a:xfrm>
            <a:off x="0" y="1859489"/>
            <a:ext cx="2571768" cy="4998511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214546" y="0"/>
            <a:ext cx="6786610" cy="47863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В тени деревьев Летнего сада расположен памятник главному баснописцу русской литературы…</a:t>
            </a:r>
          </a:p>
        </p:txBody>
      </p:sp>
      <p:sp>
        <p:nvSpPr>
          <p:cNvPr id="5" name="Овал 4"/>
          <p:cNvSpPr/>
          <p:nvPr/>
        </p:nvSpPr>
        <p:spPr>
          <a:xfrm>
            <a:off x="1857356" y="3143248"/>
            <a:ext cx="1071570" cy="64294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1.bp.blogspot.com/-JqNakCcUaK8/WBynbTxZvFI/AAAAAAAATrY/4z-4sEbnMS8lsVbwNbwYTcfpJog5JUfAQCLcB/s1600/nWVEW48dH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7239018" cy="54292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0"/>
            <a:ext cx="8072494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Памятник великому русскому баснописцу Ивану Андреевичу Крылову с простой надписью: «Крылову 1855»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0"/>
            <a:ext cx="9001156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Большее внимание привлекает не задумчивая фигура писателя, а постамент, покрытый бронзовыми рельефами в виде фигур животных – героев </a:t>
            </a:r>
            <a:r>
              <a:rPr lang="ru-RU" sz="2800" dirty="0">
                <a:solidFill>
                  <a:schemeClr val="tx1"/>
                </a:solidFill>
              </a:rPr>
              <a:t>36 басен автора.                </a:t>
            </a:r>
            <a:r>
              <a:rPr lang="ru-RU" sz="2800" i="1" dirty="0">
                <a:solidFill>
                  <a:srgbClr val="C00000"/>
                </a:solidFill>
              </a:rPr>
              <a:t>Каких героев вы узнаете?</a:t>
            </a:r>
          </a:p>
        </p:txBody>
      </p:sp>
      <p:pic>
        <p:nvPicPr>
          <p:cNvPr id="3" name="Picture 6" descr="https://img-fotki.yandex.ru/get/222565/405846350.2c3/0_1bdd5b_9334eda3_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4840"/>
            <a:ext cx="7500990" cy="5003160"/>
          </a:xfrm>
          <a:prstGeom prst="rect">
            <a:avLst/>
          </a:prstGeom>
          <a:noFill/>
        </p:spPr>
      </p:pic>
      <p:pic>
        <p:nvPicPr>
          <p:cNvPr id="4" name="Picture 4" descr="https://vpitergo.ru/wp-content/uploads/2018/11/1-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857364"/>
            <a:ext cx="7500990" cy="4994410"/>
          </a:xfrm>
          <a:prstGeom prst="rect">
            <a:avLst/>
          </a:prstGeom>
          <a:noFill/>
        </p:spPr>
      </p:pic>
      <p:pic>
        <p:nvPicPr>
          <p:cNvPr id="5" name="Picture 2" descr="http://www.visit-petersburg.ru/media/uploads/album/0_1043c5_db421d67_XXL_detail_p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5" y="1857364"/>
            <a:ext cx="7500952" cy="50006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0"/>
            <a:ext cx="9001156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i="1" dirty="0">
                <a:solidFill>
                  <a:srgbClr val="C00000"/>
                </a:solidFill>
              </a:rPr>
              <a:t>Работа над созданием памятника шла на протяжении 5 лет. </a:t>
            </a:r>
            <a:r>
              <a:rPr lang="ru-RU" sz="2800" dirty="0"/>
              <a:t>Для создания горельефа постамента использовались настоящие животные, многие из которых жили в мастерской ваятеля. </a:t>
            </a:r>
            <a:endParaRPr lang="ru-RU" sz="28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786058"/>
            <a:ext cx="114300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 descr="no-translate-detected_18591-489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54ACDE"/>
              </a:clrFrom>
              <a:clrTo>
                <a:srgbClr val="54ACDE">
                  <a:alpha val="0"/>
                </a:srgbClr>
              </a:clrTo>
            </a:clrChange>
            <a:lum contrast="10000"/>
          </a:blip>
          <a:srcRect l="35623" t="32029" r="29405"/>
          <a:stretch>
            <a:fillRect/>
          </a:stretch>
        </p:blipFill>
        <p:spPr>
          <a:xfrm>
            <a:off x="0" y="1859489"/>
            <a:ext cx="2571768" cy="4998511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143108" y="0"/>
            <a:ext cx="6786610" cy="51435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</a:endParaRPr>
          </a:p>
          <a:p>
            <a:pPr algn="ctr"/>
            <a:endParaRPr lang="ru-RU" sz="2800" dirty="0">
              <a:solidFill>
                <a:schemeClr val="tx1"/>
              </a:solidFill>
            </a:endParaRP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В доме восемь дробь один 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У заставы Ильича 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Жил высокий гражданин, 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По прозванью Каланча, </a:t>
            </a:r>
          </a:p>
          <a:p>
            <a:pPr algn="ctr"/>
            <a:endParaRPr lang="ru-RU" sz="2800" dirty="0">
              <a:solidFill>
                <a:schemeClr val="tx1"/>
              </a:solidFill>
            </a:endParaRP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По фамилии Степанов 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И по имени Степан, 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Из районных великанов Самый главный великан</a:t>
            </a:r>
            <a:r>
              <a:rPr lang="ru-RU" sz="4000" dirty="0"/>
              <a:t> </a:t>
            </a:r>
            <a:br>
              <a:rPr lang="ru-RU" sz="4000" dirty="0"/>
            </a:b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928794" y="3143248"/>
            <a:ext cx="1071570" cy="64294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786058"/>
            <a:ext cx="114300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 descr="no-translate-detected_18591-489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54ACDE"/>
              </a:clrFrom>
              <a:clrTo>
                <a:srgbClr val="54ACDE">
                  <a:alpha val="0"/>
                </a:srgbClr>
              </a:clrTo>
            </a:clrChange>
            <a:lum contrast="10000"/>
          </a:blip>
          <a:srcRect l="35623" t="32029" r="29405"/>
          <a:stretch>
            <a:fillRect/>
          </a:stretch>
        </p:blipFill>
        <p:spPr>
          <a:xfrm>
            <a:off x="0" y="1859489"/>
            <a:ext cx="2571768" cy="4998511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214546" y="0"/>
            <a:ext cx="6786610" cy="51435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</a:endParaRPr>
          </a:p>
          <a:p>
            <a:pPr algn="ctr"/>
            <a:r>
              <a:rPr lang="ru-RU" sz="4000" dirty="0">
                <a:solidFill>
                  <a:schemeClr val="tx1"/>
                </a:solidFill>
              </a:rPr>
              <a:t>Дяде Степе - герою известного детского писателя  Сергея Михалкова установлен удивительный памятник…</a:t>
            </a:r>
            <a:br>
              <a:rPr lang="ru-RU" sz="4000" dirty="0"/>
            </a:b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928794" y="3143248"/>
            <a:ext cx="1071570" cy="64294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9258276_Depositphotos_4246809_m700x700.jpg"/>
          <p:cNvPicPr>
            <a:picLocks noChangeAspect="1"/>
          </p:cNvPicPr>
          <p:nvPr/>
        </p:nvPicPr>
        <p:blipFill>
          <a:blip r:embed="rId2"/>
          <a:srcRect l="3125" t="48778" r="3125"/>
          <a:stretch>
            <a:fillRect/>
          </a:stretch>
        </p:blipFill>
        <p:spPr>
          <a:xfrm>
            <a:off x="0" y="2786058"/>
            <a:ext cx="7663009" cy="407194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0"/>
            <a:ext cx="3286116" cy="2214554"/>
          </a:xfrm>
          <a:prstGeom prst="ellipse">
            <a:avLst/>
          </a:prstGeom>
          <a:solidFill>
            <a:schemeClr val="accent6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428660" y="285728"/>
            <a:ext cx="41433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</a:rPr>
              <a:t>Следующая остановка</a:t>
            </a:r>
            <a:r>
              <a:rPr lang="ru-RU" sz="4000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7" name="Picture 2" descr="http://fusiontel.ru/userfiles/shop/large/296_konus-signalnyy-ks-22.png"/>
          <p:cNvPicPr>
            <a:picLocks noChangeAspect="1" noChangeArrowheads="1"/>
          </p:cNvPicPr>
          <p:nvPr/>
        </p:nvPicPr>
        <p:blipFill>
          <a:blip r:embed="rId3" cstate="print"/>
          <a:srcRect l="18712" t="20813" r="19013" b="14500"/>
          <a:stretch>
            <a:fillRect/>
          </a:stretch>
        </p:blipFill>
        <p:spPr bwMode="auto">
          <a:xfrm>
            <a:off x="2357422" y="5000636"/>
            <a:ext cx="500066" cy="7500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00430" y="3929066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Самара</a:t>
            </a:r>
          </a:p>
        </p:txBody>
      </p:sp>
      <p:pic>
        <p:nvPicPr>
          <p:cNvPr id="55298" name="Picture 2" descr="https://regnum.ru/uploads/pictures/news/2017/05/29/regnum_picture_1496031998265757_norma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572008"/>
            <a:ext cx="3143272" cy="2039984"/>
          </a:xfrm>
          <a:prstGeom prst="rect">
            <a:avLst/>
          </a:prstGeom>
          <a:noFill/>
        </p:spPr>
      </p:pic>
      <p:sp>
        <p:nvSpPr>
          <p:cNvPr id="55300" name="AutoShape 4" descr="https://img00.deviantart.net/b376/i/2013/050/8/4/wreck_train___for_the_paper_nes_guy_by_atticus_w-d5sadz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5302" name="Picture 6" descr="http://www.playcast.ru/uploads/2018/05/27/2530172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14" y="0"/>
            <a:ext cx="3357586" cy="3705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0"/>
            <a:ext cx="8643998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C00000"/>
                </a:solidFill>
                <a:cs typeface="Times New Roman" pitchFamily="18" charset="0"/>
              </a:rPr>
              <a:t>Дядя Степа 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застыл в широком шаге, проходя мимо светофора, который чуть-чуть выше милиционера. Снизу на него с восхищением смотрят мальчики и девочки. </a:t>
            </a:r>
            <a:endParaRPr lang="ru-RU" sz="40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0"/>
            <a:ext cx="8643998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cs typeface="Times New Roman" pitchFamily="18" charset="0"/>
              </a:rPr>
              <a:t>Высота скульптурной группы вместе со светофором – почти </a:t>
            </a:r>
            <a:r>
              <a:rPr lang="ru-RU" sz="2800" dirty="0">
                <a:solidFill>
                  <a:srgbClr val="C00000"/>
                </a:solidFill>
                <a:cs typeface="Times New Roman" pitchFamily="18" charset="0"/>
              </a:rPr>
              <a:t>6 метров</a:t>
            </a:r>
            <a:r>
              <a:rPr lang="ru-RU" sz="2800" dirty="0">
                <a:cs typeface="Times New Roman" pitchFamily="18" charset="0"/>
              </a:rPr>
              <a:t>. Памятник – один из самых молодых в России, он открыт </a:t>
            </a:r>
            <a:r>
              <a:rPr lang="ru-RU" sz="2800" dirty="0">
                <a:solidFill>
                  <a:srgbClr val="C00000"/>
                </a:solidFill>
                <a:cs typeface="Times New Roman" pitchFamily="18" charset="0"/>
              </a:rPr>
              <a:t>в 2015 году</a:t>
            </a:r>
            <a:r>
              <a:rPr lang="ru-RU" sz="2800" dirty="0">
                <a:cs typeface="Times New Roman" pitchFamily="18" charset="0"/>
              </a:rPr>
              <a:t>. Его автор – знаменитый Зураб Церетели. </a:t>
            </a:r>
            <a:endParaRPr lang="ru-RU" sz="2800" dirty="0"/>
          </a:p>
        </p:txBody>
      </p:sp>
      <p:pic>
        <p:nvPicPr>
          <p:cNvPr id="9" name="Picture 2" descr="https://i8.photo.2gis.com/images/geo/18/2533274804615418_75a9.jpg"/>
          <p:cNvPicPr>
            <a:picLocks noChangeAspect="1" noChangeArrowheads="1"/>
          </p:cNvPicPr>
          <p:nvPr/>
        </p:nvPicPr>
        <p:blipFill>
          <a:blip r:embed="rId2"/>
          <a:srcRect t="7246"/>
          <a:stretch>
            <a:fillRect/>
          </a:stretch>
        </p:blipFill>
        <p:spPr bwMode="auto">
          <a:xfrm>
            <a:off x="214282" y="2000240"/>
            <a:ext cx="3273809" cy="4572008"/>
          </a:xfrm>
          <a:prstGeom prst="rect">
            <a:avLst/>
          </a:prstGeom>
          <a:noFill/>
        </p:spPr>
      </p:pic>
      <p:pic>
        <p:nvPicPr>
          <p:cNvPr id="10" name="Picture 4" descr="https://kak2z.ru/my_img/img/2017/10/13/6e259.jpg"/>
          <p:cNvPicPr>
            <a:picLocks noChangeAspect="1" noChangeArrowheads="1"/>
          </p:cNvPicPr>
          <p:nvPr/>
        </p:nvPicPr>
        <p:blipFill>
          <a:blip r:embed="rId3"/>
          <a:srcRect l="19282"/>
          <a:stretch>
            <a:fillRect/>
          </a:stretch>
        </p:blipFill>
        <p:spPr bwMode="auto">
          <a:xfrm>
            <a:off x="3643306" y="2000240"/>
            <a:ext cx="5279476" cy="4357694"/>
          </a:xfrm>
          <a:prstGeom prst="rect">
            <a:avLst/>
          </a:prstGeom>
          <a:noFill/>
        </p:spPr>
      </p:pic>
      <p:pic>
        <p:nvPicPr>
          <p:cNvPr id="11" name="Picture 6" descr="http://s1.fotokto.ru/photo/full/562/5625567.jpg"/>
          <p:cNvPicPr>
            <a:picLocks noChangeAspect="1" noChangeArrowheads="1"/>
          </p:cNvPicPr>
          <p:nvPr/>
        </p:nvPicPr>
        <p:blipFill>
          <a:blip r:embed="rId4"/>
          <a:srcRect t="1389" b="4167"/>
          <a:stretch>
            <a:fillRect/>
          </a:stretch>
        </p:blipFill>
        <p:spPr bwMode="auto">
          <a:xfrm>
            <a:off x="642910" y="1820323"/>
            <a:ext cx="8001056" cy="5037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124744"/>
            <a:ext cx="871543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/>
              <a:t>	</a:t>
            </a:r>
            <a:r>
              <a:rPr lang="ru-RU" sz="2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Тема проекта: </a:t>
            </a:r>
            <a:r>
              <a:rPr lang="ru-RU" sz="2200" dirty="0"/>
              <a:t>«Памятники литературным героям»</a:t>
            </a:r>
          </a:p>
          <a:p>
            <a:pPr algn="just"/>
            <a:r>
              <a:rPr lang="ru-RU" sz="2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Цель проекта: </a:t>
            </a:r>
            <a:r>
              <a:rPr lang="ru-RU" sz="2200" dirty="0"/>
              <a:t>обобщение информации о памятниках героям литературных произведений отечественных авторов.</a:t>
            </a:r>
            <a:endParaRPr lang="ru-RU" sz="2200" b="1" dirty="0"/>
          </a:p>
          <a:p>
            <a:pPr algn="just"/>
            <a:r>
              <a:rPr lang="ru-RU" sz="2200" b="1" dirty="0"/>
              <a:t>	</a:t>
            </a:r>
            <a:r>
              <a:rPr lang="ru-RU" sz="2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Задачи:</a:t>
            </a:r>
            <a:endParaRPr lang="ru-RU" sz="2200" dirty="0"/>
          </a:p>
          <a:p>
            <a:pPr algn="just"/>
            <a:r>
              <a:rPr lang="ru-RU" sz="2200" dirty="0"/>
              <a:t>	1. </a:t>
            </a:r>
            <a:r>
              <a:rPr lang="ru-RU" sz="2200" i="1" dirty="0"/>
              <a:t>Выяснить</a:t>
            </a:r>
            <a:r>
              <a:rPr lang="ru-RU" sz="2200" dirty="0"/>
              <a:t> значение терминов, имеющих непосредственное отношение к исследовательской работе; </a:t>
            </a:r>
          </a:p>
          <a:p>
            <a:pPr algn="just"/>
            <a:r>
              <a:rPr lang="ru-RU" sz="2200" dirty="0"/>
              <a:t>	2. </a:t>
            </a:r>
            <a:r>
              <a:rPr lang="ru-RU" sz="2200" i="1" dirty="0"/>
              <a:t>Изучить</a:t>
            </a:r>
            <a:r>
              <a:rPr lang="ru-RU" sz="2200" dirty="0"/>
              <a:t> виды памятников; </a:t>
            </a:r>
          </a:p>
          <a:p>
            <a:pPr algn="just"/>
            <a:r>
              <a:rPr lang="ru-RU" sz="2200" dirty="0"/>
              <a:t>	3. </a:t>
            </a:r>
            <a:r>
              <a:rPr lang="ru-RU" sz="2200" i="1" dirty="0"/>
              <a:t>Изучить</a:t>
            </a:r>
            <a:r>
              <a:rPr lang="ru-RU" sz="2200" dirty="0"/>
              <a:t> литературу по теме, собрать информацию (какому литературному герою, где, кем установлен памятник, в чем его особенность); </a:t>
            </a:r>
          </a:p>
          <a:p>
            <a:pPr algn="just"/>
            <a:r>
              <a:rPr lang="ru-RU" sz="2200" dirty="0"/>
              <a:t>	4. </a:t>
            </a:r>
            <a:r>
              <a:rPr lang="ru-RU" sz="2200" i="1" dirty="0"/>
              <a:t>Провести</a:t>
            </a:r>
            <a:r>
              <a:rPr lang="ru-RU" sz="2200" dirty="0"/>
              <a:t> опрос, чтобы узнать, какому литературному герою обучающиеся хотели бы установить памятник в нашем городе;</a:t>
            </a:r>
          </a:p>
          <a:p>
            <a:pPr algn="just"/>
            <a:r>
              <a:rPr lang="ru-RU" sz="2200" dirty="0"/>
              <a:t>	5. </a:t>
            </a:r>
            <a:r>
              <a:rPr lang="ru-RU" sz="2200" i="1" dirty="0"/>
              <a:t>Создать</a:t>
            </a:r>
            <a:r>
              <a:rPr lang="ru-RU" sz="2200" dirty="0"/>
              <a:t> презентацию с электронной заочной экскурсией «Памятники литературным героям»;</a:t>
            </a:r>
          </a:p>
          <a:p>
            <a:pPr algn="just"/>
            <a:r>
              <a:rPr lang="ru-RU" sz="2200" dirty="0"/>
              <a:t>	6. </a:t>
            </a:r>
            <a:r>
              <a:rPr lang="ru-RU" sz="2200" i="1" dirty="0"/>
              <a:t>Познакомить</a:t>
            </a:r>
            <a:r>
              <a:rPr lang="ru-RU" sz="2200" dirty="0"/>
              <a:t> обучающихся с данным проектом.</a:t>
            </a:r>
          </a:p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BAED8A-8A84-2399-30BD-B23126BECB3A}"/>
              </a:ext>
            </a:extLst>
          </p:cNvPr>
          <p:cNvSpPr txBox="1"/>
          <p:nvPr/>
        </p:nvSpPr>
        <p:spPr>
          <a:xfrm>
            <a:off x="214282" y="116632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/>
              <a:t>	</a:t>
            </a:r>
            <a:r>
              <a:rPr lang="ru-RU" sz="2200" i="1" dirty="0">
                <a:solidFill>
                  <a:srgbClr val="002060"/>
                </a:solidFill>
              </a:rPr>
              <a:t>Приведем пример формулирования цели и задач индивидуального проекта информационно-познавательного типа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786058"/>
            <a:ext cx="114300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 descr="no-translate-detected_18591-489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54ACDE"/>
              </a:clrFrom>
              <a:clrTo>
                <a:srgbClr val="54ACDE">
                  <a:alpha val="0"/>
                </a:srgbClr>
              </a:clrTo>
            </a:clrChange>
            <a:lum contrast="10000"/>
          </a:blip>
          <a:srcRect l="35623" t="32029" r="29405"/>
          <a:stretch>
            <a:fillRect/>
          </a:stretch>
        </p:blipFill>
        <p:spPr>
          <a:xfrm>
            <a:off x="0" y="1859489"/>
            <a:ext cx="2571768" cy="4998511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143108" y="0"/>
            <a:ext cx="6786610" cy="51435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</a:endParaRPr>
          </a:p>
          <a:p>
            <a:pPr algn="ctr"/>
            <a:r>
              <a:rPr lang="ru-RU" sz="3200" i="1" dirty="0">
                <a:solidFill>
                  <a:schemeClr val="tx1"/>
                </a:solidFill>
              </a:rPr>
              <a:t>Я — Великий Умывальник,</a:t>
            </a:r>
            <a:br>
              <a:rPr lang="ru-RU" sz="3200" i="1" dirty="0">
                <a:solidFill>
                  <a:schemeClr val="tx1"/>
                </a:solidFill>
              </a:rPr>
            </a:br>
            <a:r>
              <a:rPr lang="ru-RU" sz="3200" i="1" dirty="0">
                <a:solidFill>
                  <a:schemeClr val="tx1"/>
                </a:solidFill>
              </a:rPr>
              <a:t>Знаменитый </a:t>
            </a:r>
            <a:r>
              <a:rPr lang="ru-RU" sz="3200" i="1" dirty="0" err="1">
                <a:solidFill>
                  <a:schemeClr val="tx1"/>
                </a:solidFill>
              </a:rPr>
              <a:t>Мойдодыр</a:t>
            </a:r>
            <a:r>
              <a:rPr lang="ru-RU" sz="3200" i="1" dirty="0">
                <a:solidFill>
                  <a:schemeClr val="tx1"/>
                </a:solidFill>
              </a:rPr>
              <a:t>,</a:t>
            </a:r>
            <a:br>
              <a:rPr lang="ru-RU" sz="3200" i="1" dirty="0">
                <a:solidFill>
                  <a:schemeClr val="tx1"/>
                </a:solidFill>
              </a:rPr>
            </a:br>
            <a:r>
              <a:rPr lang="ru-RU" sz="3200" i="1" dirty="0">
                <a:solidFill>
                  <a:schemeClr val="tx1"/>
                </a:solidFill>
              </a:rPr>
              <a:t>Умывальников Начальник</a:t>
            </a:r>
            <a:br>
              <a:rPr lang="ru-RU" sz="3200" i="1" dirty="0">
                <a:solidFill>
                  <a:schemeClr val="tx1"/>
                </a:solidFill>
              </a:rPr>
            </a:br>
            <a:r>
              <a:rPr lang="ru-RU" sz="3200" i="1" dirty="0">
                <a:solidFill>
                  <a:schemeClr val="tx1"/>
                </a:solidFill>
              </a:rPr>
              <a:t>И мочалок Командир! </a:t>
            </a:r>
          </a:p>
          <a:p>
            <a:pPr algn="ctr"/>
            <a:r>
              <a:rPr lang="ru-RU" sz="3200" i="1" dirty="0">
                <a:solidFill>
                  <a:schemeClr val="tx1"/>
                </a:solidFill>
              </a:rPr>
              <a:t>Знакомые строки?</a:t>
            </a:r>
            <a:br>
              <a:rPr lang="ru-RU" sz="4000" dirty="0"/>
            </a:b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928794" y="3143248"/>
            <a:ext cx="1071570" cy="64294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786058"/>
            <a:ext cx="114300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 descr="no-translate-detected_18591-489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54ACDE"/>
              </a:clrFrom>
              <a:clrTo>
                <a:srgbClr val="54ACDE">
                  <a:alpha val="0"/>
                </a:srgbClr>
              </a:clrTo>
            </a:clrChange>
            <a:lum contrast="10000"/>
          </a:blip>
          <a:srcRect l="35623" t="32029" r="29405"/>
          <a:stretch>
            <a:fillRect/>
          </a:stretch>
        </p:blipFill>
        <p:spPr>
          <a:xfrm>
            <a:off x="0" y="1859489"/>
            <a:ext cx="2571768" cy="4998511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143108" y="0"/>
            <a:ext cx="6786610" cy="51435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</a:endParaRPr>
          </a:p>
          <a:p>
            <a:pPr algn="ctr"/>
            <a:r>
              <a:rPr lang="ru-RU" sz="3600" dirty="0">
                <a:solidFill>
                  <a:schemeClr val="tx1"/>
                </a:solidFill>
              </a:rPr>
              <a:t>Веселое стихотворение Корнея Чуковского </a:t>
            </a:r>
            <a:r>
              <a:rPr lang="ru-RU" sz="3600" dirty="0">
                <a:solidFill>
                  <a:srgbClr val="C00000"/>
                </a:solidFill>
              </a:rPr>
              <a:t>«</a:t>
            </a:r>
            <a:r>
              <a:rPr lang="ru-RU" sz="3600" dirty="0" err="1">
                <a:solidFill>
                  <a:srgbClr val="C00000"/>
                </a:solidFill>
              </a:rPr>
              <a:t>Мойдодыр</a:t>
            </a:r>
            <a:r>
              <a:rPr lang="ru-RU" sz="3600" dirty="0">
                <a:solidFill>
                  <a:srgbClr val="C00000"/>
                </a:solidFill>
              </a:rPr>
              <a:t>» </a:t>
            </a:r>
            <a:r>
              <a:rPr lang="ru-RU" sz="3600" dirty="0">
                <a:solidFill>
                  <a:schemeClr val="tx1"/>
                </a:solidFill>
              </a:rPr>
              <a:t>так нравится читателям, что его герою установлено сразу несколько памятников!</a:t>
            </a:r>
            <a:br>
              <a:rPr lang="ru-RU" sz="4000" dirty="0"/>
            </a:b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928794" y="3143248"/>
            <a:ext cx="1071570" cy="64294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s020.radikal.ru/i707/1411/58/ea10e6a3824b.jpg"/>
          <p:cNvPicPr>
            <a:picLocks noChangeAspect="1" noChangeArrowheads="1"/>
          </p:cNvPicPr>
          <p:nvPr/>
        </p:nvPicPr>
        <p:blipFill>
          <a:blip r:embed="rId2"/>
          <a:srcRect l="22003" r="18864"/>
          <a:stretch>
            <a:fillRect/>
          </a:stretch>
        </p:blipFill>
        <p:spPr bwMode="auto">
          <a:xfrm>
            <a:off x="0" y="1263052"/>
            <a:ext cx="3571868" cy="5594948"/>
          </a:xfrm>
          <a:prstGeom prst="rect">
            <a:avLst/>
          </a:prstGeom>
          <a:noFill/>
        </p:spPr>
      </p:pic>
      <p:pic>
        <p:nvPicPr>
          <p:cNvPr id="41988" name="Picture 4" descr="http://fund.cyrillitsa.ru/wp-content/uploads/2013/03/moidodir-vbelikiik-novgorod.jpg"/>
          <p:cNvPicPr>
            <a:picLocks noChangeAspect="1" noChangeArrowheads="1"/>
          </p:cNvPicPr>
          <p:nvPr/>
        </p:nvPicPr>
        <p:blipFill>
          <a:blip r:embed="rId3"/>
          <a:srcRect l="6022" r="11173"/>
          <a:stretch>
            <a:fillRect/>
          </a:stretch>
        </p:blipFill>
        <p:spPr bwMode="auto">
          <a:xfrm>
            <a:off x="3857620" y="1571612"/>
            <a:ext cx="5286380" cy="478811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71480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«</a:t>
            </a:r>
            <a:r>
              <a:rPr lang="ru-RU" sz="2800" dirty="0" err="1">
                <a:solidFill>
                  <a:srgbClr val="C00000"/>
                </a:solidFill>
              </a:rPr>
              <a:t>Мойдодыр</a:t>
            </a:r>
            <a:r>
              <a:rPr lang="ru-RU" sz="2800" dirty="0">
                <a:solidFill>
                  <a:srgbClr val="C00000"/>
                </a:solidFill>
              </a:rPr>
              <a:t>» в Москве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6314" y="571480"/>
            <a:ext cx="5715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«</a:t>
            </a:r>
            <a:r>
              <a:rPr lang="ru-RU" sz="2800" dirty="0" err="1">
                <a:solidFill>
                  <a:srgbClr val="C00000"/>
                </a:solidFill>
              </a:rPr>
              <a:t>Мойдодыр</a:t>
            </a:r>
            <a:r>
              <a:rPr lang="ru-RU" sz="2800" dirty="0">
                <a:solidFill>
                  <a:srgbClr val="C00000"/>
                </a:solidFill>
              </a:rPr>
              <a:t>» в </a:t>
            </a:r>
          </a:p>
          <a:p>
            <a:r>
              <a:rPr lang="ru-RU" sz="2800" dirty="0">
                <a:solidFill>
                  <a:srgbClr val="C00000"/>
                </a:solidFill>
              </a:rPr>
              <a:t>Великом Новгороде</a:t>
            </a:r>
            <a:endParaRPr lang="ru-RU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s014.radikal.ru/i329/1408/93/759a109d3e1b.jpg"/>
          <p:cNvPicPr>
            <a:picLocks noChangeAspect="1" noChangeArrowheads="1"/>
          </p:cNvPicPr>
          <p:nvPr/>
        </p:nvPicPr>
        <p:blipFill>
          <a:blip r:embed="rId2"/>
          <a:srcRect l="26864" r="26262" b="5435"/>
          <a:stretch>
            <a:fillRect/>
          </a:stretch>
        </p:blipFill>
        <p:spPr bwMode="auto">
          <a:xfrm>
            <a:off x="0" y="428603"/>
            <a:ext cx="4599438" cy="61436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4876" y="428604"/>
            <a:ext cx="4429124" cy="61436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В 2013 году </a:t>
            </a:r>
            <a:r>
              <a:rPr lang="ru-RU" sz="2800" dirty="0">
                <a:solidFill>
                  <a:srgbClr val="C00000"/>
                </a:solidFill>
              </a:rPr>
              <a:t>в Казани </a:t>
            </a:r>
            <a:r>
              <a:rPr lang="ru-RU" sz="2800" dirty="0"/>
              <a:t>появился брат-близнец московского  памятника! Автором данной скульптуры стал мастер из Санкт-Петербурга </a:t>
            </a:r>
            <a:r>
              <a:rPr lang="ru-RU" sz="2800" dirty="0" err="1">
                <a:solidFill>
                  <a:srgbClr val="C00000"/>
                </a:solidFill>
              </a:rPr>
              <a:t>Марчело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Короберо</a:t>
            </a:r>
            <a:r>
              <a:rPr lang="ru-RU" sz="2800" dirty="0">
                <a:solidFill>
                  <a:srgbClr val="C00000"/>
                </a:solidFill>
              </a:rPr>
              <a:t>. </a:t>
            </a:r>
            <a:r>
              <a:rPr lang="ru-RU" sz="2800" dirty="0"/>
              <a:t>У жителей и гостей столицы Татарстана уже сформировалась традиция: если потереть нос скульптуры, при этом загадав свое заветное желание, то оно обязательно исполнится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786058"/>
            <a:ext cx="114300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 descr="no-translate-detected_18591-489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54ACDE"/>
              </a:clrFrom>
              <a:clrTo>
                <a:srgbClr val="54ACDE">
                  <a:alpha val="0"/>
                </a:srgbClr>
              </a:clrTo>
            </a:clrChange>
            <a:lum contrast="10000"/>
          </a:blip>
          <a:srcRect l="35623" t="32029" r="29405"/>
          <a:stretch>
            <a:fillRect/>
          </a:stretch>
        </p:blipFill>
        <p:spPr>
          <a:xfrm>
            <a:off x="0" y="1859489"/>
            <a:ext cx="2571768" cy="4998511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071670" y="0"/>
            <a:ext cx="7072330" cy="50006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Свои достопримечательности есть и в городах </a:t>
            </a:r>
            <a:r>
              <a:rPr lang="ru-RU" sz="3600" dirty="0">
                <a:solidFill>
                  <a:srgbClr val="C00000"/>
                </a:solidFill>
              </a:rPr>
              <a:t>Урала! </a:t>
            </a:r>
          </a:p>
          <a:p>
            <a:pPr algn="ctr"/>
            <a:r>
              <a:rPr lang="ru-RU" sz="3600" dirty="0">
                <a:solidFill>
                  <a:schemeClr val="tx1"/>
                </a:solidFill>
              </a:rPr>
              <a:t>Направляемся туда!</a:t>
            </a:r>
            <a:br>
              <a:rPr lang="ru-RU" sz="4000" dirty="0"/>
            </a:b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928794" y="3143248"/>
            <a:ext cx="1071570" cy="64294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avatars.mds.yandex.net/get-pdb/472427/27787249-f898-4a6a-949e-47f5215c7af8/s1200?webp=false"/>
          <p:cNvPicPr>
            <a:picLocks noChangeAspect="1" noChangeArrowheads="1"/>
          </p:cNvPicPr>
          <p:nvPr/>
        </p:nvPicPr>
        <p:blipFill>
          <a:blip r:embed="rId2"/>
          <a:srcRect l="3664" r="62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49291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FFC000"/>
                </a:solidFill>
              </a:rPr>
              <a:t>Отправляемся на Урал!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85720" y="0"/>
            <a:ext cx="8501090" cy="2214554"/>
          </a:xfrm>
          <a:prstGeom prst="ellipse">
            <a:avLst/>
          </a:prstGeom>
          <a:solidFill>
            <a:schemeClr val="accent6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Первая остановка – город Екатеринбург!</a:t>
            </a:r>
          </a:p>
        </p:txBody>
      </p:sp>
      <p:pic>
        <p:nvPicPr>
          <p:cNvPr id="45058" name="Picture 2" descr="https://avatars.mds.yandex.net/get-pdb/770122/f26eafa1-edfb-45d3-9474-8a9a4da7bfab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7985102" cy="4791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786058"/>
            <a:ext cx="114300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 descr="no-translate-detected_18591-489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54ACDE"/>
              </a:clrFrom>
              <a:clrTo>
                <a:srgbClr val="54ACDE">
                  <a:alpha val="0"/>
                </a:srgbClr>
              </a:clrTo>
            </a:clrChange>
            <a:lum contrast="10000"/>
          </a:blip>
          <a:srcRect l="35623" t="32029" r="29405"/>
          <a:stretch>
            <a:fillRect/>
          </a:stretch>
        </p:blipFill>
        <p:spPr>
          <a:xfrm>
            <a:off x="0" y="1859489"/>
            <a:ext cx="2571768" cy="4998511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071670" y="0"/>
            <a:ext cx="7072330" cy="471488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В Екатеринбурге есть памятник, посвященный Человеку-невидимке… </a:t>
            </a:r>
            <a:r>
              <a:rPr lang="ru-RU" sz="3600" i="1" dirty="0">
                <a:solidFill>
                  <a:srgbClr val="C00000"/>
                </a:solidFill>
              </a:rPr>
              <a:t>Как ты думаешь, как он выглядит?</a:t>
            </a:r>
            <a:br>
              <a:rPr lang="ru-RU" sz="4000" dirty="0"/>
            </a:b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928794" y="3143248"/>
            <a:ext cx="1071570" cy="64294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russights.ru/img-b/pamyatnik-cheloveku-nevidimke-ekaterinburg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39414"/>
            <a:ext cx="7358114" cy="55185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28794" y="0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Вот же он!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0"/>
            <a:ext cx="8643998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Монумент был установлен </a:t>
            </a:r>
            <a:r>
              <a:rPr lang="ru-RU" sz="2800" dirty="0">
                <a:solidFill>
                  <a:srgbClr val="C00000"/>
                </a:solidFill>
              </a:rPr>
              <a:t>в 1999 году</a:t>
            </a:r>
            <a:r>
              <a:rPr lang="ru-RU" sz="2800" dirty="0"/>
              <a:t>. На памятнике можно увидеть гравюру «Первый в мире памятник человеку-невидимке, герою романа Г. Уэллса».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s://i2.photo.2gis.com/images/geo/9/1266637428496452_af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3"/>
            <a:ext cx="6929486" cy="51971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864399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Два отпечатка ступней разного размера. Левый - 43 размер ноги, а правый - 41 размер.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0"/>
            <a:ext cx="8643998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Несмотря на остроумную идею, памятник посвящен важным общественным проблемам – </a:t>
            </a:r>
            <a:r>
              <a:rPr lang="ru-RU" sz="2800" dirty="0" err="1"/>
              <a:t>непонятости</a:t>
            </a:r>
            <a:r>
              <a:rPr lang="ru-RU" sz="2800" dirty="0"/>
              <a:t> и одиночеству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0" y="0"/>
            <a:ext cx="9144000" cy="3786190"/>
          </a:xfrm>
          <a:prstGeom prst="ellipse">
            <a:avLst/>
          </a:prstGeom>
          <a:solidFill>
            <a:schemeClr val="accent6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642918"/>
            <a:ext cx="9144000" cy="2585323"/>
          </a:xfrm>
          <a:prstGeom prst="rect">
            <a:avLst/>
          </a:prstGeom>
          <a:noFill/>
          <a:ln w="28575" cmpd="thickThin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Заочная экскурсия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«Памятники литературным героям в России»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sled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786190"/>
            <a:ext cx="9144000" cy="32296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E27393-F298-CCE5-FB40-ECFB9575C371}"/>
              </a:ext>
            </a:extLst>
          </p:cNvPr>
          <p:cNvSpPr txBox="1"/>
          <p:nvPr/>
        </p:nvSpPr>
        <p:spPr>
          <a:xfrm>
            <a:off x="-396552" y="8496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srgbClr val="002060"/>
                </a:solidFill>
              </a:rPr>
              <a:t>Рассмотрим вариант проектного продукта по данной теме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3504" y="357166"/>
            <a:ext cx="3786214" cy="61247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В </a:t>
            </a:r>
            <a:r>
              <a:rPr lang="ru-RU" sz="2800" dirty="0">
                <a:solidFill>
                  <a:srgbClr val="C00000"/>
                </a:solidFill>
              </a:rPr>
              <a:t>2012 году в Екатеринбурге </a:t>
            </a:r>
            <a:r>
              <a:rPr lang="ru-RU" sz="2800" dirty="0"/>
              <a:t>был открыт памятник русскому богатырю. Автором скульптуры является Владимир Бондарев. Эта композиция называется </a:t>
            </a:r>
            <a:r>
              <a:rPr lang="ru-RU" sz="2800" dirty="0">
                <a:solidFill>
                  <a:srgbClr val="C00000"/>
                </a:solidFill>
              </a:rPr>
              <a:t>«Илья Муромец на распутье».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Былинный герой – символ верности Отечеству, силы и мужества</a:t>
            </a:r>
          </a:p>
        </p:txBody>
      </p:sp>
      <p:pic>
        <p:nvPicPr>
          <p:cNvPr id="4" name="Рисунок 3" descr="Ð¿Ð°Ð¼ÑÑÐ½Ð¸Ðº Ð¸Ð»ÑÐµ Ð¼ÑÑÐ¾Ð¼ÑÑ Ð² ÐµÐºÐ°ÑÐµÑÐ¸Ð½Ð±ÑÑÐ³Ðµ"/>
          <p:cNvPicPr/>
          <p:nvPr/>
        </p:nvPicPr>
        <p:blipFill>
          <a:blip r:embed="rId2"/>
          <a:srcRect l="4966" r="14331"/>
          <a:stretch>
            <a:fillRect/>
          </a:stretch>
        </p:blipFill>
        <p:spPr bwMode="auto">
          <a:xfrm>
            <a:off x="0" y="285728"/>
            <a:ext cx="500062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otvet.imgsmail.ru/download/04388a507aa9a83e29d3892d89820334_i-4664.jpg"/>
          <p:cNvPicPr/>
          <p:nvPr/>
        </p:nvPicPr>
        <p:blipFill>
          <a:blip r:embed="rId2"/>
          <a:srcRect l="8824" r="9804" b="5085"/>
          <a:stretch>
            <a:fillRect/>
          </a:stretch>
        </p:blipFill>
        <p:spPr bwMode="auto">
          <a:xfrm>
            <a:off x="142844" y="1500174"/>
            <a:ext cx="535785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0"/>
            <a:ext cx="8643998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Считается, что прототипом памятника Илье Муромцу в Екатеринбурге является знаменитая картина </a:t>
            </a:r>
            <a:r>
              <a:rPr lang="ru-RU" sz="2800" dirty="0">
                <a:solidFill>
                  <a:srgbClr val="C00000"/>
                </a:solidFill>
              </a:rPr>
              <a:t>«Витязь на распутье»</a:t>
            </a:r>
            <a:r>
              <a:rPr lang="ru-RU" sz="2800" dirty="0"/>
              <a:t> кисти Виктора Васнецова</a:t>
            </a:r>
          </a:p>
        </p:txBody>
      </p:sp>
      <p:pic>
        <p:nvPicPr>
          <p:cNvPr id="5122" name="Picture 2" descr="https://veryimportantlot.com/cache/gallery-lot/1753/4630_1488230446-850x550_width_50.JPG?_=14882304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9656" y="3214686"/>
            <a:ext cx="6294344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otvet.imgsmail.ru/download/f090cfb00390bd4db30d490f0fed1917_i-19648.jpg"/>
          <p:cNvPicPr/>
          <p:nvPr/>
        </p:nvPicPr>
        <p:blipFill>
          <a:blip r:embed="rId2"/>
          <a:srcRect t="11998"/>
          <a:stretch>
            <a:fillRect/>
          </a:stretch>
        </p:blipFill>
        <p:spPr bwMode="auto">
          <a:xfrm>
            <a:off x="714348" y="1928802"/>
            <a:ext cx="3643338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otvet.imgsmail.ru/download/f090cfb00390bd4db30d490f0fed1917_i-1964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928802"/>
            <a:ext cx="3286148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00166" y="50004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парке семейного отдыха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0"/>
            <a:ext cx="8643998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В «Таганском парке» Екатеринбурга расположена прекрасная скульптура </a:t>
            </a:r>
            <a:r>
              <a:rPr lang="ru-RU" sz="2800" dirty="0">
                <a:solidFill>
                  <a:srgbClr val="C00000"/>
                </a:solidFill>
              </a:rPr>
              <a:t>«Хозяйка Медной Горы». </a:t>
            </a:r>
            <a:r>
              <a:rPr lang="ru-RU" sz="2800" dirty="0"/>
              <a:t>Главная героиня сказа, основанного на уральских преданиях, выглядит величественно и красиво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85720" y="0"/>
            <a:ext cx="8501090" cy="2214554"/>
          </a:xfrm>
          <a:prstGeom prst="ellipse">
            <a:avLst/>
          </a:prstGeom>
          <a:solidFill>
            <a:schemeClr val="accent6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Вторая остановка – город Тобольск!</a:t>
            </a:r>
          </a:p>
        </p:txBody>
      </p:sp>
      <p:pic>
        <p:nvPicPr>
          <p:cNvPr id="47106" name="Picture 2" descr="http://rezka-materialov.ru/wp-content/uploads/2018/02/TOBOLSK.jpg"/>
          <p:cNvPicPr>
            <a:picLocks noChangeAspect="1" noChangeArrowheads="1"/>
          </p:cNvPicPr>
          <p:nvPr/>
        </p:nvPicPr>
        <p:blipFill>
          <a:blip r:embed="rId2"/>
          <a:srcRect l="13062" b="5953"/>
          <a:stretch>
            <a:fillRect/>
          </a:stretch>
        </p:blipFill>
        <p:spPr bwMode="auto">
          <a:xfrm>
            <a:off x="928662" y="1660885"/>
            <a:ext cx="6929486" cy="5197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top10.travel/wp-content/uploads/2017/09/skver-ersh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07417"/>
            <a:ext cx="8215370" cy="545058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Здесь писателю-сказочнику </a:t>
            </a:r>
            <a:r>
              <a:rPr lang="ru-RU" sz="2800" dirty="0">
                <a:solidFill>
                  <a:srgbClr val="C00000"/>
                </a:solidFill>
              </a:rPr>
              <a:t>П.П. Ершову </a:t>
            </a:r>
            <a:r>
              <a:rPr lang="ru-RU" sz="2800" dirty="0"/>
              <a:t>и его героям были установлены замечательные реалистичные памятники!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Вы увидите </a:t>
            </a:r>
            <a:r>
              <a:rPr lang="ru-RU" sz="2800" dirty="0" err="1"/>
              <a:t>кульптуры</a:t>
            </a:r>
            <a:r>
              <a:rPr lang="ru-RU" sz="2800" dirty="0"/>
              <a:t> Коньку-горбунку, </a:t>
            </a:r>
            <a:r>
              <a:rPr lang="ru-RU" sz="2800" dirty="0" err="1"/>
              <a:t>Рыбе-кит</a:t>
            </a:r>
            <a:r>
              <a:rPr lang="ru-RU" sz="2800" dirty="0"/>
              <a:t>, Жар-птице, </a:t>
            </a:r>
            <a:r>
              <a:rPr lang="ru-RU" sz="2800" dirty="0" err="1"/>
              <a:t>Ивану-дураку</a:t>
            </a:r>
            <a:r>
              <a:rPr lang="ru-RU" sz="2800" dirty="0"/>
              <a:t>, царю и самому писателю. По преданию, именно здесь происходило действие сказки!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85720" y="0"/>
            <a:ext cx="8501090" cy="2214554"/>
          </a:xfrm>
          <a:prstGeom prst="ellipse">
            <a:avLst/>
          </a:prstGeom>
          <a:solidFill>
            <a:schemeClr val="accent6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Третья остановка – город Челябинск!</a:t>
            </a:r>
          </a:p>
        </p:txBody>
      </p:sp>
      <p:pic>
        <p:nvPicPr>
          <p:cNvPr id="73730" name="Picture 2" descr="http://www.tumenpro.ru/wp-content/uploads/2018/04/chelyain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8534379" cy="4800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786058"/>
            <a:ext cx="114300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 descr="no-translate-detected_18591-489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54ACDE"/>
              </a:clrFrom>
              <a:clrTo>
                <a:srgbClr val="54ACDE">
                  <a:alpha val="0"/>
                </a:srgbClr>
              </a:clrTo>
            </a:clrChange>
            <a:lum contrast="10000"/>
          </a:blip>
          <a:srcRect l="35623" t="32029" r="29405"/>
          <a:stretch>
            <a:fillRect/>
          </a:stretch>
        </p:blipFill>
        <p:spPr>
          <a:xfrm>
            <a:off x="0" y="1859489"/>
            <a:ext cx="2571768" cy="4998511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071670" y="0"/>
            <a:ext cx="7072330" cy="471488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В Челябинске есть немало замечательных скульптур! Многие из них вы видели на знаменитой </a:t>
            </a:r>
            <a:r>
              <a:rPr lang="ru-RU" sz="3600" dirty="0" err="1">
                <a:solidFill>
                  <a:schemeClr val="tx1"/>
                </a:solidFill>
              </a:rPr>
              <a:t>Кировке</a:t>
            </a:r>
            <a:r>
              <a:rPr lang="ru-RU" sz="3600" dirty="0">
                <a:solidFill>
                  <a:schemeClr val="tx1"/>
                </a:solidFill>
              </a:rPr>
              <a:t>!</a:t>
            </a:r>
            <a:br>
              <a:rPr lang="ru-RU" sz="4000" dirty="0"/>
            </a:b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928794" y="3143248"/>
            <a:ext cx="1071570" cy="64294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C00000"/>
                </a:solidFill>
              </a:rPr>
              <a:t>20 сентября 2004 года </a:t>
            </a:r>
            <a:r>
              <a:rPr lang="ru-RU" sz="2800" dirty="0"/>
              <a:t>в центре Челябинска на улице Кирова был открыт памятник Левше, сумевшему подковать блоху</a:t>
            </a:r>
            <a:r>
              <a:rPr lang="ru-RU" sz="2800" b="1" dirty="0"/>
              <a:t>, </a:t>
            </a:r>
            <a:r>
              <a:rPr lang="ru-RU" sz="2800" dirty="0"/>
              <a:t>которую каждый желающий может разглядеть сквозь увеличительное стекло.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К сожалению, в 2007 году памятник пострадал от вандалов, была отломана рука и разбита лупа, но на сегодняшний день все восстановлено, а также установлено видеонаблюдение.</a:t>
            </a:r>
          </a:p>
        </p:txBody>
      </p:sp>
      <p:pic>
        <p:nvPicPr>
          <p:cNvPr id="3" name="Picture 4" descr="https://img-fotki.yandex.ru/get/4507/andrei001.7/0_3babd_51d7f0cc_XL.jpg"/>
          <p:cNvPicPr>
            <a:picLocks noChangeAspect="1" noChangeArrowheads="1"/>
          </p:cNvPicPr>
          <p:nvPr/>
        </p:nvPicPr>
        <p:blipFill>
          <a:blip r:embed="rId2"/>
          <a:srcRect l="1818" t="2423" r="1818" b="1880"/>
          <a:stretch>
            <a:fillRect/>
          </a:stretch>
        </p:blipFill>
        <p:spPr bwMode="auto">
          <a:xfrm>
            <a:off x="714348" y="1959778"/>
            <a:ext cx="3286148" cy="4898222"/>
          </a:xfrm>
          <a:prstGeom prst="rect">
            <a:avLst/>
          </a:prstGeom>
          <a:noFill/>
        </p:spPr>
      </p:pic>
      <p:pic>
        <p:nvPicPr>
          <p:cNvPr id="4" name="Picture 2" descr="http://photos.wikimapia.org/p/00/05/03/46/58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000240"/>
            <a:ext cx="3571901" cy="2377866"/>
          </a:xfrm>
          <a:prstGeom prst="rect">
            <a:avLst/>
          </a:prstGeom>
          <a:noFill/>
        </p:spPr>
      </p:pic>
      <p:pic>
        <p:nvPicPr>
          <p:cNvPr id="5" name="Picture 10" descr="https://nashchelyabinsk.ru/media/main_images/17a33dc2e1c74f21ac7dfeda52e1b1ff.jpg"/>
          <p:cNvPicPr>
            <a:picLocks noChangeAspect="1" noChangeArrowheads="1"/>
          </p:cNvPicPr>
          <p:nvPr/>
        </p:nvPicPr>
        <p:blipFill>
          <a:blip r:embed="rId4"/>
          <a:srcRect l="6061" r="6061"/>
          <a:stretch>
            <a:fillRect/>
          </a:stretch>
        </p:blipFill>
        <p:spPr bwMode="auto">
          <a:xfrm>
            <a:off x="4500562" y="4571676"/>
            <a:ext cx="3571900" cy="2286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786058"/>
            <a:ext cx="114300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 descr="no-translate-detected_18591-489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54ACDE"/>
              </a:clrFrom>
              <a:clrTo>
                <a:srgbClr val="54ACDE">
                  <a:alpha val="0"/>
                </a:srgbClr>
              </a:clrTo>
            </a:clrChange>
            <a:lum contrast="10000"/>
          </a:blip>
          <a:srcRect l="35623" t="32029" r="29405"/>
          <a:stretch>
            <a:fillRect/>
          </a:stretch>
        </p:blipFill>
        <p:spPr>
          <a:xfrm>
            <a:off x="0" y="1859489"/>
            <a:ext cx="2571768" cy="4998511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071670" y="0"/>
            <a:ext cx="7072330" cy="564357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Наше путешествие подошло к концу!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</a:rPr>
              <a:t>Я желаю вам обязательно увидеть памятники литературным героям своими глазами! Ведь они создаются в знак уважения к писательскому труду и литературе! </a:t>
            </a:r>
            <a:br>
              <a:rPr lang="ru-RU" sz="4000" dirty="0"/>
            </a:b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857356" y="3357562"/>
            <a:ext cx="1071570" cy="64294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0"/>
            <a:ext cx="7572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 скорых встреч!</a:t>
            </a:r>
          </a:p>
        </p:txBody>
      </p:sp>
      <p:pic>
        <p:nvPicPr>
          <p:cNvPr id="4" name="Рисунок 3" descr="0_5f674_8b4e99e8_x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786058"/>
            <a:ext cx="114300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 descr="no-translate-detected_18591-489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54ACDE"/>
              </a:clrFrom>
              <a:clrTo>
                <a:srgbClr val="54ACDE">
                  <a:alpha val="0"/>
                </a:srgbClr>
              </a:clrTo>
            </a:clrChange>
            <a:lum contrast="10000"/>
          </a:blip>
          <a:srcRect l="35623" t="32029" r="29405"/>
          <a:stretch>
            <a:fillRect/>
          </a:stretch>
        </p:blipFill>
        <p:spPr>
          <a:xfrm>
            <a:off x="0" y="1859489"/>
            <a:ext cx="2571768" cy="4998511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214546" y="0"/>
            <a:ext cx="6786610" cy="47863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Привет, юный путешественник! </a:t>
            </a:r>
          </a:p>
        </p:txBody>
      </p:sp>
      <p:sp>
        <p:nvSpPr>
          <p:cNvPr id="5" name="Овал 4"/>
          <p:cNvSpPr/>
          <p:nvPr/>
        </p:nvSpPr>
        <p:spPr>
          <a:xfrm>
            <a:off x="1857356" y="3143248"/>
            <a:ext cx="1071570" cy="64294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28860" y="1214422"/>
            <a:ext cx="64293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Я приглашаю тебя посетить самые интересные и необычные памятники нашей страны!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571612"/>
            <a:ext cx="821537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	</a:t>
            </a:r>
            <a:r>
              <a:rPr lang="ru-RU" sz="3200" dirty="0"/>
              <a:t>В нашей литературе есть много произведений, герои которых запоминаются читателям, вызывают особый интерес, именно поэтому их увековечивают в памятниках.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57356" y="620688"/>
            <a:ext cx="5429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Заключение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96" y="4429132"/>
            <a:ext cx="828680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4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Памятники – это «восклицательные знаки истории»!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78684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yandex.ru/images/search?pos=17&amp;img_url=https%3A%2F%2Favatars.mds.yandex.net%2Fget-pdb%2F1025945%2Fedded167-51ac-4d78-9497-c98b4bf6415d%2Fs1200%3Fwebp%3Dfalse&amp;text=%C2%AB%D0%B0%D0%BB%D1%8B%D0%B5%20%D0%BF%D0%B0%D1%80%D1%83%D1%81%D0%B0%C2%BB%20-%20%D0%B0%D1%81%D1%81%D0%BE%D0%BB%D1%8C%20%D0%B3%D0%B5%D0</a:t>
            </a:r>
            <a:r>
              <a:rPr lang="en-US" sz="1200" dirty="0">
                <a:hlinkClick r:id="rId2" action="ppaction://hlinkfile"/>
              </a:rPr>
              <a:t>%BB%D0%B5%D0%BD%D0%B4%D0%B6%D0%B8%D0%BA&amp;rpt=simage</a:t>
            </a:r>
            <a:r>
              <a:rPr lang="ru-RU" sz="1200" dirty="0"/>
              <a:t> </a:t>
            </a:r>
          </a:p>
          <a:p>
            <a:endParaRPr lang="ru-RU" sz="1200" dirty="0"/>
          </a:p>
          <a:p>
            <a:r>
              <a:rPr lang="en-US" sz="1200" dirty="0"/>
              <a:t>https://yandex.ru/images/search?pos=2&amp;img_url=https%3A%2F%2F4.bp.blogspot.com%2F-tqqIstOrkfc%2FWd0dfctvMvI%2FAAAAAAAAWok%2FzHYt99oIbmUVzEJTb4rly1dzsG_lYv5cgCLcBGAs%2Fs1600%2F20171002_135253.jpg&amp;text=%C2%AB%D0%B0%D0%BB%D1%8B%D0%B5%20%D0%BF%D0%B0%D1%80%D1%83%D1%81%D0%B0%C2%BB%20-%20%D0%B0%D1%81%D1%81%D0%BE%D0%BB%D1%8C%20%D0%B3%D0%B5%D0%</a:t>
            </a:r>
            <a:r>
              <a:rPr lang="en-US" sz="1200" dirty="0">
                <a:hlinkClick r:id="rId3" action="ppaction://hlinkfile"/>
              </a:rPr>
              <a:t>BB%D0%B5%D0%BD%D0%B4%D0%B6%D0%B8%D0%BA&amp;rpt=simage</a:t>
            </a:r>
            <a:endParaRPr lang="ru-RU" sz="12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3500438"/>
            <a:ext cx="87868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https://yandex.ru/images/search?pos=5&amp;img_url=https%3A%2F%2Fturisticum.ru%2Fimg%2Fgelen%2Fgelen%2F23.jpg&amp;text=%D0%9A%D0%BE%D1%82-%D1%83%D1%87%D0%B5%D0%BD%D1%8B%D0%B9%20%D0%B3%D0%B5%D0%BB%D0%B5%D0%BD%D0%B4%D0%B6%D0%B8%D0%BA&amp;rpt=simage</a:t>
            </a:r>
            <a:endParaRPr lang="ru-RU" sz="1200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714620"/>
            <a:ext cx="8786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yandex.ru/images/search?pos=0&amp;img_url=https%3A%2F%2Favatars.mds.yandex.net%2Fget-pdb%2F25978%2F9b762d7c-3a06-407d-9506-3b1200731a43%2Fs1200%3Fwebp%3Dfalse&amp;text=%D0%BA%D1%80%D1%8B%D0%BB%D0%BE%D0%B2%20%D0%BB%D0%B5%D1%82%D0%BD%D0%B8%D0%B9%20%D1%81%D0%B0%D0%B4&amp;rpt=simage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785918" y="0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Материалы презентации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286256"/>
            <a:ext cx="878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https://yandex.ru/images/search?pos=5&amp;img_url=http%3A%2F%2Fs1.fotokto.ru%2Fphoto%2Ffull%2F562%2F5625567.jpg&amp;text=%C2%AB%D0%94%D1%8F%D0%B4%D1%8F%20%D0%A1%D1%82%D0%B5%D0%BF%D0%B0%C2%BB%20%D1%81%D0%B0%D0%BC%D0%B0%D1%80%D0%B0&amp;rpt=simage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929198"/>
            <a:ext cx="8786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yandex.ru/images/search?pos=1&amp;img_url=https%3A%2F%2Fcs9.pikabu.ru%2Fpost_img%2F2017%2F09%2F03%2F9%2Fog_og_150444918228159436.jpg&amp;text=%D0%BF%D0%B0%D0%BC%D1%8F%D1%82%D0%BD%D0%B8%D0%BA%20%C2%AB%D0%9C%D0%BE%D0%B9%D0%B4%D0%BE%D0%B4%D1%8B%D1%80%C2%BB%20%D0%BA%D0%B0%D0%B7%D0%B0%D0%BD%D</a:t>
            </a:r>
            <a:r>
              <a:rPr lang="en-US" sz="1200" dirty="0">
                <a:hlinkClick r:id="rId6" action="ppaction://hlinkfile"/>
              </a:rPr>
              <a:t>1%8C&amp;rpt=simage</a:t>
            </a:r>
            <a:endParaRPr lang="ru-RU" sz="1200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750004"/>
            <a:ext cx="87868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yandex.ru/images/search?pos=14&amp;img_url=https%3A%2F%2Fwww.rutraveller.ru%2Ficache%2Fu_n%2Fa%2Fnataliy68%2Fal837862%2F1140437_1600x1200.jpg&amp;text=%D0%9A%D0%BE%D0%BD%D0%B5%D0%BA-%D0%93%D0%BE%D1%80%D0%B1%D1%83%D0%BD%D0%BE%D0%BA%20%D1%82%D0%BE%D0%B1%D0%BE%D0%BB%D1%8C%D1%81%D0%BA%20%D0%BF%D0%B0%D1%80%D0</a:t>
            </a:r>
            <a:r>
              <a:rPr lang="en-US" sz="1200" dirty="0">
                <a:hlinkClick r:id="rId7" action="ppaction://hlinkfile"/>
              </a:rPr>
              <a:t>%BA%20%D0%B5%D1%80%D0%BE%D0%B2%D0%B0&amp;rpt=simage</a:t>
            </a:r>
            <a:endParaRPr lang="ru-RU" sz="12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9258276_Depositphotos_4246809_m700x700.jpg"/>
          <p:cNvPicPr>
            <a:picLocks noChangeAspect="1"/>
          </p:cNvPicPr>
          <p:nvPr/>
        </p:nvPicPr>
        <p:blipFill>
          <a:blip r:embed="rId2"/>
          <a:srcRect l="3125" t="13732" r="3125"/>
          <a:stretch>
            <a:fillRect/>
          </a:stretch>
        </p:blipFill>
        <p:spPr>
          <a:xfrm>
            <a:off x="1480990" y="0"/>
            <a:ext cx="7663009" cy="6858000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0" y="0"/>
            <a:ext cx="3286116" cy="2214554"/>
          </a:xfrm>
          <a:prstGeom prst="ellipse">
            <a:avLst/>
          </a:prstGeom>
          <a:solidFill>
            <a:schemeClr val="accent6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-428660" y="285728"/>
            <a:ext cx="41433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</a:rPr>
              <a:t>Первая остановка</a:t>
            </a:r>
            <a:r>
              <a:rPr lang="ru-RU" sz="4000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4098" name="Picture 2" descr="http://fusiontel.ru/userfiles/shop/large/296_konus-signalnyy-ks-22.png"/>
          <p:cNvPicPr>
            <a:picLocks noChangeAspect="1" noChangeArrowheads="1"/>
          </p:cNvPicPr>
          <p:nvPr/>
        </p:nvPicPr>
        <p:blipFill>
          <a:blip r:embed="rId3" cstate="print"/>
          <a:srcRect l="18712" t="20813" r="19013" b="14500"/>
          <a:stretch>
            <a:fillRect/>
          </a:stretch>
        </p:blipFill>
        <p:spPr bwMode="auto">
          <a:xfrm>
            <a:off x="3000364" y="3571876"/>
            <a:ext cx="500066" cy="7500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00430" y="3786190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Санкт-Петербург</a:t>
            </a:r>
          </a:p>
        </p:txBody>
      </p:sp>
      <p:sp>
        <p:nvSpPr>
          <p:cNvPr id="4100" name="AutoShape 4" descr="https://cloudstatic.eva.ru/eva/180000-190000/181645/channel/1_24685524800411068.jpg?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cloudstatic.eva.ru/eva/180000-190000/181645/channel/1_24685524800411068.jpg?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s://avatars.mds.yandex.net/get-pdb/199965/683af3b8-310c-482d-9690-a5a41137f31a/s1200?webp=false"/>
          <p:cNvPicPr>
            <a:picLocks noChangeAspect="1" noChangeArrowheads="1"/>
          </p:cNvPicPr>
          <p:nvPr/>
        </p:nvPicPr>
        <p:blipFill>
          <a:blip r:embed="rId4"/>
          <a:srcRect l="28125" t="14240" r="7499" b="10997"/>
          <a:stretch>
            <a:fillRect/>
          </a:stretch>
        </p:blipFill>
        <p:spPr bwMode="auto">
          <a:xfrm>
            <a:off x="3428992" y="4214818"/>
            <a:ext cx="3036681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3357554" y="285728"/>
            <a:ext cx="5786446" cy="2500330"/>
          </a:xfrm>
          <a:prstGeom prst="ellipse">
            <a:avLst/>
          </a:prstGeom>
          <a:solidFill>
            <a:schemeClr val="accent6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643306" y="785794"/>
            <a:ext cx="52149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i="1" dirty="0"/>
              <a:t>Как ты думаешь, какому литературному герою посвящен этот памятник?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1934" y="928670"/>
            <a:ext cx="4429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/>
              <a:t>Правильно! Героине произведения И.С.Тургенева «</a:t>
            </a:r>
            <a:r>
              <a:rPr lang="ru-RU" sz="2800" i="1" dirty="0" err="1"/>
              <a:t>Муму</a:t>
            </a:r>
            <a:r>
              <a:rPr lang="ru-RU" sz="2800" i="1" dirty="0"/>
              <a:t>»!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7554" y="2857496"/>
            <a:ext cx="5786446" cy="31085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На стене дома № 95 на Тургеневской улице висит дворницкий фартук Герасима, рядом стоят его сапоги, около них, свернувшись клубком, лежит </a:t>
            </a:r>
            <a:r>
              <a:rPr lang="ru-RU" sz="2800" dirty="0" err="1"/>
              <a:t>Муму</a:t>
            </a:r>
            <a:r>
              <a:rPr lang="ru-RU" sz="2800" dirty="0"/>
              <a:t>. Собака преданно дожидается своего хозяина. </a:t>
            </a:r>
          </a:p>
        </p:txBody>
      </p:sp>
      <p:pic>
        <p:nvPicPr>
          <p:cNvPr id="7" name="Рисунок 6" descr="9540ac5b5fdaf772eb12361b8ebe03bc.jpg"/>
          <p:cNvPicPr>
            <a:picLocks noChangeAspect="1"/>
          </p:cNvPicPr>
          <p:nvPr/>
        </p:nvPicPr>
        <p:blipFill>
          <a:blip r:embed="rId2"/>
          <a:srcRect l="21917" t="4573" r="11016" b="4110"/>
          <a:stretch>
            <a:fillRect/>
          </a:stretch>
        </p:blipFill>
        <p:spPr>
          <a:xfrm>
            <a:off x="0" y="285728"/>
            <a:ext cx="3357554" cy="60954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7554" y="6000768"/>
            <a:ext cx="5786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C00000"/>
                </a:solidFill>
              </a:rPr>
              <a:t>Автор - скульптор Арам </a:t>
            </a:r>
            <a:r>
              <a:rPr lang="ru-RU" sz="2400" i="1" dirty="0" err="1">
                <a:solidFill>
                  <a:srgbClr val="C00000"/>
                </a:solidFill>
              </a:rPr>
              <a:t>Аревикян</a:t>
            </a:r>
            <a:endParaRPr lang="ru-RU" sz="2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9058" y="3857628"/>
            <a:ext cx="5214942" cy="22467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Отлитая </a:t>
            </a:r>
            <a:r>
              <a:rPr lang="ru-RU" sz="2800" dirty="0">
                <a:solidFill>
                  <a:srgbClr val="C00000"/>
                </a:solidFill>
              </a:rPr>
              <a:t>из чугуна </a:t>
            </a:r>
            <a:r>
              <a:rPr lang="ru-RU" sz="2800" dirty="0"/>
              <a:t>скульптурная композиция с преданной лопоухой дворнягой вызывает у прохожих, особенно у детей, чувство жалости</a:t>
            </a:r>
          </a:p>
        </p:txBody>
      </p:sp>
      <p:pic>
        <p:nvPicPr>
          <p:cNvPr id="5" name="Рисунок 4" descr="1ZUG3BHQDLZgXCPo_I3AqA.jpg"/>
          <p:cNvPicPr>
            <a:picLocks noChangeAspect="1"/>
          </p:cNvPicPr>
          <p:nvPr/>
        </p:nvPicPr>
        <p:blipFill>
          <a:blip r:embed="rId2"/>
          <a:srcRect l="7974" r="11206" b="7031"/>
          <a:stretch>
            <a:fillRect/>
          </a:stretch>
        </p:blipFill>
        <p:spPr>
          <a:xfrm>
            <a:off x="0" y="3429000"/>
            <a:ext cx="3714776" cy="3204887"/>
          </a:xfrm>
          <a:prstGeom prst="rect">
            <a:avLst/>
          </a:prstGeom>
        </p:spPr>
      </p:pic>
      <p:pic>
        <p:nvPicPr>
          <p:cNvPr id="6" name="Рисунок 5" descr="11314.jpg"/>
          <p:cNvPicPr>
            <a:picLocks noChangeAspect="1"/>
          </p:cNvPicPr>
          <p:nvPr/>
        </p:nvPicPr>
        <p:blipFill>
          <a:blip r:embed="rId3"/>
          <a:srcRect l="16250" t="5000" r="12500" b="10000"/>
          <a:stretch>
            <a:fillRect/>
          </a:stretch>
        </p:blipFill>
        <p:spPr>
          <a:xfrm>
            <a:off x="0" y="0"/>
            <a:ext cx="3714744" cy="33237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9058" y="214290"/>
            <a:ext cx="5214942" cy="31085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Привлекает внимание надпись на мемориальной доске: </a:t>
            </a:r>
            <a:r>
              <a:rPr lang="ru-RU" sz="2800" i="1" dirty="0">
                <a:solidFill>
                  <a:srgbClr val="C00000"/>
                </a:solidFill>
              </a:rPr>
              <a:t>«В память о СОБАКЕ. В честь 150-летия со дня публикации в журнале «Современник» рассказа И.С. Тургенева «</a:t>
            </a:r>
            <a:r>
              <a:rPr lang="ru-RU" sz="2800" i="1" dirty="0" err="1">
                <a:solidFill>
                  <a:srgbClr val="C00000"/>
                </a:solidFill>
              </a:rPr>
              <a:t>Муму</a:t>
            </a:r>
            <a:r>
              <a:rPr lang="ru-RU" sz="2800" i="1" dirty="0">
                <a:solidFill>
                  <a:srgbClr val="C00000"/>
                </a:solidFill>
              </a:rPr>
              <a:t>». Март 2004»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786058"/>
            <a:ext cx="114300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 descr="no-translate-detected_18591-489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54ACDE"/>
              </a:clrFrom>
              <a:clrTo>
                <a:srgbClr val="54ACDE">
                  <a:alpha val="0"/>
                </a:srgbClr>
              </a:clrTo>
            </a:clrChange>
            <a:lum contrast="10000"/>
          </a:blip>
          <a:srcRect l="35623" t="32029" r="29405"/>
          <a:stretch>
            <a:fillRect/>
          </a:stretch>
        </p:blipFill>
        <p:spPr>
          <a:xfrm>
            <a:off x="0" y="1859489"/>
            <a:ext cx="2571768" cy="4998511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214546" y="0"/>
            <a:ext cx="6786610" cy="47863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А знаешь ли ты, что в России существуют </a:t>
            </a:r>
            <a:r>
              <a:rPr lang="ru-RU" sz="4000" dirty="0">
                <a:solidFill>
                  <a:srgbClr val="C00000"/>
                </a:solidFill>
              </a:rPr>
              <a:t>десятки</a:t>
            </a:r>
            <a:r>
              <a:rPr lang="ru-RU" sz="4000" dirty="0">
                <a:solidFill>
                  <a:srgbClr val="002060"/>
                </a:solidFill>
              </a:rPr>
              <a:t> памятников, посвященных </a:t>
            </a:r>
            <a:r>
              <a:rPr lang="ru-RU" sz="4000" dirty="0" err="1">
                <a:solidFill>
                  <a:srgbClr val="002060"/>
                </a:solidFill>
              </a:rPr>
              <a:t>Муму</a:t>
            </a:r>
            <a:r>
              <a:rPr lang="ru-RU" sz="40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" name="Овал 4"/>
          <p:cNvSpPr/>
          <p:nvPr/>
        </p:nvSpPr>
        <p:spPr>
          <a:xfrm>
            <a:off x="1857356" y="3143248"/>
            <a:ext cx="1071570" cy="64294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00298" y="1142984"/>
            <a:ext cx="64293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Но самый необычный находится во Франции в городке </a:t>
            </a:r>
            <a:r>
              <a:rPr lang="ru-RU" sz="4000" b="1" dirty="0" err="1">
                <a:solidFill>
                  <a:srgbClr val="002060"/>
                </a:solidFill>
              </a:rPr>
              <a:t>Онфлер</a:t>
            </a:r>
            <a:r>
              <a:rPr lang="ru-RU" sz="4000" b="1" dirty="0">
                <a:solidFill>
                  <a:srgbClr val="002060"/>
                </a:solidFill>
              </a:rPr>
              <a:t>?</a:t>
            </a:r>
          </a:p>
          <a:p>
            <a:pPr algn="ctr"/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2325</Words>
  <Application>Microsoft Office PowerPoint</Application>
  <PresentationFormat>Экран (4:3)</PresentationFormat>
  <Paragraphs>154</Paragraphs>
  <Slides>51</Slides>
  <Notes>14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103</cp:revision>
  <dcterms:created xsi:type="dcterms:W3CDTF">2019-03-13T06:32:27Z</dcterms:created>
  <dcterms:modified xsi:type="dcterms:W3CDTF">2024-01-09T08:47:49Z</dcterms:modified>
</cp:coreProperties>
</file>