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2" r:id="rId6"/>
    <p:sldId id="260" r:id="rId7"/>
    <p:sldId id="264" r:id="rId8"/>
    <p:sldId id="263" r:id="rId9"/>
    <p:sldId id="265" r:id="rId10"/>
    <p:sldId id="266" r:id="rId11"/>
    <p:sldId id="267" r:id="rId12"/>
    <p:sldId id="269" r:id="rId13"/>
    <p:sldId id="268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-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BF3B59-EFED-AE3C-59D3-D884BB143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4E5F9E5-DE67-4F95-8D7A-5C53515BC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020FDC-F44A-5694-A1B4-0A788FE22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E12A-E1B5-464A-9607-3A2C2458043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CC7954-F69B-289D-73C0-3C0DC6F60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4E98BC-0647-55E0-145E-E7F9F914D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1428-EEFD-4934-901A-E63CFD9FB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66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C99362-1204-396F-E391-F85DB4E53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BE5095-8F4B-65FF-3DDA-703DE6337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BAF4B8-5B33-D0CB-DF3F-47E371DF3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E12A-E1B5-464A-9607-3A2C2458043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5ACC6E-4DAD-3A41-4722-C041F9089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64B833-38F1-45D5-31F9-3E0C1665B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1428-EEFD-4934-901A-E63CFD9FB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57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6F706DE-903B-DE27-2A96-23C12C8098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3A07326-D36D-DAE1-F4E8-2E08B2181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7AAF1D-37B6-C387-6DAB-A55F6391C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E12A-E1B5-464A-9607-3A2C2458043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A0DA98-FE8A-4783-6FE3-3509A3681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92ABB2-FF70-71C5-C374-CF26FD8BD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1428-EEFD-4934-901A-E63CFD9FB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20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F16571-46E7-1124-39E3-1182608F2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FC4E90-3DB5-27D5-0B81-D77E41FBD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B31E50-75B5-D42A-7994-5F5551263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E12A-E1B5-464A-9607-3A2C2458043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F2F6B8-3129-67D6-A514-CDF362F65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CE92C3-9F07-BD5B-A56C-97FED9EC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1428-EEFD-4934-901A-E63CFD9FB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80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974D94-728C-C1F4-2D85-33E3ECEB7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34CB05-4A0F-D6D4-0AE4-892BCF7E9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497A05-2996-1D86-71C1-59A74BD8A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E12A-E1B5-464A-9607-3A2C2458043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19EC86-2820-41D3-FBD3-F58E99F43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B26714-E471-8B3C-55C6-407F4FB1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1428-EEFD-4934-901A-E63CFD9FB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84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D3C81D-9B07-1E82-7A68-8FCA6BBE0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050D52-0163-CEE0-8AE5-E45C7A17F9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62F41E3-6BB3-2462-0957-5C786591E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233090-AE67-2551-5A3E-CDFC4ACC9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E12A-E1B5-464A-9607-3A2C2458043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8B5DED-5539-B95C-A786-B61944804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40CF70-7176-C019-9A8B-B8EF6A7B8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1428-EEFD-4934-901A-E63CFD9FB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15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48A54-A2C8-D887-8263-3CDE99D67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501338-C0E9-BD57-DEBE-23A2E14E2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ABB779-9975-B8A2-DF17-1425B3792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EE6164A-3D54-CAAF-4F73-DF8B9CA9A1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BEFE75E-5AA4-2949-2089-602AF44D0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436CCBA-86E7-6079-A9F1-0FD24041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E12A-E1B5-464A-9607-3A2C2458043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341C7FD-D589-C89A-C0C9-0E14E4DB4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C96BA33-CE62-FC45-C441-87BF0388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1428-EEFD-4934-901A-E63CFD9FB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56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C23D3A-BA6F-ADCC-3D55-FC8DD03B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4D09253-AB34-CCB1-214C-F8F1D5FD1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E12A-E1B5-464A-9607-3A2C2458043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F98B694-79D0-A3BA-2480-78EF0CDB6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CB867FA-E9B3-8521-AF23-D10EEF42F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1428-EEFD-4934-901A-E63CFD9FB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88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A64CC17-4618-F300-D5EC-71C9EC3B3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E12A-E1B5-464A-9607-3A2C2458043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25E21E7-1249-FC1E-3817-ED45FE356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DC25956-7F08-E740-56D8-12EDFEFA2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1428-EEFD-4934-901A-E63CFD9FB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22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82EB6A-855A-EA9F-C3A5-FF0F2FDE0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1DCD7E-0D2C-AA2B-5C2E-812F41321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43C93A-6CAD-0C0A-12BE-C143C30E6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98A331-8D13-9398-E62C-23456A92A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E12A-E1B5-464A-9607-3A2C2458043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29E210-2670-91BD-2FA0-FECC9BC2B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CE4796-0B1B-75D3-AD9B-81BE770BC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1428-EEFD-4934-901A-E63CFD9FB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23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9E864B-7D3B-544E-1CC7-FC5A0C923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5449794-2465-C8D8-2516-BE098ECE85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CEFD05-C7D1-12BF-640B-109DB11C7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A53B85-D5CF-36E5-C8DC-4F0786149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8E12A-E1B5-464A-9607-3A2C2458043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A6E02E-E752-D5ED-5C06-89181BE99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2CF0E3-F4DE-D03A-4C70-5FAAF4E46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61428-EEFD-4934-901A-E63CFD9FB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58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A0FE86-DFC6-450C-C7C1-7C73E259B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E115AE-0235-6302-5E51-91135B58A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1816BC-3D6D-53BD-7F9B-09C376AEC3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8E12A-E1B5-464A-9607-3A2C24580433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20B8FA-5B9F-40DD-2120-BB5F367E28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8E0545-CC66-EE3C-2F4B-A9A1967EB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61428-EEFD-4934-901A-E63CFD9FB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80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4B867A3-FBBF-C45B-A72B-F4C765CE1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4062" cy="68462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3299D-52CA-C045-3B1E-E48FC0C95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2923" y="660577"/>
            <a:ext cx="8288216" cy="4079875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ternaSw" panose="020B0706020207050204" pitchFamily="34" charset="-52"/>
              </a:rPr>
              <a:t>ВВОДНЫЕ СЛОВА </a:t>
            </a:r>
            <a:br>
              <a:rPr lang="ru-RU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ternaSw" panose="020B0706020207050204" pitchFamily="34" charset="-52"/>
              </a:rPr>
            </a:br>
            <a:r>
              <a:rPr lang="ru-RU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ternaSw" panose="020B0706020207050204" pitchFamily="34" charset="-52"/>
              </a:rPr>
              <a:t>И</a:t>
            </a:r>
            <a:br>
              <a:rPr lang="ru-RU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ternaSw" panose="020B0706020207050204" pitchFamily="34" charset="-52"/>
              </a:rPr>
            </a:br>
            <a:r>
              <a:rPr lang="ru-RU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ternaSw" panose="020B0706020207050204" pitchFamily="34" charset="-52"/>
              </a:rPr>
              <a:t>ВВОДНЫЕ КОНСТРУКЦИИЙ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C7CE20-24B2-2DAF-1339-4FF556967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411523" y="6487313"/>
            <a:ext cx="9144000" cy="1655762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  <a:latin typeface="American Captain Cyrillic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02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4B867A3-FBBF-C45B-A72B-F4C765CE1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4062" cy="68462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3299D-52CA-C045-3B1E-E48FC0C95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6323" y="1750435"/>
            <a:ext cx="7139354" cy="3357129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ternaSw" panose="020B0706020207050204" pitchFamily="34" charset="-52"/>
              </a:rPr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C7CE20-24B2-2DAF-1339-4FF556967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313093" y="5737036"/>
            <a:ext cx="9144000" cy="165576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merican Captain Cyrillic" pitchFamily="2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41B1D2-08EC-E297-A326-EC111E42DD7C}"/>
              </a:ext>
            </a:extLst>
          </p:cNvPr>
          <p:cNvSpPr txBox="1"/>
          <p:nvPr/>
        </p:nvSpPr>
        <p:spPr>
          <a:xfrm>
            <a:off x="2667000" y="1437979"/>
            <a:ext cx="69400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0" i="0" dirty="0">
                <a:solidFill>
                  <a:srgbClr val="FF0000"/>
                </a:solidFill>
                <a:effectLst/>
                <a:latin typeface="a_AlternaSw" panose="020B0706020207050204" pitchFamily="34" charset="-52"/>
              </a:rPr>
              <a:t>Оформление мысли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800" b="1" i="1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перечисление</a:t>
            </a:r>
            <a:r>
              <a:rPr lang="ru-RU" sz="2800" b="0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 </a:t>
            </a:r>
            <a:r>
              <a:rPr lang="ru-RU" sz="28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:</a:t>
            </a:r>
            <a:r>
              <a:rPr lang="ru-RU" sz="2800" b="0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 </a:t>
            </a:r>
            <a:r>
              <a:rPr lang="ru-RU" sz="28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например, во-первых, во-вторых, в-третьих, наконец, далее;</a:t>
            </a:r>
            <a:endParaRPr lang="ru-RU" sz="2800" b="0" i="0" dirty="0">
              <a:solidFill>
                <a:schemeClr val="bg1"/>
              </a:solidFill>
              <a:effectLst/>
              <a:latin typeface="a_AlternaSw" panose="020B0706020207050204" pitchFamily="34" charset="-52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800" b="1" i="1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противопоставление</a:t>
            </a:r>
            <a:r>
              <a:rPr lang="ru-RU" sz="2800" b="0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 </a:t>
            </a:r>
            <a:r>
              <a:rPr lang="ru-RU" sz="28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:</a:t>
            </a:r>
            <a:r>
              <a:rPr lang="ru-RU" sz="2800" b="0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 </a:t>
            </a:r>
            <a:r>
              <a:rPr lang="ru-RU" sz="28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напротив, наоборот, однако, с одной стороны, с другой стороны;</a:t>
            </a:r>
            <a:endParaRPr lang="ru-RU" sz="2800" b="0" i="0" dirty="0">
              <a:solidFill>
                <a:schemeClr val="bg1"/>
              </a:solidFill>
              <a:effectLst/>
              <a:latin typeface="a_AlternaSw" panose="020B0706020207050204" pitchFamily="34" charset="-52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800" b="1" i="1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следствие, вывод</a:t>
            </a:r>
            <a:r>
              <a:rPr lang="ru-RU" sz="2800" b="0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 </a:t>
            </a:r>
            <a:r>
              <a:rPr lang="ru-RU" sz="28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:</a:t>
            </a:r>
            <a:r>
              <a:rPr lang="ru-RU" sz="2800" b="0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 </a:t>
            </a:r>
            <a:r>
              <a:rPr lang="ru-RU" sz="28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значит, итак, следовательно, в общем, таким образом, стало быть</a:t>
            </a:r>
            <a:endParaRPr lang="ru-RU" sz="2800" b="0" i="0" dirty="0">
              <a:solidFill>
                <a:schemeClr val="bg1"/>
              </a:solidFill>
              <a:effectLst/>
              <a:latin typeface="a_AlternaSw" panose="020B0706020207050204" pitchFamily="34" charset="-52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7433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4B867A3-FBBF-C45B-A72B-F4C765CE1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4062" cy="68462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3299D-52CA-C045-3B1E-E48FC0C95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6323" y="1750435"/>
            <a:ext cx="7139354" cy="3357129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ternaSw" panose="020B0706020207050204" pitchFamily="34" charset="-52"/>
              </a:rPr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C7CE20-24B2-2DAF-1339-4FF556967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313093" y="5737036"/>
            <a:ext cx="9144000" cy="165576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merican Captain Cyrillic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1D866D-27ED-2124-4538-A57F9FDEB23E}"/>
              </a:ext>
            </a:extLst>
          </p:cNvPr>
          <p:cNvSpPr txBox="1"/>
          <p:nvPr/>
        </p:nvSpPr>
        <p:spPr>
          <a:xfrm>
            <a:off x="2649415" y="1651085"/>
            <a:ext cx="690489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другими словами, иначе говоря, короче, короче говоря, к слову сказать, кстати, лучше сказать, между нами говоря, так сказать, одним словом, проще говоря, подчёркиваю, по существу</a:t>
            </a:r>
            <a:endParaRPr lang="ru-RU" sz="3200" b="0" i="0" dirty="0">
              <a:solidFill>
                <a:schemeClr val="bg1"/>
              </a:solidFill>
              <a:effectLst/>
              <a:latin typeface="a_AlternaSw" panose="020B0706020207050204" pitchFamily="34" charset="-52"/>
            </a:endParaRPr>
          </a:p>
          <a:p>
            <a:endParaRPr lang="ru-RU" sz="3200" dirty="0">
              <a:solidFill>
                <a:schemeClr val="bg1"/>
              </a:solidFill>
              <a:latin typeface="a_AlternaSw" panose="020B070602020705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116498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4B867A3-FBBF-C45B-A72B-F4C765CE1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4062" cy="68462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3299D-52CA-C045-3B1E-E48FC0C95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6323" y="1750435"/>
            <a:ext cx="7139354" cy="3357129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ternaSw" panose="020B0706020207050204" pitchFamily="34" charset="-52"/>
              </a:rPr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C7CE20-24B2-2DAF-1339-4FF556967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313093" y="5737036"/>
            <a:ext cx="9144000" cy="165576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merican Captain Cyrillic" pitchFamily="2" charset="0"/>
              </a:rPr>
              <a:t>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9BCCD25-6BA3-F753-B580-E13DCE1BF5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246" y="1348149"/>
            <a:ext cx="7051431" cy="403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42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4B867A3-FBBF-C45B-A72B-F4C765CE1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4062" cy="68462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3299D-52CA-C045-3B1E-E48FC0C95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6323" y="1750435"/>
            <a:ext cx="7139354" cy="3357129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ternaSw" panose="020B0706020207050204" pitchFamily="34" charset="-52"/>
              </a:rPr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C7CE20-24B2-2DAF-1339-4FF556967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313093" y="5737036"/>
            <a:ext cx="9144000" cy="165576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merican Captain Cyrillic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B502CA-AA08-71AC-25D4-F22A6E3C7E91}"/>
              </a:ext>
            </a:extLst>
          </p:cNvPr>
          <p:cNvSpPr txBox="1"/>
          <p:nvPr/>
        </p:nvSpPr>
        <p:spPr>
          <a:xfrm>
            <a:off x="2614246" y="1488831"/>
            <a:ext cx="69635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0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Не являются вводными и НЕ выделяются запятыми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4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мало-помалу, в начале, вдруг, будто, ведь, якобы, в конечном счете, вряд ли, все-таки, даже, едва ли, исключительно, именно, как будто, почти, как бы, как раз, к тому же, между тем, по предложению, просто, по решению, по постановлению, приблизительно, притом, почти, поэтому, просто, решительно, однажды, словно, в довершении всего, с пор, как бы, решительно, исключительно, вот, примерно, даже.</a:t>
            </a:r>
            <a:endParaRPr lang="ru-RU" sz="2400" b="0" i="0" dirty="0">
              <a:solidFill>
                <a:schemeClr val="bg1"/>
              </a:solidFill>
              <a:effectLst/>
              <a:latin typeface="a_AlternaSw" panose="020B0706020207050204" pitchFamily="34" charset="-52"/>
            </a:endParaRPr>
          </a:p>
          <a:p>
            <a:pPr algn="ctr"/>
            <a:endParaRPr lang="ru-RU" sz="2400" dirty="0">
              <a:solidFill>
                <a:schemeClr val="bg1"/>
              </a:solidFill>
              <a:latin typeface="a_AlternaSw" panose="020B070602020705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654154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4B867A3-FBBF-C45B-A72B-F4C765CE1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4062" cy="68462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3299D-52CA-C045-3B1E-E48FC0C95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6323" y="1750435"/>
            <a:ext cx="7139354" cy="3357129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ternaSw" panose="020B0706020207050204" pitchFamily="34" charset="-52"/>
              </a:rPr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C7CE20-24B2-2DAF-1339-4FF556967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313093" y="5737036"/>
            <a:ext cx="9144000" cy="165576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merican Captain Cyrillic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3DFDCE-C707-5173-3BAE-CF36BFAB873B}"/>
              </a:ext>
            </a:extLst>
          </p:cNvPr>
          <p:cNvSpPr txBox="1"/>
          <p:nvPr/>
        </p:nvSpPr>
        <p:spPr>
          <a:xfrm>
            <a:off x="2749061" y="1512277"/>
            <a:ext cx="702798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0" i="0" dirty="0">
                <a:solidFill>
                  <a:srgbClr val="FF0000"/>
                </a:solidFill>
                <a:effectLst/>
                <a:latin typeface="a_AlternaSw" panose="020B0706020207050204" pitchFamily="34" charset="-52"/>
              </a:rPr>
              <a:t>Запомните: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60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Частица </a:t>
            </a:r>
            <a:r>
              <a:rPr lang="ru-RU" sz="6000" b="0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 </a:t>
            </a:r>
            <a:r>
              <a:rPr lang="ru-RU" sz="60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бывало</a:t>
            </a:r>
            <a:r>
              <a:rPr lang="ru-RU" sz="6000" b="0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 </a:t>
            </a:r>
            <a:r>
              <a:rPr lang="ru-RU" sz="60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 </a:t>
            </a:r>
            <a:endParaRPr lang="ru-RU" sz="6000" b="0" i="0" dirty="0">
              <a:solidFill>
                <a:schemeClr val="bg1"/>
              </a:solidFill>
              <a:effectLst/>
              <a:latin typeface="a_AlternaSw" panose="020B0706020207050204" pitchFamily="34" charset="-52"/>
            </a:endParaRPr>
          </a:p>
          <a:p>
            <a:pPr algn="ctr"/>
            <a:r>
              <a:rPr lang="ru-RU" sz="6000" b="1" i="0" dirty="0">
                <a:solidFill>
                  <a:srgbClr val="FF0000"/>
                </a:solidFill>
                <a:effectLst/>
                <a:latin typeface="a_AlternaSw" panose="020B0706020207050204" pitchFamily="34" charset="-52"/>
              </a:rPr>
              <a:t>запятыми выделяется.</a:t>
            </a:r>
            <a:endParaRPr lang="ru-RU" sz="6000" b="0" i="0" dirty="0">
              <a:solidFill>
                <a:srgbClr val="FF0000"/>
              </a:solidFill>
              <a:effectLst/>
              <a:latin typeface="a_AlternaSw" panose="020B0706020207050204" pitchFamily="34" charset="-52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546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3299D-52CA-C045-3B1E-E48FC0C95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297162"/>
            <a:ext cx="9144000" cy="407987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 Captain Cyrillic" pitchFamily="2" charset="0"/>
              </a:rPr>
              <a:t>ВВОДНЫЕ СЛОВА </a:t>
            </a:r>
            <a:b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 Captain Cyrillic" pitchFamily="2" charset="0"/>
              </a:rPr>
            </a:b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 Captain Cyrillic" pitchFamily="2" charset="0"/>
              </a:rPr>
              <a:t>И</a:t>
            </a:r>
            <a:b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 Captain Cyrillic" pitchFamily="2" charset="0"/>
              </a:rPr>
            </a:b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erican Captain Cyrillic" pitchFamily="2" charset="0"/>
              </a:rPr>
              <a:t>ВВОДНЫЕ КОНСТРУКЦИИ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C7CE20-24B2-2DAF-1339-4FF556967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411523" y="6487313"/>
            <a:ext cx="9144000" cy="165576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merican Captain Cyrillic" pitchFamily="2" charset="0"/>
              </a:rPr>
              <a:t>Бобков Никита 8 «Е»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4B867A3-FBBF-C45B-A72B-F4C765CE1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4062" cy="68462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B11BE1-2539-C8DF-3916-0FB0A329A906}"/>
              </a:ext>
            </a:extLst>
          </p:cNvPr>
          <p:cNvSpPr txBox="1"/>
          <p:nvPr/>
        </p:nvSpPr>
        <p:spPr>
          <a:xfrm>
            <a:off x="2737339" y="1294425"/>
            <a:ext cx="689317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srgbClr val="FF0000"/>
                </a:solidFill>
                <a:latin typeface="a_AlternaSw" panose="020B0706020207050204" pitchFamily="34" charset="-52"/>
              </a:rPr>
              <a:t>Вводное слово</a:t>
            </a:r>
            <a:r>
              <a:rPr lang="ru-RU" sz="3200" b="0" i="0" dirty="0">
                <a:solidFill>
                  <a:srgbClr val="FF0000"/>
                </a:solidFill>
                <a:latin typeface="a_AlternaSw" panose="020B0706020207050204" pitchFamily="34" charset="-52"/>
              </a:rPr>
              <a:t>  </a:t>
            </a:r>
            <a:r>
              <a:rPr lang="ru-RU" sz="3200" b="1" i="0" dirty="0">
                <a:solidFill>
                  <a:schemeClr val="bg1"/>
                </a:solidFill>
                <a:latin typeface="a_AlternaSw" panose="020B0706020207050204" pitchFamily="34" charset="-52"/>
              </a:rPr>
              <a:t>— это слово (либо словосочетание), которое входит в состав предложения, но не вступает с его членами в синтаксическую связь. Обычно дает сведение об источнике сообщения или связи с контекстом, а также выражает отношение к высказыванию (оценку).</a:t>
            </a:r>
            <a:endParaRPr lang="ru-RU" sz="3200" b="0" i="0" dirty="0">
              <a:solidFill>
                <a:schemeClr val="bg1"/>
              </a:solidFill>
              <a:latin typeface="a_AlternaSw" panose="020B0706020207050204" pitchFamily="34" charset="-52"/>
            </a:endParaRPr>
          </a:p>
          <a:p>
            <a:endParaRPr lang="ru-RU" sz="3200" dirty="0">
              <a:latin typeface="a_AlternaSw" panose="020B070602020705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4376325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4B867A3-FBBF-C45B-A72B-F4C765CE1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4062" cy="68462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3299D-52CA-C045-3B1E-E48FC0C95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6323" y="1750435"/>
            <a:ext cx="7139354" cy="3357129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ternaSw" panose="020B0706020207050204" pitchFamily="34" charset="-52"/>
              </a:rPr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C7CE20-24B2-2DAF-1339-4FF556967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313093" y="5737036"/>
            <a:ext cx="9144000" cy="165576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merican Captain Cyrillic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FFED27-7358-41FF-575D-BBC83CA0E905}"/>
              </a:ext>
            </a:extLst>
          </p:cNvPr>
          <p:cNvSpPr txBox="1"/>
          <p:nvPr/>
        </p:nvSpPr>
        <p:spPr>
          <a:xfrm>
            <a:off x="2696307" y="1999021"/>
            <a:ext cx="67993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ru-RU" sz="32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Вводные слова и конструкции на письме выделяются с двух сторон запятыми.</a:t>
            </a:r>
            <a:endParaRPr lang="ru-RU" sz="3200" b="0" i="0" dirty="0">
              <a:solidFill>
                <a:schemeClr val="bg1"/>
              </a:solidFill>
              <a:effectLst/>
              <a:latin typeface="a_AlternaSw" panose="020B0706020207050204" pitchFamily="34" charset="-52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32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К сожалению, у него не оказалось акварельных красок.</a:t>
            </a:r>
            <a:endParaRPr lang="ru-RU" sz="3200" b="0" i="0" dirty="0">
              <a:solidFill>
                <a:schemeClr val="bg1"/>
              </a:solidFill>
              <a:effectLst/>
              <a:latin typeface="a_AlternaSw" panose="020B0706020207050204" pitchFamily="34" charset="-52"/>
            </a:endParaRPr>
          </a:p>
          <a:p>
            <a:endParaRPr lang="ru-RU" sz="18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780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4B867A3-FBBF-C45B-A72B-F4C765CE1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4062" cy="68462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3299D-52CA-C045-3B1E-E48FC0C95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6323" y="1750435"/>
            <a:ext cx="7139354" cy="3357129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ternaSw" panose="020B0706020207050204" pitchFamily="34" charset="-52"/>
              </a:rPr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C7CE20-24B2-2DAF-1339-4FF556967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313093" y="5737036"/>
            <a:ext cx="9144000" cy="165576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merican Captain Cyrillic" pitchFamily="2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85DD79-9348-35CF-CC32-1014FE7E4E13}"/>
              </a:ext>
            </a:extLst>
          </p:cNvPr>
          <p:cNvSpPr txBox="1"/>
          <p:nvPr/>
        </p:nvSpPr>
        <p:spPr>
          <a:xfrm>
            <a:off x="2708031" y="1594338"/>
            <a:ext cx="682283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0" i="0" dirty="0">
                <a:solidFill>
                  <a:srgbClr val="FF0000"/>
                </a:solidFill>
                <a:effectLst/>
                <a:latin typeface="a_AlternaSw" panose="020B0706020207050204" pitchFamily="34" charset="-52"/>
              </a:rPr>
              <a:t>Признаки вводных слов и конструкций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32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К ним нельзя задать вопрос от других членов предложения;</a:t>
            </a:r>
            <a:endParaRPr lang="ru-RU" sz="3200" b="0" i="0" dirty="0">
              <a:solidFill>
                <a:schemeClr val="bg1"/>
              </a:solidFill>
              <a:effectLst/>
              <a:latin typeface="a_AlternaSw" panose="020B0706020207050204" pitchFamily="34" charset="-52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32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они заменяются синонимичными вводными словами и конструкциями;</a:t>
            </a:r>
            <a:endParaRPr lang="ru-RU" sz="3200" b="0" i="0" dirty="0">
              <a:solidFill>
                <a:schemeClr val="bg1"/>
              </a:solidFill>
              <a:effectLst/>
              <a:latin typeface="a_AlternaSw" panose="020B0706020207050204" pitchFamily="34" charset="-52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32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они легко убираются из текста без потери смысла</a:t>
            </a:r>
            <a:endParaRPr lang="ru-RU" sz="3200" b="0" i="0" dirty="0">
              <a:solidFill>
                <a:schemeClr val="bg1"/>
              </a:solidFill>
              <a:effectLst/>
              <a:latin typeface="a_AlternaSw" panose="020B0706020207050204" pitchFamily="34" charset="-5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97273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4B867A3-FBBF-C45B-A72B-F4C765CE1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4062" cy="68462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3299D-52CA-C045-3B1E-E48FC0C95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6323" y="1750435"/>
            <a:ext cx="7139354" cy="3357129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ternaSw" panose="020B0706020207050204" pitchFamily="34" charset="-52"/>
              </a:rPr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C7CE20-24B2-2DAF-1339-4FF556967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313093" y="5737036"/>
            <a:ext cx="9144000" cy="165576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merican Captain Cyrillic" pitchFamily="2" charset="0"/>
              </a:rPr>
              <a:t>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3203539-180B-3BA6-E5B3-CBDF15CF36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322" y="1277815"/>
            <a:ext cx="7139355" cy="410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11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4B867A3-FBBF-C45B-A72B-F4C765CE1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4062" cy="68462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3299D-52CA-C045-3B1E-E48FC0C95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6323" y="1750435"/>
            <a:ext cx="7139354" cy="3357129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ternaSw" panose="020B0706020207050204" pitchFamily="34" charset="-52"/>
              </a:rPr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C7CE20-24B2-2DAF-1339-4FF556967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313093" y="5737036"/>
            <a:ext cx="9144000" cy="165576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merican Captain Cyrillic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D4B72F-95E2-BC4E-4E75-691DFD7D2D5A}"/>
              </a:ext>
            </a:extLst>
          </p:cNvPr>
          <p:cNvSpPr txBox="1"/>
          <p:nvPr/>
        </p:nvSpPr>
        <p:spPr>
          <a:xfrm>
            <a:off x="2690446" y="1345646"/>
            <a:ext cx="689316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0" i="1" dirty="0">
                <a:solidFill>
                  <a:srgbClr val="FF0000"/>
                </a:solidFill>
                <a:effectLst/>
                <a:latin typeface="a_AlternaSw" panose="020B0706020207050204" pitchFamily="34" charset="-52"/>
              </a:rPr>
              <a:t>Вводные слова передают степень достоверности сообщения</a:t>
            </a:r>
            <a:endParaRPr lang="ru-RU" sz="2400" b="0" i="0" dirty="0">
              <a:solidFill>
                <a:srgbClr val="FF0000"/>
              </a:solidFill>
              <a:effectLst/>
              <a:latin typeface="a_AlternaSw" panose="020B0706020207050204" pitchFamily="34" charset="-52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4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безусловно, разумеется, без сомнения, несомненно, конечно, бесспорно, действительно, само собой</a:t>
            </a:r>
            <a:endParaRPr lang="ru-RU" sz="2400" b="0" i="0" dirty="0">
              <a:solidFill>
                <a:schemeClr val="bg1"/>
              </a:solidFill>
              <a:effectLst/>
              <a:latin typeface="a_AlternaSw" panose="020B0706020207050204" pitchFamily="34" charset="-52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4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вероятно, кажется, может, может быть, быть может, наверно, наверное, возможно, пожалуй, должно быть, думаю, надо полагать, очевидно, по-видимому, видимо, видно, не правда ли, в самом деле, по всей вероятности</a:t>
            </a:r>
            <a:endParaRPr lang="ru-RU" sz="2400" b="0" i="0" dirty="0">
              <a:solidFill>
                <a:schemeClr val="bg1"/>
              </a:solidFill>
              <a:effectLst/>
              <a:latin typeface="a_AlternaSw" panose="020B0706020207050204" pitchFamily="34" charset="-52"/>
            </a:endParaRPr>
          </a:p>
          <a:p>
            <a:pPr algn="ctr"/>
            <a:endParaRPr lang="ru-RU" sz="2400" dirty="0">
              <a:solidFill>
                <a:schemeClr val="bg1"/>
              </a:solidFill>
              <a:latin typeface="a_AlternaSw" panose="020B070602020705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5150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4B867A3-FBBF-C45B-A72B-F4C765CE1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4062" cy="68462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3299D-52CA-C045-3B1E-E48FC0C95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6323" y="1750435"/>
            <a:ext cx="7139354" cy="3357129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ternaSw" panose="020B0706020207050204" pitchFamily="34" charset="-52"/>
              </a:rPr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C7CE20-24B2-2DAF-1339-4FF556967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313093" y="5737036"/>
            <a:ext cx="9144000" cy="165576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merican Captain Cyrillic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C4A05E-B3CE-C59C-5B59-B7F4EE8302F3}"/>
              </a:ext>
            </a:extLst>
          </p:cNvPr>
          <p:cNvSpPr txBox="1"/>
          <p:nvPr/>
        </p:nvSpPr>
        <p:spPr>
          <a:xfrm>
            <a:off x="2708031" y="1570892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0" i="0" dirty="0">
                <a:solidFill>
                  <a:srgbClr val="FF0000"/>
                </a:solidFill>
                <a:effectLst/>
                <a:latin typeface="a_AlternaSw" panose="020B0706020207050204" pitchFamily="34" charset="-52"/>
              </a:rPr>
              <a:t>Различные чувства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8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к счастью, к радости, к общей радости, на радость, к удовольствию, на счастье</a:t>
            </a:r>
            <a:endParaRPr lang="ru-RU" sz="2800" b="0" i="0" dirty="0">
              <a:solidFill>
                <a:schemeClr val="bg1"/>
              </a:solidFill>
              <a:effectLst/>
              <a:latin typeface="a_AlternaSw" panose="020B0706020207050204" pitchFamily="34" charset="-52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8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к (большому, великому) огорчению, к прискорбию, к сожалению, жаль, к несчастью, на беду, как на беду, как нарочно, к великой досаде, как назло</a:t>
            </a:r>
            <a:endParaRPr lang="ru-RU" sz="2800" b="0" i="0" dirty="0">
              <a:solidFill>
                <a:schemeClr val="bg1"/>
              </a:solidFill>
              <a:effectLst/>
              <a:latin typeface="a_AlternaSw" panose="020B0706020207050204" pitchFamily="34" charset="-52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8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к удивлению, к изумлению, странное дело</a:t>
            </a:r>
            <a:endParaRPr lang="ru-RU" sz="2800" b="0" i="0" dirty="0">
              <a:solidFill>
                <a:schemeClr val="bg1"/>
              </a:solidFill>
              <a:effectLst/>
              <a:latin typeface="a_AlternaSw" panose="020B0706020207050204" pitchFamily="34" charset="-52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3851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4B867A3-FBBF-C45B-A72B-F4C765CE1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031" y="-1"/>
            <a:ext cx="12274062" cy="68462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3299D-52CA-C045-3B1E-E48FC0C95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6323" y="1750435"/>
            <a:ext cx="7139354" cy="3357129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ternaSw" panose="020B0706020207050204" pitchFamily="34" charset="-52"/>
              </a:rPr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C7CE20-24B2-2DAF-1339-4FF556967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313093" y="5737036"/>
            <a:ext cx="9144000" cy="165576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merican Captain Cyrillic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7B500F-2597-ABCD-53BA-0BD63FAB6C59}"/>
              </a:ext>
            </a:extLst>
          </p:cNvPr>
          <p:cNvSpPr txBox="1"/>
          <p:nvPr/>
        </p:nvSpPr>
        <p:spPr>
          <a:xfrm>
            <a:off x="2678723" y="1530312"/>
            <a:ext cx="68345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0" i="0" dirty="0">
                <a:solidFill>
                  <a:srgbClr val="FF0000"/>
                </a:solidFill>
                <a:effectLst/>
                <a:latin typeface="a_AlternaSw" panose="020B0706020207050204" pitchFamily="34" charset="-52"/>
              </a:rPr>
              <a:t>Источник сообщения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4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С моей точки зрения, по-моему, думаю, вижу, помнится, известно, на мой взгляд, по моему мнению</a:t>
            </a:r>
            <a:endParaRPr lang="ru-RU" sz="2400" b="0" i="0" dirty="0">
              <a:solidFill>
                <a:schemeClr val="bg1"/>
              </a:solidFill>
              <a:effectLst/>
              <a:latin typeface="a_AlternaSw" panose="020B0706020207050204" pitchFamily="34" charset="-52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4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по-вашему, говорят, по слухам, по преданию, слышно, по наблюдению…, по выражению…, по мнению…, по словам…, с точки зрения…, по утверждению…, по рассказам…, по сообщению…, по сведениям</a:t>
            </a:r>
            <a:endParaRPr lang="ru-RU" sz="2400" b="0" i="0" dirty="0">
              <a:solidFill>
                <a:schemeClr val="bg1"/>
              </a:solidFill>
              <a:effectLst/>
              <a:latin typeface="a_AlternaSw" panose="020B0706020207050204" pitchFamily="34" charset="-52"/>
            </a:endParaRPr>
          </a:p>
          <a:p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5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4B867A3-FBBF-C45B-A72B-F4C765CE1C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4062" cy="68462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3299D-52CA-C045-3B1E-E48FC0C959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6323" y="1750435"/>
            <a:ext cx="7139354" cy="3357129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ternaSw" panose="020B0706020207050204" pitchFamily="34" charset="-52"/>
              </a:rPr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4C7CE20-24B2-2DAF-1339-4FF556967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313093" y="5737036"/>
            <a:ext cx="9144000" cy="165576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merican Captain Cyrillic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EBA618-B3DC-2396-DEF2-3A9D5AF77EFB}"/>
              </a:ext>
            </a:extLst>
          </p:cNvPr>
          <p:cNvSpPr txBox="1"/>
          <p:nvPr/>
        </p:nvSpPr>
        <p:spPr>
          <a:xfrm>
            <a:off x="2637692" y="1500554"/>
            <a:ext cx="694006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0" i="0" dirty="0">
                <a:solidFill>
                  <a:srgbClr val="FF0000"/>
                </a:solidFill>
                <a:effectLst/>
                <a:latin typeface="a_AlternaSw" panose="020B0706020207050204" pitchFamily="34" charset="-52"/>
              </a:rPr>
              <a:t>Обращение к собеседнику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32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Позвольте, помилуйте, поймите, послушайте, согласитесь, понимаете, знаете, видите ли, видишь ли, вообразите, заметьте (себе), помните</a:t>
            </a:r>
            <a:endParaRPr lang="ru-RU" sz="3200" b="0" i="0" dirty="0">
              <a:solidFill>
                <a:schemeClr val="bg1"/>
              </a:solidFill>
              <a:effectLst/>
              <a:latin typeface="a_AlternaSw" panose="020B0706020207050204" pitchFamily="34" charset="-52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3200" b="1" i="0" dirty="0">
                <a:solidFill>
                  <a:schemeClr val="bg1"/>
                </a:solidFill>
                <a:effectLst/>
                <a:latin typeface="a_AlternaSw" panose="020B0706020207050204" pitchFamily="34" charset="-52"/>
              </a:rPr>
              <a:t>извините, простите, пожалуйста, будьте добры, спасибо, будьте любезны</a:t>
            </a:r>
            <a:endParaRPr lang="ru-RU" sz="3200" b="0" i="0" dirty="0">
              <a:solidFill>
                <a:schemeClr val="bg1"/>
              </a:solidFill>
              <a:effectLst/>
              <a:latin typeface="a_AlternaSw" panose="020B0706020207050204" pitchFamily="34" charset="-5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810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578</Words>
  <Application>Microsoft Office PowerPoint</Application>
  <PresentationFormat>Широкоэкранный</PresentationFormat>
  <Paragraphs>57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a_AlternaSw</vt:lpstr>
      <vt:lpstr>American Captain Cyrillic</vt:lpstr>
      <vt:lpstr>Arial</vt:lpstr>
      <vt:lpstr>Calibri</vt:lpstr>
      <vt:lpstr>Calibri Light</vt:lpstr>
      <vt:lpstr>Тема Office</vt:lpstr>
      <vt:lpstr>ВВОДНЫЕ СЛОВА  И ВВОДНЫЕ КОНСТРУКЦИИЙ</vt:lpstr>
      <vt:lpstr>ВВОДНЫЕ СЛОВА  И ВВОДНЫЕ КОНСТРУКЦИИ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ВВОДНЫЕ СЛОВА  И ВВОДНЫЕ КОНСТРУКЦИИЙ</dc:title>
  <dc:creator>Бобков</dc:creator>
  <cp:lastModifiedBy>Евгения Карташова</cp:lastModifiedBy>
  <cp:revision>3</cp:revision>
  <dcterms:created xsi:type="dcterms:W3CDTF">2022-05-22T18:56:22Z</dcterms:created>
  <dcterms:modified xsi:type="dcterms:W3CDTF">2023-03-02T11:39:01Z</dcterms:modified>
</cp:coreProperties>
</file>