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6" r:id="rId3"/>
    <p:sldId id="28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80" r:id="rId19"/>
    <p:sldId id="277" r:id="rId20"/>
    <p:sldId id="278" r:id="rId21"/>
    <p:sldId id="279" r:id="rId22"/>
    <p:sldId id="271" r:id="rId23"/>
    <p:sldId id="272" r:id="rId24"/>
    <p:sldId id="273" r:id="rId25"/>
    <p:sldId id="274" r:id="rId26"/>
    <p:sldId id="281" r:id="rId27"/>
    <p:sldId id="282" r:id="rId28"/>
    <p:sldId id="283" r:id="rId29"/>
    <p:sldId id="27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202902B-8A27-46D5-A881-E140EE0D35D4}">
          <p14:sldIdLst>
            <p14:sldId id="256"/>
            <p14:sldId id="276"/>
            <p14:sldId id="284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80"/>
            <p14:sldId id="277"/>
            <p14:sldId id="278"/>
            <p14:sldId id="279"/>
            <p14:sldId id="271"/>
            <p14:sldId id="272"/>
            <p14:sldId id="273"/>
          </p14:sldIdLst>
        </p14:section>
        <p14:section name="Рубежный контроль № 2" id="{9806616A-E599-4041-995B-ECA51BB31DC0}">
          <p14:sldIdLst>
            <p14:sldId id="274"/>
            <p14:sldId id="281"/>
            <p14:sldId id="282"/>
            <p14:sldId id="283"/>
          </p14:sldIdLst>
        </p14:section>
        <p14:section name="Научно-методическая литература" id="{75A1CCAB-90F1-41FA-AAB8-EBE2121C22FF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1E80D-2F30-4F58-A618-8D1087FF1B7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99754FA-2033-44D6-8F1B-0F824509566F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ЭПИЧЕСКАЯ </a:t>
          </a:r>
        </a:p>
        <a:p>
          <a:r>
            <a:rPr lang="ru-RU" sz="2300" dirty="0" smtClean="0"/>
            <a:t>Чем подражать (средства): формами и красками; голосом; ритмом, словом и гармонией. Вести повествование со стороны, становиться в нем кем-то иным (эпос).</a:t>
          </a:r>
          <a:endParaRPr lang="ru-RU" sz="2300" dirty="0"/>
        </a:p>
      </dgm:t>
    </dgm:pt>
    <dgm:pt modelId="{98BA2BCB-28CD-45EC-BC6D-3C25BDC2054D}" type="parTrans" cxnId="{B0E96B39-1AE7-4517-BC4C-DC5FBD540DC6}">
      <dgm:prSet/>
      <dgm:spPr/>
      <dgm:t>
        <a:bodyPr/>
        <a:lstStyle/>
        <a:p>
          <a:endParaRPr lang="ru-RU"/>
        </a:p>
      </dgm:t>
    </dgm:pt>
    <dgm:pt modelId="{79987945-CBA7-4759-8402-DC49C737C00C}" type="sibTrans" cxnId="{B0E96B39-1AE7-4517-BC4C-DC5FBD540DC6}">
      <dgm:prSet/>
      <dgm:spPr/>
      <dgm:t>
        <a:bodyPr/>
        <a:lstStyle/>
        <a:p>
          <a:endParaRPr lang="ru-RU"/>
        </a:p>
      </dgm:t>
    </dgm:pt>
    <dgm:pt modelId="{FD74F6FC-841D-4516-957B-E5BE2FF1DD6A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ЛИРИЧЕСКАЯ</a:t>
          </a:r>
        </a:p>
        <a:p>
          <a:r>
            <a:rPr lang="ru-RU" dirty="0" smtClean="0"/>
            <a:t>Чему подражать (предмет): лучшим; худшим; таким, как мы. Оставаться самим собой и не меняться (лирика).</a:t>
          </a:r>
          <a:endParaRPr lang="ru-RU" dirty="0"/>
        </a:p>
      </dgm:t>
    </dgm:pt>
    <dgm:pt modelId="{A0C36B5F-877A-414E-8A77-2BE45FD9E8D5}" type="parTrans" cxnId="{9E3A8C10-9AA7-46AD-A69D-A9D2B87B1CA0}">
      <dgm:prSet/>
      <dgm:spPr/>
      <dgm:t>
        <a:bodyPr/>
        <a:lstStyle/>
        <a:p>
          <a:endParaRPr lang="ru-RU"/>
        </a:p>
      </dgm:t>
    </dgm:pt>
    <dgm:pt modelId="{CAB0C9D3-C8C3-4062-BD22-8C2A5A433E88}" type="sibTrans" cxnId="{9E3A8C10-9AA7-46AD-A69D-A9D2B87B1CA0}">
      <dgm:prSet/>
      <dgm:spPr/>
      <dgm:t>
        <a:bodyPr/>
        <a:lstStyle/>
        <a:p>
          <a:endParaRPr lang="ru-RU"/>
        </a:p>
      </dgm:t>
    </dgm:pt>
    <dgm:pt modelId="{CC9C564A-B7DB-4F87-AF68-A9A149B0683C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ТРАГИЧЕСКАЯ</a:t>
          </a:r>
        </a:p>
        <a:p>
          <a:r>
            <a:rPr lang="ru-RU" dirty="0" smtClean="0"/>
            <a:t>Как подражать (способ): выводить всех подражаемых в виде лиц действующих и деятельных (драма, трагедия).</a:t>
          </a:r>
          <a:endParaRPr lang="ru-RU" dirty="0"/>
        </a:p>
      </dgm:t>
    </dgm:pt>
    <dgm:pt modelId="{27707718-26C1-47B0-A9CB-00E40B3FB196}" type="parTrans" cxnId="{ED086D18-3A86-4A87-9737-655A245D2CDC}">
      <dgm:prSet/>
      <dgm:spPr/>
      <dgm:t>
        <a:bodyPr/>
        <a:lstStyle/>
        <a:p>
          <a:endParaRPr lang="ru-RU"/>
        </a:p>
      </dgm:t>
    </dgm:pt>
    <dgm:pt modelId="{AB775922-A698-4520-983F-594499834FB9}" type="sibTrans" cxnId="{ED086D18-3A86-4A87-9737-655A245D2CDC}">
      <dgm:prSet/>
      <dgm:spPr/>
      <dgm:t>
        <a:bodyPr/>
        <a:lstStyle/>
        <a:p>
          <a:endParaRPr lang="ru-RU"/>
        </a:p>
      </dgm:t>
    </dgm:pt>
    <dgm:pt modelId="{9757C44A-E31F-449C-9A44-7E731DA2C9AE}" type="pres">
      <dgm:prSet presAssocID="{3D81E80D-2F30-4F58-A618-8D1087FF1B76}" presName="linearFlow" presStyleCnt="0">
        <dgm:presLayoutVars>
          <dgm:dir/>
          <dgm:resizeHandles val="exact"/>
        </dgm:presLayoutVars>
      </dgm:prSet>
      <dgm:spPr/>
    </dgm:pt>
    <dgm:pt modelId="{1380486F-DE50-40A9-99F4-DF6F4AEC0CDD}" type="pres">
      <dgm:prSet presAssocID="{D99754FA-2033-44D6-8F1B-0F824509566F}" presName="composite" presStyleCnt="0"/>
      <dgm:spPr/>
    </dgm:pt>
    <dgm:pt modelId="{A37AA4A8-D84C-442B-AAB7-A0D1D86EAD54}" type="pres">
      <dgm:prSet presAssocID="{D99754FA-2033-44D6-8F1B-0F824509566F}" presName="imgShp" presStyleLbl="fgImgPlace1" presStyleIdx="0" presStyleCnt="3" custScaleX="30920" custScaleY="30123" custLinFactNeighborX="-93583" custLinFactNeighborY="-2165"/>
      <dgm:spPr>
        <a:solidFill>
          <a:schemeClr val="bg1">
            <a:lumMod val="50000"/>
          </a:schemeClr>
        </a:solidFill>
      </dgm:spPr>
    </dgm:pt>
    <dgm:pt modelId="{43D8AB0A-CE0B-4364-8A4F-4C70501A6C0B}" type="pres">
      <dgm:prSet presAssocID="{D99754FA-2033-44D6-8F1B-0F824509566F}" presName="txShp" presStyleLbl="node1" presStyleIdx="0" presStyleCnt="3" custScaleX="147112" custScaleY="93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495B-C4F4-4171-B509-B9F72E10A9A9}" type="pres">
      <dgm:prSet presAssocID="{79987945-CBA7-4759-8402-DC49C737C00C}" presName="spacing" presStyleCnt="0"/>
      <dgm:spPr/>
    </dgm:pt>
    <dgm:pt modelId="{5A24C3A1-3DF4-4534-BF40-EE77F4EFADCC}" type="pres">
      <dgm:prSet presAssocID="{FD74F6FC-841D-4516-957B-E5BE2FF1DD6A}" presName="composite" presStyleCnt="0"/>
      <dgm:spPr/>
    </dgm:pt>
    <dgm:pt modelId="{A2F6ED4E-E52E-4551-9906-6AFF71A71C6F}" type="pres">
      <dgm:prSet presAssocID="{FD74F6FC-841D-4516-957B-E5BE2FF1DD6A}" presName="imgShp" presStyleLbl="fgImgPlace1" presStyleIdx="1" presStyleCnt="3" custScaleX="32582" custScaleY="31528" custLinFactNeighborX="-92463" custLinFactNeighborY="-1506"/>
      <dgm:spPr>
        <a:solidFill>
          <a:schemeClr val="bg1">
            <a:lumMod val="65000"/>
          </a:schemeClr>
        </a:solidFill>
      </dgm:spPr>
    </dgm:pt>
    <dgm:pt modelId="{86044B29-C928-41DD-8E4F-25A1CC9FB312}" type="pres">
      <dgm:prSet presAssocID="{FD74F6FC-841D-4516-957B-E5BE2FF1DD6A}" presName="txShp" presStyleLbl="node1" presStyleIdx="1" presStyleCnt="3" custScaleX="144247" custScaleY="89663" custLinFactNeighborX="1204" custLinFactNeighborY="-9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06FB1-710E-4952-BD2B-A21C2DA6FABF}" type="pres">
      <dgm:prSet presAssocID="{CAB0C9D3-C8C3-4062-BD22-8C2A5A433E88}" presName="spacing" presStyleCnt="0"/>
      <dgm:spPr/>
    </dgm:pt>
    <dgm:pt modelId="{D0339993-9C59-4D7B-97FA-EFBEDADE49CB}" type="pres">
      <dgm:prSet presAssocID="{CC9C564A-B7DB-4F87-AF68-A9A149B0683C}" presName="composite" presStyleCnt="0"/>
      <dgm:spPr/>
    </dgm:pt>
    <dgm:pt modelId="{D71A503E-F157-47EB-A74C-1A6805B8FC07}" type="pres">
      <dgm:prSet presAssocID="{CC9C564A-B7DB-4F87-AF68-A9A149B0683C}" presName="imgShp" presStyleLbl="fgImgPlace1" presStyleIdx="2" presStyleCnt="3" custScaleX="31944" custScaleY="30950" custLinFactNeighborX="-96011" custLinFactNeighborY="-3693"/>
      <dgm:spPr>
        <a:solidFill>
          <a:schemeClr val="bg1">
            <a:lumMod val="85000"/>
          </a:schemeClr>
        </a:solidFill>
      </dgm:spPr>
    </dgm:pt>
    <dgm:pt modelId="{E4AD5473-BD63-4FFF-9E66-BCB3FDAD3831}" type="pres">
      <dgm:prSet presAssocID="{CC9C564A-B7DB-4F87-AF68-A9A149B0683C}" presName="txShp" presStyleLbl="node1" presStyleIdx="2" presStyleCnt="3" custScaleX="142649" custLinFactNeighborX="1970" custLinFactNeighborY="-8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B13E0-8862-47EE-8021-8408EE8379B8}" type="presOf" srcId="{3D81E80D-2F30-4F58-A618-8D1087FF1B76}" destId="{9757C44A-E31F-449C-9A44-7E731DA2C9AE}" srcOrd="0" destOrd="0" presId="urn:microsoft.com/office/officeart/2005/8/layout/vList3"/>
    <dgm:cxn modelId="{ED086D18-3A86-4A87-9737-655A245D2CDC}" srcId="{3D81E80D-2F30-4F58-A618-8D1087FF1B76}" destId="{CC9C564A-B7DB-4F87-AF68-A9A149B0683C}" srcOrd="2" destOrd="0" parTransId="{27707718-26C1-47B0-A9CB-00E40B3FB196}" sibTransId="{AB775922-A698-4520-983F-594499834FB9}"/>
    <dgm:cxn modelId="{B0E96B39-1AE7-4517-BC4C-DC5FBD540DC6}" srcId="{3D81E80D-2F30-4F58-A618-8D1087FF1B76}" destId="{D99754FA-2033-44D6-8F1B-0F824509566F}" srcOrd="0" destOrd="0" parTransId="{98BA2BCB-28CD-45EC-BC6D-3C25BDC2054D}" sibTransId="{79987945-CBA7-4759-8402-DC49C737C00C}"/>
    <dgm:cxn modelId="{AA9CE536-94EA-4DA3-A46F-3C4F7297E662}" type="presOf" srcId="{FD74F6FC-841D-4516-957B-E5BE2FF1DD6A}" destId="{86044B29-C928-41DD-8E4F-25A1CC9FB312}" srcOrd="0" destOrd="0" presId="urn:microsoft.com/office/officeart/2005/8/layout/vList3"/>
    <dgm:cxn modelId="{3EE7F884-32A1-493D-996F-353A5BA9982F}" type="presOf" srcId="{D99754FA-2033-44D6-8F1B-0F824509566F}" destId="{43D8AB0A-CE0B-4364-8A4F-4C70501A6C0B}" srcOrd="0" destOrd="0" presId="urn:microsoft.com/office/officeart/2005/8/layout/vList3"/>
    <dgm:cxn modelId="{11EAB775-C962-4FC8-B6BF-71BBD933259B}" type="presOf" srcId="{CC9C564A-B7DB-4F87-AF68-A9A149B0683C}" destId="{E4AD5473-BD63-4FFF-9E66-BCB3FDAD3831}" srcOrd="0" destOrd="0" presId="urn:microsoft.com/office/officeart/2005/8/layout/vList3"/>
    <dgm:cxn modelId="{9E3A8C10-9AA7-46AD-A69D-A9D2B87B1CA0}" srcId="{3D81E80D-2F30-4F58-A618-8D1087FF1B76}" destId="{FD74F6FC-841D-4516-957B-E5BE2FF1DD6A}" srcOrd="1" destOrd="0" parTransId="{A0C36B5F-877A-414E-8A77-2BE45FD9E8D5}" sibTransId="{CAB0C9D3-C8C3-4062-BD22-8C2A5A433E88}"/>
    <dgm:cxn modelId="{4B4E58AE-066F-4DED-88A0-57CE79BC037E}" type="presParOf" srcId="{9757C44A-E31F-449C-9A44-7E731DA2C9AE}" destId="{1380486F-DE50-40A9-99F4-DF6F4AEC0CDD}" srcOrd="0" destOrd="0" presId="urn:microsoft.com/office/officeart/2005/8/layout/vList3"/>
    <dgm:cxn modelId="{D5DFDA8A-75EC-4040-9EDC-64C7CA4976CA}" type="presParOf" srcId="{1380486F-DE50-40A9-99F4-DF6F4AEC0CDD}" destId="{A37AA4A8-D84C-442B-AAB7-A0D1D86EAD54}" srcOrd="0" destOrd="0" presId="urn:microsoft.com/office/officeart/2005/8/layout/vList3"/>
    <dgm:cxn modelId="{78615295-4413-4512-99A2-F420F74A211C}" type="presParOf" srcId="{1380486F-DE50-40A9-99F4-DF6F4AEC0CDD}" destId="{43D8AB0A-CE0B-4364-8A4F-4C70501A6C0B}" srcOrd="1" destOrd="0" presId="urn:microsoft.com/office/officeart/2005/8/layout/vList3"/>
    <dgm:cxn modelId="{45FA9150-F5D5-4DF8-9F9C-DD129C2A614D}" type="presParOf" srcId="{9757C44A-E31F-449C-9A44-7E731DA2C9AE}" destId="{9306495B-C4F4-4171-B509-B9F72E10A9A9}" srcOrd="1" destOrd="0" presId="urn:microsoft.com/office/officeart/2005/8/layout/vList3"/>
    <dgm:cxn modelId="{72328E31-2A0D-431F-967C-D9828F07037F}" type="presParOf" srcId="{9757C44A-E31F-449C-9A44-7E731DA2C9AE}" destId="{5A24C3A1-3DF4-4534-BF40-EE77F4EFADCC}" srcOrd="2" destOrd="0" presId="urn:microsoft.com/office/officeart/2005/8/layout/vList3"/>
    <dgm:cxn modelId="{35F6873C-4525-4DB8-B6F7-F567EF022053}" type="presParOf" srcId="{5A24C3A1-3DF4-4534-BF40-EE77F4EFADCC}" destId="{A2F6ED4E-E52E-4551-9906-6AFF71A71C6F}" srcOrd="0" destOrd="0" presId="urn:microsoft.com/office/officeart/2005/8/layout/vList3"/>
    <dgm:cxn modelId="{FA08C367-521F-47CD-8023-2F5465BD5654}" type="presParOf" srcId="{5A24C3A1-3DF4-4534-BF40-EE77F4EFADCC}" destId="{86044B29-C928-41DD-8E4F-25A1CC9FB312}" srcOrd="1" destOrd="0" presId="urn:microsoft.com/office/officeart/2005/8/layout/vList3"/>
    <dgm:cxn modelId="{100FACF5-57A0-41DC-B544-F8AC6A64D94E}" type="presParOf" srcId="{9757C44A-E31F-449C-9A44-7E731DA2C9AE}" destId="{83006FB1-710E-4952-BD2B-A21C2DA6FABF}" srcOrd="3" destOrd="0" presId="urn:microsoft.com/office/officeart/2005/8/layout/vList3"/>
    <dgm:cxn modelId="{29714CB4-5A13-4E35-AA7B-A49794222B3C}" type="presParOf" srcId="{9757C44A-E31F-449C-9A44-7E731DA2C9AE}" destId="{D0339993-9C59-4D7B-97FA-EFBEDADE49CB}" srcOrd="4" destOrd="0" presId="urn:microsoft.com/office/officeart/2005/8/layout/vList3"/>
    <dgm:cxn modelId="{C1711E82-116C-4F72-A29D-EBF9DEF2FC01}" type="presParOf" srcId="{D0339993-9C59-4D7B-97FA-EFBEDADE49CB}" destId="{D71A503E-F157-47EB-A74C-1A6805B8FC07}" srcOrd="0" destOrd="0" presId="urn:microsoft.com/office/officeart/2005/8/layout/vList3"/>
    <dgm:cxn modelId="{DCABB1EA-D691-480E-B70D-90773C37BB4A}" type="presParOf" srcId="{D0339993-9C59-4D7B-97FA-EFBEDADE49CB}" destId="{E4AD5473-BD63-4FFF-9E66-BCB3FDAD38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81E80D-2F30-4F58-A618-8D1087FF1B7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99754FA-2033-44D6-8F1B-0F824509566F}">
      <dgm:prSet phldrT="[Текст]" custT="1"/>
      <dgm:spPr/>
      <dgm:t>
        <a:bodyPr/>
        <a:lstStyle/>
        <a:p>
          <a:r>
            <a:rPr lang="ru-RU" sz="3200" b="1" i="1" dirty="0" smtClean="0"/>
            <a:t>Лирика</a:t>
          </a:r>
          <a:r>
            <a:rPr lang="ru-RU" sz="2400" i="1" dirty="0" smtClean="0"/>
            <a:t> - </a:t>
          </a:r>
          <a:r>
            <a:rPr lang="ru-RU" sz="2400" dirty="0" smtClean="0"/>
            <a:t>преобладает свобода. Лирике «разрешаются самые смелые уклонения от обычной последовательности мысли, причем требуется лишь связь в душе поэта или слушателя, а не связь объективного, или внешнего, характера». В</a:t>
          </a:r>
          <a:r>
            <a:rPr lang="ru-RU" sz="2400" b="0" i="0" dirty="0" smtClean="0"/>
            <a:t>оплощается бесконечное в конечном.</a:t>
          </a:r>
          <a:endParaRPr lang="ru-RU" sz="2300" dirty="0"/>
        </a:p>
      </dgm:t>
    </dgm:pt>
    <dgm:pt modelId="{98BA2BCB-28CD-45EC-BC6D-3C25BDC2054D}" type="parTrans" cxnId="{B0E96B39-1AE7-4517-BC4C-DC5FBD540DC6}">
      <dgm:prSet/>
      <dgm:spPr/>
      <dgm:t>
        <a:bodyPr/>
        <a:lstStyle/>
        <a:p>
          <a:endParaRPr lang="ru-RU"/>
        </a:p>
      </dgm:t>
    </dgm:pt>
    <dgm:pt modelId="{79987945-CBA7-4759-8402-DC49C737C00C}" type="sibTrans" cxnId="{B0E96B39-1AE7-4517-BC4C-DC5FBD540DC6}">
      <dgm:prSet/>
      <dgm:spPr/>
      <dgm:t>
        <a:bodyPr/>
        <a:lstStyle/>
        <a:p>
          <a:endParaRPr lang="ru-RU"/>
        </a:p>
      </dgm:t>
    </dgm:pt>
    <dgm:pt modelId="{FD74F6FC-841D-4516-957B-E5BE2FF1DD6A}">
      <dgm:prSet phldrT="[Текст]" custT="1"/>
      <dgm:spPr/>
      <dgm:t>
        <a:bodyPr/>
        <a:lstStyle/>
        <a:p>
          <a:r>
            <a:rPr lang="ru-RU" sz="3600" b="1" i="1" dirty="0" smtClean="0"/>
            <a:t>Эпос</a:t>
          </a:r>
          <a:r>
            <a:rPr lang="ru-RU" sz="2500" i="1" dirty="0" smtClean="0"/>
            <a:t>, </a:t>
          </a:r>
          <a:r>
            <a:rPr lang="ru-RU" sz="2500" dirty="0" smtClean="0"/>
            <a:t>задача которого – быть картиной истории, </a:t>
          </a:r>
          <a:r>
            <a:rPr lang="ru-RU" sz="2500" i="1" dirty="0" smtClean="0"/>
            <a:t>объективно </a:t>
          </a:r>
          <a:r>
            <a:rPr lang="ru-RU" sz="2500" dirty="0" smtClean="0"/>
            <a:t>«изображается чистая необходимость». </a:t>
          </a:r>
          <a:endParaRPr lang="ru-RU" sz="2500" dirty="0"/>
        </a:p>
      </dgm:t>
    </dgm:pt>
    <dgm:pt modelId="{A0C36B5F-877A-414E-8A77-2BE45FD9E8D5}" type="parTrans" cxnId="{9E3A8C10-9AA7-46AD-A69D-A9D2B87B1CA0}">
      <dgm:prSet/>
      <dgm:spPr/>
      <dgm:t>
        <a:bodyPr/>
        <a:lstStyle/>
        <a:p>
          <a:endParaRPr lang="ru-RU"/>
        </a:p>
      </dgm:t>
    </dgm:pt>
    <dgm:pt modelId="{CAB0C9D3-C8C3-4062-BD22-8C2A5A433E88}" type="sibTrans" cxnId="{9E3A8C10-9AA7-46AD-A69D-A9D2B87B1CA0}">
      <dgm:prSet/>
      <dgm:spPr/>
      <dgm:t>
        <a:bodyPr/>
        <a:lstStyle/>
        <a:p>
          <a:endParaRPr lang="ru-RU"/>
        </a:p>
      </dgm:t>
    </dgm:pt>
    <dgm:pt modelId="{CC9C564A-B7DB-4F87-AF68-A9A149B0683C}">
      <dgm:prSet phldrT="[Текст]" custT="1"/>
      <dgm:spPr/>
      <dgm:t>
        <a:bodyPr/>
        <a:lstStyle/>
        <a:p>
          <a:r>
            <a:rPr lang="ru-RU" sz="3200" b="1" i="1" dirty="0" smtClean="0"/>
            <a:t>Драма -</a:t>
          </a:r>
          <a:r>
            <a:rPr lang="ru-RU" sz="2000" i="1" dirty="0" smtClean="0"/>
            <a:t> </a:t>
          </a:r>
          <a:r>
            <a:rPr lang="ru-RU" sz="2400" dirty="0" smtClean="0"/>
            <a:t>«изображаемое так же объективно, как в эпическом произведении, и все же субъект находится в таком же движении, как в лирическом стихотворении: это именно то изображение, где действие дано не в рассказе, но представлено само и в действительности (субъективное изображается объективным)». </a:t>
          </a:r>
          <a:r>
            <a:rPr lang="ru-RU" sz="2400" i="1" dirty="0" smtClean="0"/>
            <a:t>Драма может возникнуть только из борьбы свободы и необходимости» </a:t>
          </a:r>
          <a:endParaRPr lang="ru-RU" sz="2400" dirty="0"/>
        </a:p>
      </dgm:t>
    </dgm:pt>
    <dgm:pt modelId="{27707718-26C1-47B0-A9CB-00E40B3FB196}" type="parTrans" cxnId="{ED086D18-3A86-4A87-9737-655A245D2CDC}">
      <dgm:prSet/>
      <dgm:spPr/>
      <dgm:t>
        <a:bodyPr/>
        <a:lstStyle/>
        <a:p>
          <a:endParaRPr lang="ru-RU"/>
        </a:p>
      </dgm:t>
    </dgm:pt>
    <dgm:pt modelId="{AB775922-A698-4520-983F-594499834FB9}" type="sibTrans" cxnId="{ED086D18-3A86-4A87-9737-655A245D2CDC}">
      <dgm:prSet/>
      <dgm:spPr/>
      <dgm:t>
        <a:bodyPr/>
        <a:lstStyle/>
        <a:p>
          <a:endParaRPr lang="ru-RU"/>
        </a:p>
      </dgm:t>
    </dgm:pt>
    <dgm:pt modelId="{9757C44A-E31F-449C-9A44-7E731DA2C9AE}" type="pres">
      <dgm:prSet presAssocID="{3D81E80D-2F30-4F58-A618-8D1087FF1B76}" presName="linearFlow" presStyleCnt="0">
        <dgm:presLayoutVars>
          <dgm:dir/>
          <dgm:resizeHandles val="exact"/>
        </dgm:presLayoutVars>
      </dgm:prSet>
      <dgm:spPr/>
    </dgm:pt>
    <dgm:pt modelId="{1380486F-DE50-40A9-99F4-DF6F4AEC0CDD}" type="pres">
      <dgm:prSet presAssocID="{D99754FA-2033-44D6-8F1B-0F824509566F}" presName="composite" presStyleCnt="0"/>
      <dgm:spPr/>
    </dgm:pt>
    <dgm:pt modelId="{A37AA4A8-D84C-442B-AAB7-A0D1D86EAD54}" type="pres">
      <dgm:prSet presAssocID="{D99754FA-2033-44D6-8F1B-0F824509566F}" presName="imgShp" presStyleLbl="fgImgPlace1" presStyleIdx="0" presStyleCnt="3" custScaleX="42497" custScaleY="42847" custLinFactX="-48236" custLinFactNeighborX="-100000" custLinFactNeighborY="10938"/>
      <dgm:spPr>
        <a:solidFill>
          <a:schemeClr val="bg1">
            <a:lumMod val="50000"/>
          </a:schemeClr>
        </a:solidFill>
      </dgm:spPr>
    </dgm:pt>
    <dgm:pt modelId="{43D8AB0A-CE0B-4364-8A4F-4C70501A6C0B}" type="pres">
      <dgm:prSet presAssocID="{D99754FA-2033-44D6-8F1B-0F824509566F}" presName="txShp" presStyleLbl="node1" presStyleIdx="0" presStyleCnt="3" custScaleX="150376" custScaleY="153300" custLinFactNeighborX="-39" custLinFactNeighborY="101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495B-C4F4-4171-B509-B9F72E10A9A9}" type="pres">
      <dgm:prSet presAssocID="{79987945-CBA7-4759-8402-DC49C737C00C}" presName="spacing" presStyleCnt="0"/>
      <dgm:spPr/>
    </dgm:pt>
    <dgm:pt modelId="{5A24C3A1-3DF4-4534-BF40-EE77F4EFADCC}" type="pres">
      <dgm:prSet presAssocID="{FD74F6FC-841D-4516-957B-E5BE2FF1DD6A}" presName="composite" presStyleCnt="0"/>
      <dgm:spPr/>
    </dgm:pt>
    <dgm:pt modelId="{A2F6ED4E-E52E-4551-9906-6AFF71A71C6F}" type="pres">
      <dgm:prSet presAssocID="{FD74F6FC-841D-4516-957B-E5BE2FF1DD6A}" presName="imgShp" presStyleLbl="fgImgPlace1" presStyleIdx="1" presStyleCnt="3" custScaleX="44307" custScaleY="42696" custLinFactX="-44184" custLinFactNeighborX="-100000" custLinFactNeighborY="-2387"/>
      <dgm:spPr>
        <a:solidFill>
          <a:schemeClr val="bg1">
            <a:lumMod val="65000"/>
          </a:schemeClr>
        </a:solidFill>
      </dgm:spPr>
    </dgm:pt>
    <dgm:pt modelId="{86044B29-C928-41DD-8E4F-25A1CC9FB312}" type="pres">
      <dgm:prSet presAssocID="{FD74F6FC-841D-4516-957B-E5BE2FF1DD6A}" presName="txShp" presStyleLbl="node1" presStyleIdx="1" presStyleCnt="3" custScaleX="147978" custScaleY="89434" custLinFactNeighborX="1505" custLinFactNeighborY="-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06FB1-710E-4952-BD2B-A21C2DA6FABF}" type="pres">
      <dgm:prSet presAssocID="{CAB0C9D3-C8C3-4062-BD22-8C2A5A433E88}" presName="spacing" presStyleCnt="0"/>
      <dgm:spPr/>
    </dgm:pt>
    <dgm:pt modelId="{D0339993-9C59-4D7B-97FA-EFBEDADE49CB}" type="pres">
      <dgm:prSet presAssocID="{CC9C564A-B7DB-4F87-AF68-A9A149B0683C}" presName="composite" presStyleCnt="0"/>
      <dgm:spPr/>
    </dgm:pt>
    <dgm:pt modelId="{D71A503E-F157-47EB-A74C-1A6805B8FC07}" type="pres">
      <dgm:prSet presAssocID="{CC9C564A-B7DB-4F87-AF68-A9A149B0683C}" presName="imgShp" presStyleLbl="fgImgPlace1" presStyleIdx="2" presStyleCnt="3" custScaleX="41203" custScaleY="40050" custLinFactX="-46525" custLinFactNeighborX="-100000" custLinFactNeighborY="-9182"/>
      <dgm:spPr>
        <a:solidFill>
          <a:schemeClr val="bg1">
            <a:lumMod val="85000"/>
          </a:schemeClr>
        </a:solidFill>
      </dgm:spPr>
    </dgm:pt>
    <dgm:pt modelId="{E4AD5473-BD63-4FFF-9E66-BCB3FDAD3831}" type="pres">
      <dgm:prSet presAssocID="{CC9C564A-B7DB-4F87-AF68-A9A149B0683C}" presName="txShp" presStyleLbl="node1" presStyleIdx="2" presStyleCnt="3" custScaleX="150376" custScaleY="206574" custLinFactNeighborX="797" custLinFactNeighborY="-11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B13E0-8862-47EE-8021-8408EE8379B8}" type="presOf" srcId="{3D81E80D-2F30-4F58-A618-8D1087FF1B76}" destId="{9757C44A-E31F-449C-9A44-7E731DA2C9AE}" srcOrd="0" destOrd="0" presId="urn:microsoft.com/office/officeart/2005/8/layout/vList3"/>
    <dgm:cxn modelId="{ED086D18-3A86-4A87-9737-655A245D2CDC}" srcId="{3D81E80D-2F30-4F58-A618-8D1087FF1B76}" destId="{CC9C564A-B7DB-4F87-AF68-A9A149B0683C}" srcOrd="2" destOrd="0" parTransId="{27707718-26C1-47B0-A9CB-00E40B3FB196}" sibTransId="{AB775922-A698-4520-983F-594499834FB9}"/>
    <dgm:cxn modelId="{B0E96B39-1AE7-4517-BC4C-DC5FBD540DC6}" srcId="{3D81E80D-2F30-4F58-A618-8D1087FF1B76}" destId="{D99754FA-2033-44D6-8F1B-0F824509566F}" srcOrd="0" destOrd="0" parTransId="{98BA2BCB-28CD-45EC-BC6D-3C25BDC2054D}" sibTransId="{79987945-CBA7-4759-8402-DC49C737C00C}"/>
    <dgm:cxn modelId="{AA9CE536-94EA-4DA3-A46F-3C4F7297E662}" type="presOf" srcId="{FD74F6FC-841D-4516-957B-E5BE2FF1DD6A}" destId="{86044B29-C928-41DD-8E4F-25A1CC9FB312}" srcOrd="0" destOrd="0" presId="urn:microsoft.com/office/officeart/2005/8/layout/vList3"/>
    <dgm:cxn modelId="{3EE7F884-32A1-493D-996F-353A5BA9982F}" type="presOf" srcId="{D99754FA-2033-44D6-8F1B-0F824509566F}" destId="{43D8AB0A-CE0B-4364-8A4F-4C70501A6C0B}" srcOrd="0" destOrd="0" presId="urn:microsoft.com/office/officeart/2005/8/layout/vList3"/>
    <dgm:cxn modelId="{11EAB775-C962-4FC8-B6BF-71BBD933259B}" type="presOf" srcId="{CC9C564A-B7DB-4F87-AF68-A9A149B0683C}" destId="{E4AD5473-BD63-4FFF-9E66-BCB3FDAD3831}" srcOrd="0" destOrd="0" presId="urn:microsoft.com/office/officeart/2005/8/layout/vList3"/>
    <dgm:cxn modelId="{9E3A8C10-9AA7-46AD-A69D-A9D2B87B1CA0}" srcId="{3D81E80D-2F30-4F58-A618-8D1087FF1B76}" destId="{FD74F6FC-841D-4516-957B-E5BE2FF1DD6A}" srcOrd="1" destOrd="0" parTransId="{A0C36B5F-877A-414E-8A77-2BE45FD9E8D5}" sibTransId="{CAB0C9D3-C8C3-4062-BD22-8C2A5A433E88}"/>
    <dgm:cxn modelId="{4B4E58AE-066F-4DED-88A0-57CE79BC037E}" type="presParOf" srcId="{9757C44A-E31F-449C-9A44-7E731DA2C9AE}" destId="{1380486F-DE50-40A9-99F4-DF6F4AEC0CDD}" srcOrd="0" destOrd="0" presId="urn:microsoft.com/office/officeart/2005/8/layout/vList3"/>
    <dgm:cxn modelId="{D5DFDA8A-75EC-4040-9EDC-64C7CA4976CA}" type="presParOf" srcId="{1380486F-DE50-40A9-99F4-DF6F4AEC0CDD}" destId="{A37AA4A8-D84C-442B-AAB7-A0D1D86EAD54}" srcOrd="0" destOrd="0" presId="urn:microsoft.com/office/officeart/2005/8/layout/vList3"/>
    <dgm:cxn modelId="{78615295-4413-4512-99A2-F420F74A211C}" type="presParOf" srcId="{1380486F-DE50-40A9-99F4-DF6F4AEC0CDD}" destId="{43D8AB0A-CE0B-4364-8A4F-4C70501A6C0B}" srcOrd="1" destOrd="0" presId="urn:microsoft.com/office/officeart/2005/8/layout/vList3"/>
    <dgm:cxn modelId="{45FA9150-F5D5-4DF8-9F9C-DD129C2A614D}" type="presParOf" srcId="{9757C44A-E31F-449C-9A44-7E731DA2C9AE}" destId="{9306495B-C4F4-4171-B509-B9F72E10A9A9}" srcOrd="1" destOrd="0" presId="urn:microsoft.com/office/officeart/2005/8/layout/vList3"/>
    <dgm:cxn modelId="{72328E31-2A0D-431F-967C-D9828F07037F}" type="presParOf" srcId="{9757C44A-E31F-449C-9A44-7E731DA2C9AE}" destId="{5A24C3A1-3DF4-4534-BF40-EE77F4EFADCC}" srcOrd="2" destOrd="0" presId="urn:microsoft.com/office/officeart/2005/8/layout/vList3"/>
    <dgm:cxn modelId="{35F6873C-4525-4DB8-B6F7-F567EF022053}" type="presParOf" srcId="{5A24C3A1-3DF4-4534-BF40-EE77F4EFADCC}" destId="{A2F6ED4E-E52E-4551-9906-6AFF71A71C6F}" srcOrd="0" destOrd="0" presId="urn:microsoft.com/office/officeart/2005/8/layout/vList3"/>
    <dgm:cxn modelId="{FA08C367-521F-47CD-8023-2F5465BD5654}" type="presParOf" srcId="{5A24C3A1-3DF4-4534-BF40-EE77F4EFADCC}" destId="{86044B29-C928-41DD-8E4F-25A1CC9FB312}" srcOrd="1" destOrd="0" presId="urn:microsoft.com/office/officeart/2005/8/layout/vList3"/>
    <dgm:cxn modelId="{100FACF5-57A0-41DC-B544-F8AC6A64D94E}" type="presParOf" srcId="{9757C44A-E31F-449C-9A44-7E731DA2C9AE}" destId="{83006FB1-710E-4952-BD2B-A21C2DA6FABF}" srcOrd="3" destOrd="0" presId="urn:microsoft.com/office/officeart/2005/8/layout/vList3"/>
    <dgm:cxn modelId="{29714CB4-5A13-4E35-AA7B-A49794222B3C}" type="presParOf" srcId="{9757C44A-E31F-449C-9A44-7E731DA2C9AE}" destId="{D0339993-9C59-4D7B-97FA-EFBEDADE49CB}" srcOrd="4" destOrd="0" presId="urn:microsoft.com/office/officeart/2005/8/layout/vList3"/>
    <dgm:cxn modelId="{C1711E82-116C-4F72-A29D-EBF9DEF2FC01}" type="presParOf" srcId="{D0339993-9C59-4D7B-97FA-EFBEDADE49CB}" destId="{D71A503E-F157-47EB-A74C-1A6805B8FC07}" srcOrd="0" destOrd="0" presId="urn:microsoft.com/office/officeart/2005/8/layout/vList3"/>
    <dgm:cxn modelId="{DCABB1EA-D691-480E-B70D-90773C37BB4A}" type="presParOf" srcId="{D0339993-9C59-4D7B-97FA-EFBEDADE49CB}" destId="{E4AD5473-BD63-4FFF-9E66-BCB3FDAD38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81E80D-2F30-4F58-A618-8D1087FF1B7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99754FA-2033-44D6-8F1B-0F824509566F}">
      <dgm:prSet phldrT="[Текст]" custT="1"/>
      <dgm:spPr/>
      <dgm:t>
        <a:bodyPr/>
        <a:lstStyle/>
        <a:p>
          <a:r>
            <a:rPr lang="ru-RU" sz="3200" b="1" i="1" dirty="0" smtClean="0"/>
            <a:t>Лирическая поэзия</a:t>
          </a:r>
          <a:r>
            <a:rPr lang="ru-RU" sz="2400" i="1" dirty="0" smtClean="0"/>
            <a:t> - субъективна</a:t>
          </a:r>
          <a:r>
            <a:rPr lang="ru-RU" sz="2400" b="0" i="0" dirty="0" smtClean="0"/>
            <a:t>. </a:t>
          </a:r>
          <a:endParaRPr lang="ru-RU" sz="2300" dirty="0"/>
        </a:p>
      </dgm:t>
    </dgm:pt>
    <dgm:pt modelId="{98BA2BCB-28CD-45EC-BC6D-3C25BDC2054D}" type="parTrans" cxnId="{B0E96B39-1AE7-4517-BC4C-DC5FBD540DC6}">
      <dgm:prSet/>
      <dgm:spPr/>
      <dgm:t>
        <a:bodyPr/>
        <a:lstStyle/>
        <a:p>
          <a:endParaRPr lang="ru-RU"/>
        </a:p>
      </dgm:t>
    </dgm:pt>
    <dgm:pt modelId="{79987945-CBA7-4759-8402-DC49C737C00C}" type="sibTrans" cxnId="{B0E96B39-1AE7-4517-BC4C-DC5FBD540DC6}">
      <dgm:prSet/>
      <dgm:spPr/>
      <dgm:t>
        <a:bodyPr/>
        <a:lstStyle/>
        <a:p>
          <a:endParaRPr lang="ru-RU"/>
        </a:p>
      </dgm:t>
    </dgm:pt>
    <dgm:pt modelId="{FD74F6FC-841D-4516-957B-E5BE2FF1DD6A}">
      <dgm:prSet phldrT="[Текст]" custT="1"/>
      <dgm:spPr/>
      <dgm:t>
        <a:bodyPr/>
        <a:lstStyle/>
        <a:p>
          <a:r>
            <a:rPr lang="ru-RU" sz="3600" b="1" i="1" dirty="0" smtClean="0"/>
            <a:t>Эпическая поэзия –</a:t>
          </a:r>
          <a:r>
            <a:rPr lang="ru-RU" sz="2500" i="1" dirty="0" smtClean="0"/>
            <a:t> объективна.</a:t>
          </a:r>
          <a:r>
            <a:rPr lang="ru-RU" sz="2500" dirty="0" smtClean="0"/>
            <a:t> </a:t>
          </a:r>
          <a:endParaRPr lang="ru-RU" sz="2500" dirty="0"/>
        </a:p>
      </dgm:t>
    </dgm:pt>
    <dgm:pt modelId="{A0C36B5F-877A-414E-8A77-2BE45FD9E8D5}" type="parTrans" cxnId="{9E3A8C10-9AA7-46AD-A69D-A9D2B87B1CA0}">
      <dgm:prSet/>
      <dgm:spPr/>
      <dgm:t>
        <a:bodyPr/>
        <a:lstStyle/>
        <a:p>
          <a:endParaRPr lang="ru-RU"/>
        </a:p>
      </dgm:t>
    </dgm:pt>
    <dgm:pt modelId="{CAB0C9D3-C8C3-4062-BD22-8C2A5A433E88}" type="sibTrans" cxnId="{9E3A8C10-9AA7-46AD-A69D-A9D2B87B1CA0}">
      <dgm:prSet/>
      <dgm:spPr/>
      <dgm:t>
        <a:bodyPr/>
        <a:lstStyle/>
        <a:p>
          <a:endParaRPr lang="ru-RU"/>
        </a:p>
      </dgm:t>
    </dgm:pt>
    <dgm:pt modelId="{CC9C564A-B7DB-4F87-AF68-A9A149B0683C}">
      <dgm:prSet phldrT="[Текст]" custT="1"/>
      <dgm:spPr/>
      <dgm:t>
        <a:bodyPr/>
        <a:lstStyle/>
        <a:p>
          <a:r>
            <a:rPr lang="ru-RU" sz="3200" b="1" i="1" dirty="0" smtClean="0"/>
            <a:t>Драматическая поэзия -</a:t>
          </a:r>
          <a:r>
            <a:rPr lang="ru-RU" sz="2000" i="1" dirty="0" smtClean="0"/>
            <a:t> </a:t>
          </a:r>
          <a:r>
            <a:rPr lang="ru-RU" sz="2400" dirty="0" smtClean="0"/>
            <a:t>«соединяет объект и субъект». </a:t>
          </a:r>
          <a:endParaRPr lang="ru-RU" sz="2400" dirty="0"/>
        </a:p>
      </dgm:t>
    </dgm:pt>
    <dgm:pt modelId="{27707718-26C1-47B0-A9CB-00E40B3FB196}" type="parTrans" cxnId="{ED086D18-3A86-4A87-9737-655A245D2CDC}">
      <dgm:prSet/>
      <dgm:spPr/>
      <dgm:t>
        <a:bodyPr/>
        <a:lstStyle/>
        <a:p>
          <a:endParaRPr lang="ru-RU"/>
        </a:p>
      </dgm:t>
    </dgm:pt>
    <dgm:pt modelId="{AB775922-A698-4520-983F-594499834FB9}" type="sibTrans" cxnId="{ED086D18-3A86-4A87-9737-655A245D2CDC}">
      <dgm:prSet/>
      <dgm:spPr/>
      <dgm:t>
        <a:bodyPr/>
        <a:lstStyle/>
        <a:p>
          <a:endParaRPr lang="ru-RU"/>
        </a:p>
      </dgm:t>
    </dgm:pt>
    <dgm:pt modelId="{9757C44A-E31F-449C-9A44-7E731DA2C9AE}" type="pres">
      <dgm:prSet presAssocID="{3D81E80D-2F30-4F58-A618-8D1087FF1B76}" presName="linearFlow" presStyleCnt="0">
        <dgm:presLayoutVars>
          <dgm:dir/>
          <dgm:resizeHandles val="exact"/>
        </dgm:presLayoutVars>
      </dgm:prSet>
      <dgm:spPr/>
    </dgm:pt>
    <dgm:pt modelId="{1380486F-DE50-40A9-99F4-DF6F4AEC0CDD}" type="pres">
      <dgm:prSet presAssocID="{D99754FA-2033-44D6-8F1B-0F824509566F}" presName="composite" presStyleCnt="0"/>
      <dgm:spPr/>
    </dgm:pt>
    <dgm:pt modelId="{A37AA4A8-D84C-442B-AAB7-A0D1D86EAD54}" type="pres">
      <dgm:prSet presAssocID="{D99754FA-2033-44D6-8F1B-0F824509566F}" presName="imgShp" presStyleLbl="fgImgPlace1" presStyleIdx="0" presStyleCnt="3" custScaleX="19728" custScaleY="19651" custLinFactNeighborX="-59867" custLinFactNeighborY="2191"/>
      <dgm:spPr>
        <a:solidFill>
          <a:schemeClr val="bg1">
            <a:lumMod val="50000"/>
          </a:schemeClr>
        </a:solidFill>
      </dgm:spPr>
    </dgm:pt>
    <dgm:pt modelId="{43D8AB0A-CE0B-4364-8A4F-4C70501A6C0B}" type="pres">
      <dgm:prSet presAssocID="{D99754FA-2033-44D6-8F1B-0F824509566F}" presName="txShp" presStyleLbl="node1" presStyleIdx="0" presStyleCnt="3" custScaleX="144028" custScaleY="20690" custLinFactNeighborX="-2079" custLinFactNeighborY="3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495B-C4F4-4171-B509-B9F72E10A9A9}" type="pres">
      <dgm:prSet presAssocID="{79987945-CBA7-4759-8402-DC49C737C00C}" presName="spacing" presStyleCnt="0"/>
      <dgm:spPr/>
    </dgm:pt>
    <dgm:pt modelId="{5A24C3A1-3DF4-4534-BF40-EE77F4EFADCC}" type="pres">
      <dgm:prSet presAssocID="{FD74F6FC-841D-4516-957B-E5BE2FF1DD6A}" presName="composite" presStyleCnt="0"/>
      <dgm:spPr/>
    </dgm:pt>
    <dgm:pt modelId="{A2F6ED4E-E52E-4551-9906-6AFF71A71C6F}" type="pres">
      <dgm:prSet presAssocID="{FD74F6FC-841D-4516-957B-E5BE2FF1DD6A}" presName="imgShp" presStyleLbl="fgImgPlace1" presStyleIdx="1" presStyleCnt="3" custScaleX="20112" custScaleY="19916" custLinFactNeighborX="-60265" custLinFactNeighborY="-22998"/>
      <dgm:spPr>
        <a:solidFill>
          <a:schemeClr val="bg1">
            <a:lumMod val="65000"/>
          </a:schemeClr>
        </a:solidFill>
      </dgm:spPr>
    </dgm:pt>
    <dgm:pt modelId="{86044B29-C928-41DD-8E4F-25A1CC9FB312}" type="pres">
      <dgm:prSet presAssocID="{FD74F6FC-841D-4516-957B-E5BE2FF1DD6A}" presName="txShp" presStyleLbl="node1" presStyleIdx="1" presStyleCnt="3" custScaleX="143742" custScaleY="19807" custLinFactNeighborX="-1936" custLinFactNeighborY="-22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06FB1-710E-4952-BD2B-A21C2DA6FABF}" type="pres">
      <dgm:prSet presAssocID="{CAB0C9D3-C8C3-4062-BD22-8C2A5A433E88}" presName="spacing" presStyleCnt="0"/>
      <dgm:spPr/>
    </dgm:pt>
    <dgm:pt modelId="{D0339993-9C59-4D7B-97FA-EFBEDADE49CB}" type="pres">
      <dgm:prSet presAssocID="{CC9C564A-B7DB-4F87-AF68-A9A149B0683C}" presName="composite" presStyleCnt="0"/>
      <dgm:spPr/>
    </dgm:pt>
    <dgm:pt modelId="{D71A503E-F157-47EB-A74C-1A6805B8FC07}" type="pres">
      <dgm:prSet presAssocID="{CC9C564A-B7DB-4F87-AF68-A9A149B0683C}" presName="imgShp" presStyleLbl="fgImgPlace1" presStyleIdx="2" presStyleCnt="3" custScaleX="19348" custScaleY="20041" custLinFactNeighborX="-59090" custLinFactNeighborY="-47601"/>
      <dgm:spPr>
        <a:solidFill>
          <a:schemeClr val="bg1">
            <a:lumMod val="85000"/>
          </a:schemeClr>
        </a:solidFill>
      </dgm:spPr>
    </dgm:pt>
    <dgm:pt modelId="{E4AD5473-BD63-4FFF-9E66-BCB3FDAD3831}" type="pres">
      <dgm:prSet presAssocID="{CC9C564A-B7DB-4F87-AF68-A9A149B0683C}" presName="txShp" presStyleLbl="node1" presStyleIdx="2" presStyleCnt="3" custScaleX="144240" custScaleY="20873" custLinFactNeighborX="-2397" custLinFactNeighborY="-48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B13E0-8862-47EE-8021-8408EE8379B8}" type="presOf" srcId="{3D81E80D-2F30-4F58-A618-8D1087FF1B76}" destId="{9757C44A-E31F-449C-9A44-7E731DA2C9AE}" srcOrd="0" destOrd="0" presId="urn:microsoft.com/office/officeart/2005/8/layout/vList3"/>
    <dgm:cxn modelId="{ED086D18-3A86-4A87-9737-655A245D2CDC}" srcId="{3D81E80D-2F30-4F58-A618-8D1087FF1B76}" destId="{CC9C564A-B7DB-4F87-AF68-A9A149B0683C}" srcOrd="2" destOrd="0" parTransId="{27707718-26C1-47B0-A9CB-00E40B3FB196}" sibTransId="{AB775922-A698-4520-983F-594499834FB9}"/>
    <dgm:cxn modelId="{B0E96B39-1AE7-4517-BC4C-DC5FBD540DC6}" srcId="{3D81E80D-2F30-4F58-A618-8D1087FF1B76}" destId="{D99754FA-2033-44D6-8F1B-0F824509566F}" srcOrd="0" destOrd="0" parTransId="{98BA2BCB-28CD-45EC-BC6D-3C25BDC2054D}" sibTransId="{79987945-CBA7-4759-8402-DC49C737C00C}"/>
    <dgm:cxn modelId="{AA9CE536-94EA-4DA3-A46F-3C4F7297E662}" type="presOf" srcId="{FD74F6FC-841D-4516-957B-E5BE2FF1DD6A}" destId="{86044B29-C928-41DD-8E4F-25A1CC9FB312}" srcOrd="0" destOrd="0" presId="urn:microsoft.com/office/officeart/2005/8/layout/vList3"/>
    <dgm:cxn modelId="{3EE7F884-32A1-493D-996F-353A5BA9982F}" type="presOf" srcId="{D99754FA-2033-44D6-8F1B-0F824509566F}" destId="{43D8AB0A-CE0B-4364-8A4F-4C70501A6C0B}" srcOrd="0" destOrd="0" presId="urn:microsoft.com/office/officeart/2005/8/layout/vList3"/>
    <dgm:cxn modelId="{11EAB775-C962-4FC8-B6BF-71BBD933259B}" type="presOf" srcId="{CC9C564A-B7DB-4F87-AF68-A9A149B0683C}" destId="{E4AD5473-BD63-4FFF-9E66-BCB3FDAD3831}" srcOrd="0" destOrd="0" presId="urn:microsoft.com/office/officeart/2005/8/layout/vList3"/>
    <dgm:cxn modelId="{9E3A8C10-9AA7-46AD-A69D-A9D2B87B1CA0}" srcId="{3D81E80D-2F30-4F58-A618-8D1087FF1B76}" destId="{FD74F6FC-841D-4516-957B-E5BE2FF1DD6A}" srcOrd="1" destOrd="0" parTransId="{A0C36B5F-877A-414E-8A77-2BE45FD9E8D5}" sibTransId="{CAB0C9D3-C8C3-4062-BD22-8C2A5A433E88}"/>
    <dgm:cxn modelId="{4B4E58AE-066F-4DED-88A0-57CE79BC037E}" type="presParOf" srcId="{9757C44A-E31F-449C-9A44-7E731DA2C9AE}" destId="{1380486F-DE50-40A9-99F4-DF6F4AEC0CDD}" srcOrd="0" destOrd="0" presId="urn:microsoft.com/office/officeart/2005/8/layout/vList3"/>
    <dgm:cxn modelId="{D5DFDA8A-75EC-4040-9EDC-64C7CA4976CA}" type="presParOf" srcId="{1380486F-DE50-40A9-99F4-DF6F4AEC0CDD}" destId="{A37AA4A8-D84C-442B-AAB7-A0D1D86EAD54}" srcOrd="0" destOrd="0" presId="urn:microsoft.com/office/officeart/2005/8/layout/vList3"/>
    <dgm:cxn modelId="{78615295-4413-4512-99A2-F420F74A211C}" type="presParOf" srcId="{1380486F-DE50-40A9-99F4-DF6F4AEC0CDD}" destId="{43D8AB0A-CE0B-4364-8A4F-4C70501A6C0B}" srcOrd="1" destOrd="0" presId="urn:microsoft.com/office/officeart/2005/8/layout/vList3"/>
    <dgm:cxn modelId="{45FA9150-F5D5-4DF8-9F9C-DD129C2A614D}" type="presParOf" srcId="{9757C44A-E31F-449C-9A44-7E731DA2C9AE}" destId="{9306495B-C4F4-4171-B509-B9F72E10A9A9}" srcOrd="1" destOrd="0" presId="urn:microsoft.com/office/officeart/2005/8/layout/vList3"/>
    <dgm:cxn modelId="{72328E31-2A0D-431F-967C-D9828F07037F}" type="presParOf" srcId="{9757C44A-E31F-449C-9A44-7E731DA2C9AE}" destId="{5A24C3A1-3DF4-4534-BF40-EE77F4EFADCC}" srcOrd="2" destOrd="0" presId="urn:microsoft.com/office/officeart/2005/8/layout/vList3"/>
    <dgm:cxn modelId="{35F6873C-4525-4DB8-B6F7-F567EF022053}" type="presParOf" srcId="{5A24C3A1-3DF4-4534-BF40-EE77F4EFADCC}" destId="{A2F6ED4E-E52E-4551-9906-6AFF71A71C6F}" srcOrd="0" destOrd="0" presId="urn:microsoft.com/office/officeart/2005/8/layout/vList3"/>
    <dgm:cxn modelId="{FA08C367-521F-47CD-8023-2F5465BD5654}" type="presParOf" srcId="{5A24C3A1-3DF4-4534-BF40-EE77F4EFADCC}" destId="{86044B29-C928-41DD-8E4F-25A1CC9FB312}" srcOrd="1" destOrd="0" presId="urn:microsoft.com/office/officeart/2005/8/layout/vList3"/>
    <dgm:cxn modelId="{100FACF5-57A0-41DC-B544-F8AC6A64D94E}" type="presParOf" srcId="{9757C44A-E31F-449C-9A44-7E731DA2C9AE}" destId="{83006FB1-710E-4952-BD2B-A21C2DA6FABF}" srcOrd="3" destOrd="0" presId="urn:microsoft.com/office/officeart/2005/8/layout/vList3"/>
    <dgm:cxn modelId="{29714CB4-5A13-4E35-AA7B-A49794222B3C}" type="presParOf" srcId="{9757C44A-E31F-449C-9A44-7E731DA2C9AE}" destId="{D0339993-9C59-4D7B-97FA-EFBEDADE49CB}" srcOrd="4" destOrd="0" presId="urn:microsoft.com/office/officeart/2005/8/layout/vList3"/>
    <dgm:cxn modelId="{C1711E82-116C-4F72-A29D-EBF9DEF2FC01}" type="presParOf" srcId="{D0339993-9C59-4D7B-97FA-EFBEDADE49CB}" destId="{D71A503E-F157-47EB-A74C-1A6805B8FC07}" srcOrd="0" destOrd="0" presId="urn:microsoft.com/office/officeart/2005/8/layout/vList3"/>
    <dgm:cxn modelId="{DCABB1EA-D691-480E-B70D-90773C37BB4A}" type="presParOf" srcId="{D0339993-9C59-4D7B-97FA-EFBEDADE49CB}" destId="{E4AD5473-BD63-4FFF-9E66-BCB3FDAD38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81E80D-2F30-4F58-A618-8D1087FF1B7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99754FA-2033-44D6-8F1B-0F824509566F}">
      <dgm:prSet phldrT="[Текст]" custT="1"/>
      <dgm:spPr/>
      <dgm:t>
        <a:bodyPr/>
        <a:lstStyle/>
        <a:p>
          <a:r>
            <a:rPr lang="ru-RU" sz="3600" b="1" i="1" dirty="0" smtClean="0"/>
            <a:t>Лирическая поэзия</a:t>
          </a:r>
          <a:r>
            <a:rPr lang="ru-RU" sz="2800" i="1" dirty="0" smtClean="0"/>
            <a:t> - </a:t>
          </a:r>
          <a:r>
            <a:rPr lang="ru-RU" sz="2800" dirty="0" smtClean="0"/>
            <a:t>по преимуществу поэзия </a:t>
          </a:r>
          <a:r>
            <a:rPr lang="ru-RU" sz="2800" i="1" dirty="0" smtClean="0"/>
            <a:t>субъективная, </a:t>
          </a:r>
          <a:r>
            <a:rPr lang="ru-RU" sz="2800" dirty="0" smtClean="0"/>
            <a:t>внутренняя, выражение самого поэта» .</a:t>
          </a:r>
          <a:r>
            <a:rPr lang="ru-RU" sz="2800" b="0" i="0" dirty="0" smtClean="0"/>
            <a:t> </a:t>
          </a:r>
          <a:endParaRPr lang="ru-RU" sz="2400" dirty="0"/>
        </a:p>
      </dgm:t>
    </dgm:pt>
    <dgm:pt modelId="{98BA2BCB-28CD-45EC-BC6D-3C25BDC2054D}" type="parTrans" cxnId="{B0E96B39-1AE7-4517-BC4C-DC5FBD540DC6}">
      <dgm:prSet/>
      <dgm:spPr/>
      <dgm:t>
        <a:bodyPr/>
        <a:lstStyle/>
        <a:p>
          <a:endParaRPr lang="ru-RU"/>
        </a:p>
      </dgm:t>
    </dgm:pt>
    <dgm:pt modelId="{79987945-CBA7-4759-8402-DC49C737C00C}" type="sibTrans" cxnId="{B0E96B39-1AE7-4517-BC4C-DC5FBD540DC6}">
      <dgm:prSet/>
      <dgm:spPr/>
      <dgm:t>
        <a:bodyPr/>
        <a:lstStyle/>
        <a:p>
          <a:endParaRPr lang="ru-RU"/>
        </a:p>
      </dgm:t>
    </dgm:pt>
    <dgm:pt modelId="{FD74F6FC-841D-4516-957B-E5BE2FF1DD6A}">
      <dgm:prSet phldrT="[Текст]" custT="1"/>
      <dgm:spPr/>
      <dgm:t>
        <a:bodyPr/>
        <a:lstStyle/>
        <a:p>
          <a:r>
            <a:rPr lang="ru-RU" sz="3600" b="1" i="1" dirty="0" smtClean="0"/>
            <a:t>Эпическая поэзия –</a:t>
          </a:r>
          <a:r>
            <a:rPr lang="ru-RU" sz="2500" i="1" dirty="0" smtClean="0"/>
            <a:t> </a:t>
          </a:r>
          <a:r>
            <a:rPr lang="ru-RU" sz="2500" dirty="0" smtClean="0"/>
            <a:t>выражается созерцание мира и жизни, как сущих </a:t>
          </a:r>
          <a:r>
            <a:rPr lang="ru-RU" sz="2500" i="1" dirty="0" smtClean="0"/>
            <a:t>по себе </a:t>
          </a:r>
          <a:r>
            <a:rPr lang="ru-RU" sz="2500" dirty="0" smtClean="0"/>
            <a:t>и пребывающих в совершенном равнодушии к самим себе и созерцающему их поэту или читателю».</a:t>
          </a:r>
          <a:r>
            <a:rPr lang="ru-RU" sz="2500" i="1" dirty="0" smtClean="0"/>
            <a:t>.</a:t>
          </a:r>
          <a:r>
            <a:rPr lang="ru-RU" sz="2500" dirty="0" smtClean="0"/>
            <a:t> </a:t>
          </a:r>
          <a:endParaRPr lang="ru-RU" sz="2500" dirty="0"/>
        </a:p>
      </dgm:t>
    </dgm:pt>
    <dgm:pt modelId="{A0C36B5F-877A-414E-8A77-2BE45FD9E8D5}" type="parTrans" cxnId="{9E3A8C10-9AA7-46AD-A69D-A9D2B87B1CA0}">
      <dgm:prSet/>
      <dgm:spPr/>
      <dgm:t>
        <a:bodyPr/>
        <a:lstStyle/>
        <a:p>
          <a:endParaRPr lang="ru-RU"/>
        </a:p>
      </dgm:t>
    </dgm:pt>
    <dgm:pt modelId="{CAB0C9D3-C8C3-4062-BD22-8C2A5A433E88}" type="sibTrans" cxnId="{9E3A8C10-9AA7-46AD-A69D-A9D2B87B1CA0}">
      <dgm:prSet/>
      <dgm:spPr/>
      <dgm:t>
        <a:bodyPr/>
        <a:lstStyle/>
        <a:p>
          <a:endParaRPr lang="ru-RU"/>
        </a:p>
      </dgm:t>
    </dgm:pt>
    <dgm:pt modelId="{9757C44A-E31F-449C-9A44-7E731DA2C9AE}" type="pres">
      <dgm:prSet presAssocID="{3D81E80D-2F30-4F58-A618-8D1087FF1B76}" presName="linearFlow" presStyleCnt="0">
        <dgm:presLayoutVars>
          <dgm:dir/>
          <dgm:resizeHandles val="exact"/>
        </dgm:presLayoutVars>
      </dgm:prSet>
      <dgm:spPr/>
    </dgm:pt>
    <dgm:pt modelId="{1380486F-DE50-40A9-99F4-DF6F4AEC0CDD}" type="pres">
      <dgm:prSet presAssocID="{D99754FA-2033-44D6-8F1B-0F824509566F}" presName="composite" presStyleCnt="0"/>
      <dgm:spPr/>
    </dgm:pt>
    <dgm:pt modelId="{A37AA4A8-D84C-442B-AAB7-A0D1D86EAD54}" type="pres">
      <dgm:prSet presAssocID="{D99754FA-2033-44D6-8F1B-0F824509566F}" presName="imgShp" presStyleLbl="fgImgPlace1" presStyleIdx="0" presStyleCnt="2" custScaleX="28549" custScaleY="27455" custLinFactNeighborX="-71523" custLinFactNeighborY="5211"/>
      <dgm:spPr>
        <a:solidFill>
          <a:schemeClr val="bg1">
            <a:lumMod val="50000"/>
          </a:schemeClr>
        </a:solidFill>
      </dgm:spPr>
    </dgm:pt>
    <dgm:pt modelId="{43D8AB0A-CE0B-4364-8A4F-4C70501A6C0B}" type="pres">
      <dgm:prSet presAssocID="{D99754FA-2033-44D6-8F1B-0F824509566F}" presName="txShp" presStyleLbl="node1" presStyleIdx="0" presStyleCnt="2" custScaleX="144028" custScaleY="35526" custLinFactNeighborX="-3031" custLinFactNeighborY="4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495B-C4F4-4171-B509-B9F72E10A9A9}" type="pres">
      <dgm:prSet presAssocID="{79987945-CBA7-4759-8402-DC49C737C00C}" presName="spacing" presStyleCnt="0"/>
      <dgm:spPr/>
    </dgm:pt>
    <dgm:pt modelId="{5A24C3A1-3DF4-4534-BF40-EE77F4EFADCC}" type="pres">
      <dgm:prSet presAssocID="{FD74F6FC-841D-4516-957B-E5BE2FF1DD6A}" presName="composite" presStyleCnt="0"/>
      <dgm:spPr/>
    </dgm:pt>
    <dgm:pt modelId="{A2F6ED4E-E52E-4551-9906-6AFF71A71C6F}" type="pres">
      <dgm:prSet presAssocID="{FD74F6FC-841D-4516-957B-E5BE2FF1DD6A}" presName="imgShp" presStyleLbl="fgImgPlace1" presStyleIdx="1" presStyleCnt="2" custScaleX="28257" custScaleY="26977" custLinFactNeighborX="-38653" custLinFactNeighborY="-24938"/>
      <dgm:spPr>
        <a:solidFill>
          <a:schemeClr val="bg1">
            <a:lumMod val="65000"/>
          </a:schemeClr>
        </a:solidFill>
      </dgm:spPr>
    </dgm:pt>
    <dgm:pt modelId="{86044B29-C928-41DD-8E4F-25A1CC9FB312}" type="pres">
      <dgm:prSet presAssocID="{FD74F6FC-841D-4516-957B-E5BE2FF1DD6A}" presName="txShp" presStyleLbl="node1" presStyleIdx="1" presStyleCnt="2" custScaleX="143742" custScaleY="42330" custLinFactNeighborX="-2888" custLinFactNeighborY="-22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9CE536-94EA-4DA3-A46F-3C4F7297E662}" type="presOf" srcId="{FD74F6FC-841D-4516-957B-E5BE2FF1DD6A}" destId="{86044B29-C928-41DD-8E4F-25A1CC9FB312}" srcOrd="0" destOrd="0" presId="urn:microsoft.com/office/officeart/2005/8/layout/vList3"/>
    <dgm:cxn modelId="{D05B13E0-8862-47EE-8021-8408EE8379B8}" type="presOf" srcId="{3D81E80D-2F30-4F58-A618-8D1087FF1B76}" destId="{9757C44A-E31F-449C-9A44-7E731DA2C9AE}" srcOrd="0" destOrd="0" presId="urn:microsoft.com/office/officeart/2005/8/layout/vList3"/>
    <dgm:cxn modelId="{9E3A8C10-9AA7-46AD-A69D-A9D2B87B1CA0}" srcId="{3D81E80D-2F30-4F58-A618-8D1087FF1B76}" destId="{FD74F6FC-841D-4516-957B-E5BE2FF1DD6A}" srcOrd="1" destOrd="0" parTransId="{A0C36B5F-877A-414E-8A77-2BE45FD9E8D5}" sibTransId="{CAB0C9D3-C8C3-4062-BD22-8C2A5A433E88}"/>
    <dgm:cxn modelId="{3EE7F884-32A1-493D-996F-353A5BA9982F}" type="presOf" srcId="{D99754FA-2033-44D6-8F1B-0F824509566F}" destId="{43D8AB0A-CE0B-4364-8A4F-4C70501A6C0B}" srcOrd="0" destOrd="0" presId="urn:microsoft.com/office/officeart/2005/8/layout/vList3"/>
    <dgm:cxn modelId="{B0E96B39-1AE7-4517-BC4C-DC5FBD540DC6}" srcId="{3D81E80D-2F30-4F58-A618-8D1087FF1B76}" destId="{D99754FA-2033-44D6-8F1B-0F824509566F}" srcOrd="0" destOrd="0" parTransId="{98BA2BCB-28CD-45EC-BC6D-3C25BDC2054D}" sibTransId="{79987945-CBA7-4759-8402-DC49C737C00C}"/>
    <dgm:cxn modelId="{4B4E58AE-066F-4DED-88A0-57CE79BC037E}" type="presParOf" srcId="{9757C44A-E31F-449C-9A44-7E731DA2C9AE}" destId="{1380486F-DE50-40A9-99F4-DF6F4AEC0CDD}" srcOrd="0" destOrd="0" presId="urn:microsoft.com/office/officeart/2005/8/layout/vList3"/>
    <dgm:cxn modelId="{D5DFDA8A-75EC-4040-9EDC-64C7CA4976CA}" type="presParOf" srcId="{1380486F-DE50-40A9-99F4-DF6F4AEC0CDD}" destId="{A37AA4A8-D84C-442B-AAB7-A0D1D86EAD54}" srcOrd="0" destOrd="0" presId="urn:microsoft.com/office/officeart/2005/8/layout/vList3"/>
    <dgm:cxn modelId="{78615295-4413-4512-99A2-F420F74A211C}" type="presParOf" srcId="{1380486F-DE50-40A9-99F4-DF6F4AEC0CDD}" destId="{43D8AB0A-CE0B-4364-8A4F-4C70501A6C0B}" srcOrd="1" destOrd="0" presId="urn:microsoft.com/office/officeart/2005/8/layout/vList3"/>
    <dgm:cxn modelId="{45FA9150-F5D5-4DF8-9F9C-DD129C2A614D}" type="presParOf" srcId="{9757C44A-E31F-449C-9A44-7E731DA2C9AE}" destId="{9306495B-C4F4-4171-B509-B9F72E10A9A9}" srcOrd="1" destOrd="0" presId="urn:microsoft.com/office/officeart/2005/8/layout/vList3"/>
    <dgm:cxn modelId="{72328E31-2A0D-431F-967C-D9828F07037F}" type="presParOf" srcId="{9757C44A-E31F-449C-9A44-7E731DA2C9AE}" destId="{5A24C3A1-3DF4-4534-BF40-EE77F4EFADCC}" srcOrd="2" destOrd="0" presId="urn:microsoft.com/office/officeart/2005/8/layout/vList3"/>
    <dgm:cxn modelId="{35F6873C-4525-4DB8-B6F7-F567EF022053}" type="presParOf" srcId="{5A24C3A1-3DF4-4534-BF40-EE77F4EFADCC}" destId="{A2F6ED4E-E52E-4551-9906-6AFF71A71C6F}" srcOrd="0" destOrd="0" presId="urn:microsoft.com/office/officeart/2005/8/layout/vList3"/>
    <dgm:cxn modelId="{FA08C367-521F-47CD-8023-2F5465BD5654}" type="presParOf" srcId="{5A24C3A1-3DF4-4534-BF40-EE77F4EFADCC}" destId="{86044B29-C928-41DD-8E4F-25A1CC9FB31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81E80D-2F30-4F58-A618-8D1087FF1B76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D99754FA-2033-44D6-8F1B-0F824509566F}">
      <dgm:prSet phldrT="[Текст]" custT="1"/>
      <dgm:spPr/>
      <dgm:t>
        <a:bodyPr/>
        <a:lstStyle/>
        <a:p>
          <a:r>
            <a:rPr lang="ru-RU" sz="3200" b="1" i="1" dirty="0" smtClean="0"/>
            <a:t>Лирика - </a:t>
          </a:r>
          <a:r>
            <a:rPr lang="ru-RU" sz="3200" dirty="0" err="1" smtClean="0"/>
            <a:t>praesens</a:t>
          </a:r>
          <a:r>
            <a:rPr lang="ru-RU" sz="3200" dirty="0" smtClean="0"/>
            <a:t>.</a:t>
          </a:r>
          <a:r>
            <a:rPr lang="ru-RU" sz="2800" dirty="0" smtClean="0"/>
            <a:t> Она есть поэтическое познание, которое, объективируя чувство, подчиняя его мысли, успокаивает это чувство, отодвигая его в прошедшее и таким образом дает возможность возвыситься над ним.</a:t>
          </a:r>
          <a:r>
            <a:rPr lang="ru-RU" sz="2000" b="0" i="0" dirty="0" smtClean="0"/>
            <a:t> </a:t>
          </a:r>
          <a:endParaRPr lang="ru-RU" sz="2300" dirty="0"/>
        </a:p>
      </dgm:t>
    </dgm:pt>
    <dgm:pt modelId="{98BA2BCB-28CD-45EC-BC6D-3C25BDC2054D}" type="parTrans" cxnId="{B0E96B39-1AE7-4517-BC4C-DC5FBD540DC6}">
      <dgm:prSet/>
      <dgm:spPr/>
      <dgm:t>
        <a:bodyPr/>
        <a:lstStyle/>
        <a:p>
          <a:endParaRPr lang="ru-RU"/>
        </a:p>
      </dgm:t>
    </dgm:pt>
    <dgm:pt modelId="{79987945-CBA7-4759-8402-DC49C737C00C}" type="sibTrans" cxnId="{B0E96B39-1AE7-4517-BC4C-DC5FBD540DC6}">
      <dgm:prSet/>
      <dgm:spPr/>
      <dgm:t>
        <a:bodyPr/>
        <a:lstStyle/>
        <a:p>
          <a:endParaRPr lang="ru-RU"/>
        </a:p>
      </dgm:t>
    </dgm:pt>
    <dgm:pt modelId="{FD74F6FC-841D-4516-957B-E5BE2FF1DD6A}">
      <dgm:prSet phldrT="[Текст]" custT="1"/>
      <dgm:spPr/>
      <dgm:t>
        <a:bodyPr/>
        <a:lstStyle/>
        <a:p>
          <a:r>
            <a:rPr lang="ru-RU" sz="3600" b="1" i="1" dirty="0" smtClean="0"/>
            <a:t>Эпос –</a:t>
          </a:r>
          <a:r>
            <a:rPr lang="ru-RU" sz="2500" i="1" dirty="0" smtClean="0"/>
            <a:t> </a:t>
          </a:r>
          <a:r>
            <a:rPr lang="ru-RU" sz="2500" dirty="0" err="1" smtClean="0"/>
            <a:t>perfectum</a:t>
          </a:r>
          <a:r>
            <a:rPr lang="ru-RU" sz="2500" dirty="0" smtClean="0"/>
            <a:t>. Отсюда спокойное созерцание, объективность (отсутствие другого личного интереса в вещах, изображаемых в событиях, кроме того, который нужен для возможности самого изображения). В чистом эпосе повествователя не видно. Он не выступает со своими размышлениями по поводу событий и чувствами. </a:t>
          </a:r>
          <a:endParaRPr lang="ru-RU" sz="2500" dirty="0"/>
        </a:p>
      </dgm:t>
    </dgm:pt>
    <dgm:pt modelId="{A0C36B5F-877A-414E-8A77-2BE45FD9E8D5}" type="parTrans" cxnId="{9E3A8C10-9AA7-46AD-A69D-A9D2B87B1CA0}">
      <dgm:prSet/>
      <dgm:spPr/>
      <dgm:t>
        <a:bodyPr/>
        <a:lstStyle/>
        <a:p>
          <a:endParaRPr lang="ru-RU"/>
        </a:p>
      </dgm:t>
    </dgm:pt>
    <dgm:pt modelId="{CAB0C9D3-C8C3-4062-BD22-8C2A5A433E88}" type="sibTrans" cxnId="{9E3A8C10-9AA7-46AD-A69D-A9D2B87B1CA0}">
      <dgm:prSet/>
      <dgm:spPr/>
      <dgm:t>
        <a:bodyPr/>
        <a:lstStyle/>
        <a:p>
          <a:endParaRPr lang="ru-RU"/>
        </a:p>
      </dgm:t>
    </dgm:pt>
    <dgm:pt modelId="{CC9C564A-B7DB-4F87-AF68-A9A149B0683C}">
      <dgm:prSet phldrT="[Текст]" custT="1"/>
      <dgm:spPr/>
      <dgm:t>
        <a:bodyPr/>
        <a:lstStyle/>
        <a:p>
          <a:r>
            <a:rPr lang="ru-RU" sz="3200" b="1" i="1" dirty="0" smtClean="0"/>
            <a:t>Драма - </a:t>
          </a:r>
          <a:r>
            <a:rPr lang="ru-RU" sz="2800" dirty="0" smtClean="0"/>
            <a:t>имеющий сценическое воплощение, сохраняет свою систему условностей</a:t>
          </a:r>
          <a:r>
            <a:rPr lang="ru-RU" sz="2000" dirty="0" smtClean="0"/>
            <a:t>. </a:t>
          </a:r>
          <a:r>
            <a:rPr lang="ru-RU" sz="2400" dirty="0" smtClean="0"/>
            <a:t>Временная последовательность здесь, соответствует хронологии действия, которое движется от настоящего к будущему.</a:t>
          </a:r>
          <a:endParaRPr lang="ru-RU" sz="2400" dirty="0"/>
        </a:p>
      </dgm:t>
    </dgm:pt>
    <dgm:pt modelId="{27707718-26C1-47B0-A9CB-00E40B3FB196}" type="parTrans" cxnId="{ED086D18-3A86-4A87-9737-655A245D2CDC}">
      <dgm:prSet/>
      <dgm:spPr/>
      <dgm:t>
        <a:bodyPr/>
        <a:lstStyle/>
        <a:p>
          <a:endParaRPr lang="ru-RU"/>
        </a:p>
      </dgm:t>
    </dgm:pt>
    <dgm:pt modelId="{AB775922-A698-4520-983F-594499834FB9}" type="sibTrans" cxnId="{ED086D18-3A86-4A87-9737-655A245D2CDC}">
      <dgm:prSet/>
      <dgm:spPr/>
      <dgm:t>
        <a:bodyPr/>
        <a:lstStyle/>
        <a:p>
          <a:endParaRPr lang="ru-RU"/>
        </a:p>
      </dgm:t>
    </dgm:pt>
    <dgm:pt modelId="{9757C44A-E31F-449C-9A44-7E731DA2C9AE}" type="pres">
      <dgm:prSet presAssocID="{3D81E80D-2F30-4F58-A618-8D1087FF1B76}" presName="linearFlow" presStyleCnt="0">
        <dgm:presLayoutVars>
          <dgm:dir/>
          <dgm:resizeHandles val="exact"/>
        </dgm:presLayoutVars>
      </dgm:prSet>
      <dgm:spPr/>
    </dgm:pt>
    <dgm:pt modelId="{1380486F-DE50-40A9-99F4-DF6F4AEC0CDD}" type="pres">
      <dgm:prSet presAssocID="{D99754FA-2033-44D6-8F1B-0F824509566F}" presName="composite" presStyleCnt="0"/>
      <dgm:spPr/>
    </dgm:pt>
    <dgm:pt modelId="{A37AA4A8-D84C-442B-AAB7-A0D1D86EAD54}" type="pres">
      <dgm:prSet presAssocID="{D99754FA-2033-44D6-8F1B-0F824509566F}" presName="imgShp" presStyleLbl="fgImgPlace1" presStyleIdx="0" presStyleCnt="3" custScaleX="74708" custScaleY="74133" custLinFactX="-64284" custLinFactNeighborX="-100000" custLinFactNeighborY="1894"/>
      <dgm:spPr>
        <a:solidFill>
          <a:schemeClr val="bg1">
            <a:lumMod val="50000"/>
          </a:schemeClr>
        </a:solidFill>
      </dgm:spPr>
    </dgm:pt>
    <dgm:pt modelId="{43D8AB0A-CE0B-4364-8A4F-4C70501A6C0B}" type="pres">
      <dgm:prSet presAssocID="{D99754FA-2033-44D6-8F1B-0F824509566F}" presName="txShp" presStyleLbl="node1" presStyleIdx="0" presStyleCnt="3" custScaleX="150376" custScaleY="163356" custLinFactNeighborX="-2296" custLinFactNeighborY="4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6495B-C4F4-4171-B509-B9F72E10A9A9}" type="pres">
      <dgm:prSet presAssocID="{79987945-CBA7-4759-8402-DC49C737C00C}" presName="spacing" presStyleCnt="0"/>
      <dgm:spPr/>
    </dgm:pt>
    <dgm:pt modelId="{5A24C3A1-3DF4-4534-BF40-EE77F4EFADCC}" type="pres">
      <dgm:prSet presAssocID="{FD74F6FC-841D-4516-957B-E5BE2FF1DD6A}" presName="composite" presStyleCnt="0"/>
      <dgm:spPr/>
    </dgm:pt>
    <dgm:pt modelId="{A2F6ED4E-E52E-4551-9906-6AFF71A71C6F}" type="pres">
      <dgm:prSet presAssocID="{FD74F6FC-841D-4516-957B-E5BE2FF1DD6A}" presName="imgShp" presStyleLbl="fgImgPlace1" presStyleIdx="1" presStyleCnt="3" custScaleX="78168" custScaleY="75482" custLinFactX="-71450" custLinFactNeighborX="-100000" custLinFactNeighborY="-2950"/>
      <dgm:spPr>
        <a:solidFill>
          <a:schemeClr val="bg1">
            <a:lumMod val="65000"/>
          </a:schemeClr>
        </a:solidFill>
      </dgm:spPr>
    </dgm:pt>
    <dgm:pt modelId="{86044B29-C928-41DD-8E4F-25A1CC9FB312}" type="pres">
      <dgm:prSet presAssocID="{FD74F6FC-841D-4516-957B-E5BE2FF1DD6A}" presName="txShp" presStyleLbl="node1" presStyleIdx="1" presStyleCnt="3" custScaleX="150191" custScaleY="230870" custLinFactNeighborX="-1069" custLinFactNeighborY="-2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06FB1-710E-4952-BD2B-A21C2DA6FABF}" type="pres">
      <dgm:prSet presAssocID="{CAB0C9D3-C8C3-4062-BD22-8C2A5A433E88}" presName="spacing" presStyleCnt="0"/>
      <dgm:spPr/>
    </dgm:pt>
    <dgm:pt modelId="{D0339993-9C59-4D7B-97FA-EFBEDADE49CB}" type="pres">
      <dgm:prSet presAssocID="{CC9C564A-B7DB-4F87-AF68-A9A149B0683C}" presName="composite" presStyleCnt="0"/>
      <dgm:spPr/>
    </dgm:pt>
    <dgm:pt modelId="{D71A503E-F157-47EB-A74C-1A6805B8FC07}" type="pres">
      <dgm:prSet presAssocID="{CC9C564A-B7DB-4F87-AF68-A9A149B0683C}" presName="imgShp" presStyleLbl="fgImgPlace1" presStyleIdx="2" presStyleCnt="3" custScaleX="77070" custScaleY="75281" custLinFactX="-65333" custLinFactNeighborX="-100000" custLinFactNeighborY="-13520"/>
      <dgm:spPr>
        <a:solidFill>
          <a:schemeClr val="bg1">
            <a:lumMod val="85000"/>
          </a:schemeClr>
        </a:solidFill>
      </dgm:spPr>
    </dgm:pt>
    <dgm:pt modelId="{E4AD5473-BD63-4FFF-9E66-BCB3FDAD3831}" type="pres">
      <dgm:prSet presAssocID="{CC9C564A-B7DB-4F87-AF68-A9A149B0683C}" presName="txShp" presStyleLbl="node1" presStyleIdx="2" presStyleCnt="3" custScaleX="150376" custScaleY="174569" custLinFactNeighborX="-3598" custLinFactNeighborY="-11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5B13E0-8862-47EE-8021-8408EE8379B8}" type="presOf" srcId="{3D81E80D-2F30-4F58-A618-8D1087FF1B76}" destId="{9757C44A-E31F-449C-9A44-7E731DA2C9AE}" srcOrd="0" destOrd="0" presId="urn:microsoft.com/office/officeart/2005/8/layout/vList3"/>
    <dgm:cxn modelId="{ED086D18-3A86-4A87-9737-655A245D2CDC}" srcId="{3D81E80D-2F30-4F58-A618-8D1087FF1B76}" destId="{CC9C564A-B7DB-4F87-AF68-A9A149B0683C}" srcOrd="2" destOrd="0" parTransId="{27707718-26C1-47B0-A9CB-00E40B3FB196}" sibTransId="{AB775922-A698-4520-983F-594499834FB9}"/>
    <dgm:cxn modelId="{B0E96B39-1AE7-4517-BC4C-DC5FBD540DC6}" srcId="{3D81E80D-2F30-4F58-A618-8D1087FF1B76}" destId="{D99754FA-2033-44D6-8F1B-0F824509566F}" srcOrd="0" destOrd="0" parTransId="{98BA2BCB-28CD-45EC-BC6D-3C25BDC2054D}" sibTransId="{79987945-CBA7-4759-8402-DC49C737C00C}"/>
    <dgm:cxn modelId="{AA9CE536-94EA-4DA3-A46F-3C4F7297E662}" type="presOf" srcId="{FD74F6FC-841D-4516-957B-E5BE2FF1DD6A}" destId="{86044B29-C928-41DD-8E4F-25A1CC9FB312}" srcOrd="0" destOrd="0" presId="urn:microsoft.com/office/officeart/2005/8/layout/vList3"/>
    <dgm:cxn modelId="{3EE7F884-32A1-493D-996F-353A5BA9982F}" type="presOf" srcId="{D99754FA-2033-44D6-8F1B-0F824509566F}" destId="{43D8AB0A-CE0B-4364-8A4F-4C70501A6C0B}" srcOrd="0" destOrd="0" presId="urn:microsoft.com/office/officeart/2005/8/layout/vList3"/>
    <dgm:cxn modelId="{11EAB775-C962-4FC8-B6BF-71BBD933259B}" type="presOf" srcId="{CC9C564A-B7DB-4F87-AF68-A9A149B0683C}" destId="{E4AD5473-BD63-4FFF-9E66-BCB3FDAD3831}" srcOrd="0" destOrd="0" presId="urn:microsoft.com/office/officeart/2005/8/layout/vList3"/>
    <dgm:cxn modelId="{9E3A8C10-9AA7-46AD-A69D-A9D2B87B1CA0}" srcId="{3D81E80D-2F30-4F58-A618-8D1087FF1B76}" destId="{FD74F6FC-841D-4516-957B-E5BE2FF1DD6A}" srcOrd="1" destOrd="0" parTransId="{A0C36B5F-877A-414E-8A77-2BE45FD9E8D5}" sibTransId="{CAB0C9D3-C8C3-4062-BD22-8C2A5A433E88}"/>
    <dgm:cxn modelId="{4B4E58AE-066F-4DED-88A0-57CE79BC037E}" type="presParOf" srcId="{9757C44A-E31F-449C-9A44-7E731DA2C9AE}" destId="{1380486F-DE50-40A9-99F4-DF6F4AEC0CDD}" srcOrd="0" destOrd="0" presId="urn:microsoft.com/office/officeart/2005/8/layout/vList3"/>
    <dgm:cxn modelId="{D5DFDA8A-75EC-4040-9EDC-64C7CA4976CA}" type="presParOf" srcId="{1380486F-DE50-40A9-99F4-DF6F4AEC0CDD}" destId="{A37AA4A8-D84C-442B-AAB7-A0D1D86EAD54}" srcOrd="0" destOrd="0" presId="urn:microsoft.com/office/officeart/2005/8/layout/vList3"/>
    <dgm:cxn modelId="{78615295-4413-4512-99A2-F420F74A211C}" type="presParOf" srcId="{1380486F-DE50-40A9-99F4-DF6F4AEC0CDD}" destId="{43D8AB0A-CE0B-4364-8A4F-4C70501A6C0B}" srcOrd="1" destOrd="0" presId="urn:microsoft.com/office/officeart/2005/8/layout/vList3"/>
    <dgm:cxn modelId="{45FA9150-F5D5-4DF8-9F9C-DD129C2A614D}" type="presParOf" srcId="{9757C44A-E31F-449C-9A44-7E731DA2C9AE}" destId="{9306495B-C4F4-4171-B509-B9F72E10A9A9}" srcOrd="1" destOrd="0" presId="urn:microsoft.com/office/officeart/2005/8/layout/vList3"/>
    <dgm:cxn modelId="{72328E31-2A0D-431F-967C-D9828F07037F}" type="presParOf" srcId="{9757C44A-E31F-449C-9A44-7E731DA2C9AE}" destId="{5A24C3A1-3DF4-4534-BF40-EE77F4EFADCC}" srcOrd="2" destOrd="0" presId="urn:microsoft.com/office/officeart/2005/8/layout/vList3"/>
    <dgm:cxn modelId="{35F6873C-4525-4DB8-B6F7-F567EF022053}" type="presParOf" srcId="{5A24C3A1-3DF4-4534-BF40-EE77F4EFADCC}" destId="{A2F6ED4E-E52E-4551-9906-6AFF71A71C6F}" srcOrd="0" destOrd="0" presId="urn:microsoft.com/office/officeart/2005/8/layout/vList3"/>
    <dgm:cxn modelId="{FA08C367-521F-47CD-8023-2F5465BD5654}" type="presParOf" srcId="{5A24C3A1-3DF4-4534-BF40-EE77F4EFADCC}" destId="{86044B29-C928-41DD-8E4F-25A1CC9FB312}" srcOrd="1" destOrd="0" presId="urn:microsoft.com/office/officeart/2005/8/layout/vList3"/>
    <dgm:cxn modelId="{100FACF5-57A0-41DC-B544-F8AC6A64D94E}" type="presParOf" srcId="{9757C44A-E31F-449C-9A44-7E731DA2C9AE}" destId="{83006FB1-710E-4952-BD2B-A21C2DA6FABF}" srcOrd="3" destOrd="0" presId="urn:microsoft.com/office/officeart/2005/8/layout/vList3"/>
    <dgm:cxn modelId="{29714CB4-5A13-4E35-AA7B-A49794222B3C}" type="presParOf" srcId="{9757C44A-E31F-449C-9A44-7E731DA2C9AE}" destId="{D0339993-9C59-4D7B-97FA-EFBEDADE49CB}" srcOrd="4" destOrd="0" presId="urn:microsoft.com/office/officeart/2005/8/layout/vList3"/>
    <dgm:cxn modelId="{C1711E82-116C-4F72-A29D-EBF9DEF2FC01}" type="presParOf" srcId="{D0339993-9C59-4D7B-97FA-EFBEDADE49CB}" destId="{D71A503E-F157-47EB-A74C-1A6805B8FC07}" srcOrd="0" destOrd="0" presId="urn:microsoft.com/office/officeart/2005/8/layout/vList3"/>
    <dgm:cxn modelId="{DCABB1EA-D691-480E-B70D-90773C37BB4A}" type="presParOf" srcId="{D0339993-9C59-4D7B-97FA-EFBEDADE49CB}" destId="{E4AD5473-BD63-4FFF-9E66-BCB3FDAD383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66D936-10E2-4DF6-8357-04A215E812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014976-4765-4942-9C66-3946B18E62BE}">
      <dgm:prSet phldrT="[Текст]"/>
      <dgm:spPr/>
      <dgm:t>
        <a:bodyPr/>
        <a:lstStyle/>
        <a:p>
          <a:r>
            <a:rPr lang="ru-RU" dirty="0" smtClean="0"/>
            <a:t>ВИДЫ ЛИРИКИ</a:t>
          </a:r>
          <a:endParaRPr lang="ru-RU" dirty="0"/>
        </a:p>
      </dgm:t>
    </dgm:pt>
    <dgm:pt modelId="{158B8D15-890A-4B3B-A84F-E87B478B5C0B}" type="parTrans" cxnId="{AB913950-9D9D-41F0-9554-9A2F60F103EB}">
      <dgm:prSet/>
      <dgm:spPr/>
      <dgm:t>
        <a:bodyPr/>
        <a:lstStyle/>
        <a:p>
          <a:endParaRPr lang="ru-RU"/>
        </a:p>
      </dgm:t>
    </dgm:pt>
    <dgm:pt modelId="{0AB57DAE-2AF3-432A-A214-77882BED1303}" type="sibTrans" cxnId="{AB913950-9D9D-41F0-9554-9A2F60F103EB}">
      <dgm:prSet/>
      <dgm:spPr/>
      <dgm:t>
        <a:bodyPr/>
        <a:lstStyle/>
        <a:p>
          <a:endParaRPr lang="ru-RU"/>
        </a:p>
      </dgm:t>
    </dgm:pt>
    <dgm:pt modelId="{73D2F1E3-8272-4ADD-A98E-27C7E1CF67ED}">
      <dgm:prSet phldrT="[Текст]" custT="1"/>
      <dgm:spPr/>
      <dgm:t>
        <a:bodyPr/>
        <a:lstStyle/>
        <a:p>
          <a:r>
            <a:rPr lang="ru-RU" sz="3600" dirty="0" smtClean="0"/>
            <a:t>стихотворение, поэма, песня</a:t>
          </a:r>
          <a:endParaRPr lang="ru-RU" sz="3600" dirty="0"/>
        </a:p>
      </dgm:t>
    </dgm:pt>
    <dgm:pt modelId="{08DCC48F-C970-4A4F-8EBE-E7D25CA883B2}" type="parTrans" cxnId="{D17039A0-5BBE-40D8-91E7-43A33E334AE9}">
      <dgm:prSet/>
      <dgm:spPr/>
      <dgm:t>
        <a:bodyPr/>
        <a:lstStyle/>
        <a:p>
          <a:endParaRPr lang="ru-RU"/>
        </a:p>
      </dgm:t>
    </dgm:pt>
    <dgm:pt modelId="{6D133EFA-04B4-4052-9DA8-99786586C02C}" type="sibTrans" cxnId="{D17039A0-5BBE-40D8-91E7-43A33E334AE9}">
      <dgm:prSet/>
      <dgm:spPr/>
      <dgm:t>
        <a:bodyPr/>
        <a:lstStyle/>
        <a:p>
          <a:endParaRPr lang="ru-RU"/>
        </a:p>
      </dgm:t>
    </dgm:pt>
    <dgm:pt modelId="{22FA929C-2A51-47D9-BFFB-D2C0674D6851}" type="pres">
      <dgm:prSet presAssocID="{4D66D936-10E2-4DF6-8357-04A215E812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7EB31-2875-4877-85AC-FB81A70050F4}" type="pres">
      <dgm:prSet presAssocID="{23014976-4765-4942-9C66-3946B18E62BE}" presName="centerShape" presStyleLbl="node0" presStyleIdx="0" presStyleCnt="1" custScaleX="73590" custScaleY="51094" custLinFactNeighborX="-69247" custLinFactNeighborY="-51437"/>
      <dgm:spPr/>
      <dgm:t>
        <a:bodyPr/>
        <a:lstStyle/>
        <a:p>
          <a:endParaRPr lang="ru-RU"/>
        </a:p>
      </dgm:t>
    </dgm:pt>
    <dgm:pt modelId="{02A44CAB-9217-444B-9A20-AE6B3824A97B}" type="pres">
      <dgm:prSet presAssocID="{08DCC48F-C970-4A4F-8EBE-E7D25CA883B2}" presName="parTrans" presStyleLbl="bgSibTrans2D1" presStyleIdx="0" presStyleCnt="1" custAng="58243" custScaleX="41883" custScaleY="49687" custLinFactNeighborX="-35500" custLinFactNeighborY="-17263"/>
      <dgm:spPr/>
      <dgm:t>
        <a:bodyPr/>
        <a:lstStyle/>
        <a:p>
          <a:endParaRPr lang="ru-RU"/>
        </a:p>
      </dgm:t>
    </dgm:pt>
    <dgm:pt modelId="{2C5DB90C-261C-4D82-9193-0D968A222F52}" type="pres">
      <dgm:prSet presAssocID="{73D2F1E3-8272-4ADD-A98E-27C7E1CF67ED}" presName="node" presStyleLbl="node1" presStyleIdx="0" presStyleCnt="1" custScaleX="295042" custScaleY="47414" custRadScaleRad="134927" custRadScaleInc="20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039A0-5BBE-40D8-91E7-43A33E334AE9}" srcId="{23014976-4765-4942-9C66-3946B18E62BE}" destId="{73D2F1E3-8272-4ADD-A98E-27C7E1CF67ED}" srcOrd="0" destOrd="0" parTransId="{08DCC48F-C970-4A4F-8EBE-E7D25CA883B2}" sibTransId="{6D133EFA-04B4-4052-9DA8-99786586C02C}"/>
    <dgm:cxn modelId="{98E93236-91B9-44C0-BB35-B99BFFF1D14C}" type="presOf" srcId="{08DCC48F-C970-4A4F-8EBE-E7D25CA883B2}" destId="{02A44CAB-9217-444B-9A20-AE6B3824A97B}" srcOrd="0" destOrd="0" presId="urn:microsoft.com/office/officeart/2005/8/layout/radial4"/>
    <dgm:cxn modelId="{A2B974AB-093B-4938-B2AD-4D349886EC80}" type="presOf" srcId="{4D66D936-10E2-4DF6-8357-04A215E812F4}" destId="{22FA929C-2A51-47D9-BFFB-D2C0674D6851}" srcOrd="0" destOrd="0" presId="urn:microsoft.com/office/officeart/2005/8/layout/radial4"/>
    <dgm:cxn modelId="{C26778A8-BD89-4ACB-82D6-1B521ED01349}" type="presOf" srcId="{23014976-4765-4942-9C66-3946B18E62BE}" destId="{7247EB31-2875-4877-85AC-FB81A70050F4}" srcOrd="0" destOrd="0" presId="urn:microsoft.com/office/officeart/2005/8/layout/radial4"/>
    <dgm:cxn modelId="{AB913950-9D9D-41F0-9554-9A2F60F103EB}" srcId="{4D66D936-10E2-4DF6-8357-04A215E812F4}" destId="{23014976-4765-4942-9C66-3946B18E62BE}" srcOrd="0" destOrd="0" parTransId="{158B8D15-890A-4B3B-A84F-E87B478B5C0B}" sibTransId="{0AB57DAE-2AF3-432A-A214-77882BED1303}"/>
    <dgm:cxn modelId="{C4E0367E-A31F-4F66-9BE3-2C64549A7AC5}" type="presOf" srcId="{73D2F1E3-8272-4ADD-A98E-27C7E1CF67ED}" destId="{2C5DB90C-261C-4D82-9193-0D968A222F52}" srcOrd="0" destOrd="0" presId="urn:microsoft.com/office/officeart/2005/8/layout/radial4"/>
    <dgm:cxn modelId="{43324B48-2914-4E5F-B0A8-EF35DE1EA7F5}" type="presParOf" srcId="{22FA929C-2A51-47D9-BFFB-D2C0674D6851}" destId="{7247EB31-2875-4877-85AC-FB81A70050F4}" srcOrd="0" destOrd="0" presId="urn:microsoft.com/office/officeart/2005/8/layout/radial4"/>
    <dgm:cxn modelId="{BDEEA207-F10B-4C5E-906C-96B7904318E3}" type="presParOf" srcId="{22FA929C-2A51-47D9-BFFB-D2C0674D6851}" destId="{02A44CAB-9217-444B-9A20-AE6B3824A97B}" srcOrd="1" destOrd="0" presId="urn:microsoft.com/office/officeart/2005/8/layout/radial4"/>
    <dgm:cxn modelId="{6A2503B0-42AF-44BA-82ED-4A7002D2A3CA}" type="presParOf" srcId="{22FA929C-2A51-47D9-BFFB-D2C0674D6851}" destId="{2C5DB90C-261C-4D82-9193-0D968A222F5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66D936-10E2-4DF6-8357-04A215E812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014976-4765-4942-9C66-3946B18E62BE}">
      <dgm:prSet phldrT="[Текст]"/>
      <dgm:spPr/>
      <dgm:t>
        <a:bodyPr/>
        <a:lstStyle/>
        <a:p>
          <a:r>
            <a:rPr lang="ru-RU" dirty="0" smtClean="0"/>
            <a:t>ВИДЫ ЭПОСА</a:t>
          </a:r>
          <a:endParaRPr lang="ru-RU" dirty="0"/>
        </a:p>
      </dgm:t>
    </dgm:pt>
    <dgm:pt modelId="{158B8D15-890A-4B3B-A84F-E87B478B5C0B}" type="parTrans" cxnId="{AB913950-9D9D-41F0-9554-9A2F60F103EB}">
      <dgm:prSet/>
      <dgm:spPr/>
      <dgm:t>
        <a:bodyPr/>
        <a:lstStyle/>
        <a:p>
          <a:endParaRPr lang="ru-RU"/>
        </a:p>
      </dgm:t>
    </dgm:pt>
    <dgm:pt modelId="{0AB57DAE-2AF3-432A-A214-77882BED1303}" type="sibTrans" cxnId="{AB913950-9D9D-41F0-9554-9A2F60F103EB}">
      <dgm:prSet/>
      <dgm:spPr/>
      <dgm:t>
        <a:bodyPr/>
        <a:lstStyle/>
        <a:p>
          <a:endParaRPr lang="ru-RU"/>
        </a:p>
      </dgm:t>
    </dgm:pt>
    <dgm:pt modelId="{73D2F1E3-8272-4ADD-A98E-27C7E1CF67ED}">
      <dgm:prSet phldrT="[Текст]" custT="1"/>
      <dgm:spPr/>
      <dgm:t>
        <a:bodyPr/>
        <a:lstStyle/>
        <a:p>
          <a:r>
            <a:rPr lang="ru-RU" sz="3600" dirty="0" smtClean="0"/>
            <a:t>эпопея, роман, повесть, рассказ, новелла, очерк</a:t>
          </a:r>
          <a:endParaRPr lang="ru-RU" sz="3600" dirty="0"/>
        </a:p>
      </dgm:t>
    </dgm:pt>
    <dgm:pt modelId="{08DCC48F-C970-4A4F-8EBE-E7D25CA883B2}" type="parTrans" cxnId="{D17039A0-5BBE-40D8-91E7-43A33E334AE9}">
      <dgm:prSet/>
      <dgm:spPr/>
      <dgm:t>
        <a:bodyPr/>
        <a:lstStyle/>
        <a:p>
          <a:endParaRPr lang="ru-RU"/>
        </a:p>
      </dgm:t>
    </dgm:pt>
    <dgm:pt modelId="{6D133EFA-04B4-4052-9DA8-99786586C02C}" type="sibTrans" cxnId="{D17039A0-5BBE-40D8-91E7-43A33E334AE9}">
      <dgm:prSet/>
      <dgm:spPr/>
      <dgm:t>
        <a:bodyPr/>
        <a:lstStyle/>
        <a:p>
          <a:endParaRPr lang="ru-RU"/>
        </a:p>
      </dgm:t>
    </dgm:pt>
    <dgm:pt modelId="{22FA929C-2A51-47D9-BFFB-D2C0674D6851}" type="pres">
      <dgm:prSet presAssocID="{4D66D936-10E2-4DF6-8357-04A215E812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7EB31-2875-4877-85AC-FB81A70050F4}" type="pres">
      <dgm:prSet presAssocID="{23014976-4765-4942-9C66-3946B18E62BE}" presName="centerShape" presStyleLbl="node0" presStyleIdx="0" presStyleCnt="1" custAng="0" custScaleX="86691" custScaleY="55291" custLinFactNeighborX="-81115" custLinFactNeighborY="-57512"/>
      <dgm:spPr/>
      <dgm:t>
        <a:bodyPr/>
        <a:lstStyle/>
        <a:p>
          <a:endParaRPr lang="ru-RU"/>
        </a:p>
      </dgm:t>
    </dgm:pt>
    <dgm:pt modelId="{02A44CAB-9217-444B-9A20-AE6B3824A97B}" type="pres">
      <dgm:prSet presAssocID="{08DCC48F-C970-4A4F-8EBE-E7D25CA883B2}" presName="parTrans" presStyleLbl="bgSibTrans2D1" presStyleIdx="0" presStyleCnt="1" custAng="33761" custScaleX="36579" custScaleY="68167" custLinFactNeighborX="-36720" custLinFactNeighborY="8691"/>
      <dgm:spPr/>
      <dgm:t>
        <a:bodyPr/>
        <a:lstStyle/>
        <a:p>
          <a:endParaRPr lang="ru-RU"/>
        </a:p>
      </dgm:t>
    </dgm:pt>
    <dgm:pt modelId="{2C5DB90C-261C-4D82-9193-0D968A222F52}" type="pres">
      <dgm:prSet presAssocID="{73D2F1E3-8272-4ADD-A98E-27C7E1CF67ED}" presName="node" presStyleLbl="node1" presStyleIdx="0" presStyleCnt="1" custScaleX="340225" custScaleY="65263" custRadScaleRad="153160" custRadScaleInc="22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039A0-5BBE-40D8-91E7-43A33E334AE9}" srcId="{23014976-4765-4942-9C66-3946B18E62BE}" destId="{73D2F1E3-8272-4ADD-A98E-27C7E1CF67ED}" srcOrd="0" destOrd="0" parTransId="{08DCC48F-C970-4A4F-8EBE-E7D25CA883B2}" sibTransId="{6D133EFA-04B4-4052-9DA8-99786586C02C}"/>
    <dgm:cxn modelId="{98E93236-91B9-44C0-BB35-B99BFFF1D14C}" type="presOf" srcId="{08DCC48F-C970-4A4F-8EBE-E7D25CA883B2}" destId="{02A44CAB-9217-444B-9A20-AE6B3824A97B}" srcOrd="0" destOrd="0" presId="urn:microsoft.com/office/officeart/2005/8/layout/radial4"/>
    <dgm:cxn modelId="{A2B974AB-093B-4938-B2AD-4D349886EC80}" type="presOf" srcId="{4D66D936-10E2-4DF6-8357-04A215E812F4}" destId="{22FA929C-2A51-47D9-BFFB-D2C0674D6851}" srcOrd="0" destOrd="0" presId="urn:microsoft.com/office/officeart/2005/8/layout/radial4"/>
    <dgm:cxn modelId="{C26778A8-BD89-4ACB-82D6-1B521ED01349}" type="presOf" srcId="{23014976-4765-4942-9C66-3946B18E62BE}" destId="{7247EB31-2875-4877-85AC-FB81A70050F4}" srcOrd="0" destOrd="0" presId="urn:microsoft.com/office/officeart/2005/8/layout/radial4"/>
    <dgm:cxn modelId="{AB913950-9D9D-41F0-9554-9A2F60F103EB}" srcId="{4D66D936-10E2-4DF6-8357-04A215E812F4}" destId="{23014976-4765-4942-9C66-3946B18E62BE}" srcOrd="0" destOrd="0" parTransId="{158B8D15-890A-4B3B-A84F-E87B478B5C0B}" sibTransId="{0AB57DAE-2AF3-432A-A214-77882BED1303}"/>
    <dgm:cxn modelId="{C4E0367E-A31F-4F66-9BE3-2C64549A7AC5}" type="presOf" srcId="{73D2F1E3-8272-4ADD-A98E-27C7E1CF67ED}" destId="{2C5DB90C-261C-4D82-9193-0D968A222F52}" srcOrd="0" destOrd="0" presId="urn:microsoft.com/office/officeart/2005/8/layout/radial4"/>
    <dgm:cxn modelId="{43324B48-2914-4E5F-B0A8-EF35DE1EA7F5}" type="presParOf" srcId="{22FA929C-2A51-47D9-BFFB-D2C0674D6851}" destId="{7247EB31-2875-4877-85AC-FB81A70050F4}" srcOrd="0" destOrd="0" presId="urn:microsoft.com/office/officeart/2005/8/layout/radial4"/>
    <dgm:cxn modelId="{BDEEA207-F10B-4C5E-906C-96B7904318E3}" type="presParOf" srcId="{22FA929C-2A51-47D9-BFFB-D2C0674D6851}" destId="{02A44CAB-9217-444B-9A20-AE6B3824A97B}" srcOrd="1" destOrd="0" presId="urn:microsoft.com/office/officeart/2005/8/layout/radial4"/>
    <dgm:cxn modelId="{6A2503B0-42AF-44BA-82ED-4A7002D2A3CA}" type="presParOf" srcId="{22FA929C-2A51-47D9-BFFB-D2C0674D6851}" destId="{2C5DB90C-261C-4D82-9193-0D968A222F5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66D936-10E2-4DF6-8357-04A215E812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014976-4765-4942-9C66-3946B18E62BE}">
      <dgm:prSet phldrT="[Текст]"/>
      <dgm:spPr/>
      <dgm:t>
        <a:bodyPr/>
        <a:lstStyle/>
        <a:p>
          <a:r>
            <a:rPr lang="ru-RU" dirty="0" smtClean="0"/>
            <a:t>ВИДЫ ДРАМЫ</a:t>
          </a:r>
          <a:endParaRPr lang="ru-RU" dirty="0"/>
        </a:p>
      </dgm:t>
    </dgm:pt>
    <dgm:pt modelId="{158B8D15-890A-4B3B-A84F-E87B478B5C0B}" type="parTrans" cxnId="{AB913950-9D9D-41F0-9554-9A2F60F103EB}">
      <dgm:prSet/>
      <dgm:spPr/>
      <dgm:t>
        <a:bodyPr/>
        <a:lstStyle/>
        <a:p>
          <a:endParaRPr lang="ru-RU"/>
        </a:p>
      </dgm:t>
    </dgm:pt>
    <dgm:pt modelId="{0AB57DAE-2AF3-432A-A214-77882BED1303}" type="sibTrans" cxnId="{AB913950-9D9D-41F0-9554-9A2F60F103EB}">
      <dgm:prSet/>
      <dgm:spPr/>
      <dgm:t>
        <a:bodyPr/>
        <a:lstStyle/>
        <a:p>
          <a:endParaRPr lang="ru-RU"/>
        </a:p>
      </dgm:t>
    </dgm:pt>
    <dgm:pt modelId="{73D2F1E3-8272-4ADD-A98E-27C7E1CF67ED}">
      <dgm:prSet phldrT="[Текст]" custT="1"/>
      <dgm:spPr/>
      <dgm:t>
        <a:bodyPr/>
        <a:lstStyle/>
        <a:p>
          <a:r>
            <a:rPr lang="ru-RU" sz="3600" dirty="0" smtClean="0"/>
            <a:t>трагедию, комедию, драму</a:t>
          </a:r>
          <a:endParaRPr lang="ru-RU" sz="3600" dirty="0"/>
        </a:p>
      </dgm:t>
    </dgm:pt>
    <dgm:pt modelId="{08DCC48F-C970-4A4F-8EBE-E7D25CA883B2}" type="parTrans" cxnId="{D17039A0-5BBE-40D8-91E7-43A33E334AE9}">
      <dgm:prSet/>
      <dgm:spPr/>
      <dgm:t>
        <a:bodyPr/>
        <a:lstStyle/>
        <a:p>
          <a:endParaRPr lang="ru-RU"/>
        </a:p>
      </dgm:t>
    </dgm:pt>
    <dgm:pt modelId="{6D133EFA-04B4-4052-9DA8-99786586C02C}" type="sibTrans" cxnId="{D17039A0-5BBE-40D8-91E7-43A33E334AE9}">
      <dgm:prSet/>
      <dgm:spPr/>
      <dgm:t>
        <a:bodyPr/>
        <a:lstStyle/>
        <a:p>
          <a:endParaRPr lang="ru-RU"/>
        </a:p>
      </dgm:t>
    </dgm:pt>
    <dgm:pt modelId="{22FA929C-2A51-47D9-BFFB-D2C0674D6851}" type="pres">
      <dgm:prSet presAssocID="{4D66D936-10E2-4DF6-8357-04A215E812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47EB31-2875-4877-85AC-FB81A70050F4}" type="pres">
      <dgm:prSet presAssocID="{23014976-4765-4942-9C66-3946B18E62BE}" presName="centerShape" presStyleLbl="node0" presStyleIdx="0" presStyleCnt="1" custAng="0" custScaleX="124996" custScaleY="72563" custLinFactNeighborX="-93786" custLinFactNeighborY="-39370"/>
      <dgm:spPr/>
      <dgm:t>
        <a:bodyPr/>
        <a:lstStyle/>
        <a:p>
          <a:endParaRPr lang="ru-RU"/>
        </a:p>
      </dgm:t>
    </dgm:pt>
    <dgm:pt modelId="{02A44CAB-9217-444B-9A20-AE6B3824A97B}" type="pres">
      <dgm:prSet presAssocID="{08DCC48F-C970-4A4F-8EBE-E7D25CA883B2}" presName="parTrans" presStyleLbl="bgSibTrans2D1" presStyleIdx="0" presStyleCnt="1" custAng="25689" custScaleX="36579" custScaleY="89663" custLinFactNeighborX="-37523" custLinFactNeighborY="12374"/>
      <dgm:spPr/>
      <dgm:t>
        <a:bodyPr/>
        <a:lstStyle/>
        <a:p>
          <a:endParaRPr lang="ru-RU"/>
        </a:p>
      </dgm:t>
    </dgm:pt>
    <dgm:pt modelId="{2C5DB90C-261C-4D82-9193-0D968A222F52}" type="pres">
      <dgm:prSet presAssocID="{73D2F1E3-8272-4ADD-A98E-27C7E1CF67ED}" presName="node" presStyleLbl="node1" presStyleIdx="0" presStyleCnt="1" custScaleX="481054" custScaleY="71476" custRadScaleRad="195041" custRadScaleInc="35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7039A0-5BBE-40D8-91E7-43A33E334AE9}" srcId="{23014976-4765-4942-9C66-3946B18E62BE}" destId="{73D2F1E3-8272-4ADD-A98E-27C7E1CF67ED}" srcOrd="0" destOrd="0" parTransId="{08DCC48F-C970-4A4F-8EBE-E7D25CA883B2}" sibTransId="{6D133EFA-04B4-4052-9DA8-99786586C02C}"/>
    <dgm:cxn modelId="{98E93236-91B9-44C0-BB35-B99BFFF1D14C}" type="presOf" srcId="{08DCC48F-C970-4A4F-8EBE-E7D25CA883B2}" destId="{02A44CAB-9217-444B-9A20-AE6B3824A97B}" srcOrd="0" destOrd="0" presId="urn:microsoft.com/office/officeart/2005/8/layout/radial4"/>
    <dgm:cxn modelId="{A2B974AB-093B-4938-B2AD-4D349886EC80}" type="presOf" srcId="{4D66D936-10E2-4DF6-8357-04A215E812F4}" destId="{22FA929C-2A51-47D9-BFFB-D2C0674D6851}" srcOrd="0" destOrd="0" presId="urn:microsoft.com/office/officeart/2005/8/layout/radial4"/>
    <dgm:cxn modelId="{C26778A8-BD89-4ACB-82D6-1B521ED01349}" type="presOf" srcId="{23014976-4765-4942-9C66-3946B18E62BE}" destId="{7247EB31-2875-4877-85AC-FB81A70050F4}" srcOrd="0" destOrd="0" presId="urn:microsoft.com/office/officeart/2005/8/layout/radial4"/>
    <dgm:cxn modelId="{AB913950-9D9D-41F0-9554-9A2F60F103EB}" srcId="{4D66D936-10E2-4DF6-8357-04A215E812F4}" destId="{23014976-4765-4942-9C66-3946B18E62BE}" srcOrd="0" destOrd="0" parTransId="{158B8D15-890A-4B3B-A84F-E87B478B5C0B}" sibTransId="{0AB57DAE-2AF3-432A-A214-77882BED1303}"/>
    <dgm:cxn modelId="{C4E0367E-A31F-4F66-9BE3-2C64549A7AC5}" type="presOf" srcId="{73D2F1E3-8272-4ADD-A98E-27C7E1CF67ED}" destId="{2C5DB90C-261C-4D82-9193-0D968A222F52}" srcOrd="0" destOrd="0" presId="urn:microsoft.com/office/officeart/2005/8/layout/radial4"/>
    <dgm:cxn modelId="{43324B48-2914-4E5F-B0A8-EF35DE1EA7F5}" type="presParOf" srcId="{22FA929C-2A51-47D9-BFFB-D2C0674D6851}" destId="{7247EB31-2875-4877-85AC-FB81A70050F4}" srcOrd="0" destOrd="0" presId="urn:microsoft.com/office/officeart/2005/8/layout/radial4"/>
    <dgm:cxn modelId="{BDEEA207-F10B-4C5E-906C-96B7904318E3}" type="presParOf" srcId="{22FA929C-2A51-47D9-BFFB-D2C0674D6851}" destId="{02A44CAB-9217-444B-9A20-AE6B3824A97B}" srcOrd="1" destOrd="0" presId="urn:microsoft.com/office/officeart/2005/8/layout/radial4"/>
    <dgm:cxn modelId="{6A2503B0-42AF-44BA-82ED-4A7002D2A3CA}" type="presParOf" srcId="{22FA929C-2A51-47D9-BFFB-D2C0674D6851}" destId="{2C5DB90C-261C-4D82-9193-0D968A222F52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9643BC-170F-4293-8FF4-2088AD535A9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D63FE0-73AA-4D19-9825-6034749101D0}">
      <dgm:prSet phldrT="[Текст]" custT="1"/>
      <dgm:spPr/>
      <dgm:t>
        <a:bodyPr/>
        <a:lstStyle/>
        <a:p>
          <a:r>
            <a: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Героические эпопеи</a:t>
          </a:r>
        </a:p>
        <a:p>
          <a:r>
            <a:rPr lang="ru-RU" sz="2800" dirty="0" smtClean="0"/>
            <a:t>воссоздание исторической памяти народа о былых исторических подвигах и странствиях по миру</a:t>
          </a:r>
          <a:endParaRPr lang="ru-RU" sz="1600" dirty="0" smtClean="0"/>
        </a:p>
        <a:p>
          <a:r>
            <a:rPr lang="ru-RU" sz="2400" dirty="0" smtClean="0"/>
            <a:t>«Илиада», «Одиссея», «Песнь о Роланде», «</a:t>
          </a:r>
          <a:r>
            <a:rPr lang="ru-RU" sz="2400" dirty="0" err="1" smtClean="0"/>
            <a:t>Манас</a:t>
          </a:r>
          <a:r>
            <a:rPr lang="ru-RU" sz="2400" dirty="0" smtClean="0"/>
            <a:t>», «Калевала»</a:t>
          </a:r>
          <a:endParaRPr lang="ru-RU" sz="2400" dirty="0"/>
        </a:p>
      </dgm:t>
    </dgm:pt>
    <dgm:pt modelId="{5BA4849B-20BF-4E31-9B99-AEBAE5A36A2E}" type="parTrans" cxnId="{D90A8B8A-20B7-4AA4-BF2C-D33E68E0A4C2}">
      <dgm:prSet/>
      <dgm:spPr/>
      <dgm:t>
        <a:bodyPr/>
        <a:lstStyle/>
        <a:p>
          <a:endParaRPr lang="ru-RU"/>
        </a:p>
      </dgm:t>
    </dgm:pt>
    <dgm:pt modelId="{D81091A1-F360-4F74-BD80-5680DA9E21EE}" type="sibTrans" cxnId="{D90A8B8A-20B7-4AA4-BF2C-D33E68E0A4C2}">
      <dgm:prSet/>
      <dgm:spPr/>
      <dgm:t>
        <a:bodyPr/>
        <a:lstStyle/>
        <a:p>
          <a:endParaRPr lang="ru-RU"/>
        </a:p>
      </dgm:t>
    </dgm:pt>
    <dgm:pt modelId="{A660EB88-BC9E-4539-AE94-EF318FB8871C}">
      <dgm:prSet phldrT="[Текст]" custT="1"/>
      <dgm:spPr/>
      <dgm:t>
        <a:bodyPr/>
        <a:lstStyle/>
        <a:p>
          <a:r>
            <a:rPr lang="ru-RU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Роман</a:t>
          </a:r>
        </a:p>
        <a:p>
          <a:r>
            <a:rPr lang="ru-RU" sz="3000" dirty="0" smtClean="0"/>
            <a:t>крупный эпический жанр, показывающий судьбы и внутренний мир героев в их многосторонних связях с внешним миром – обществом, средой.</a:t>
          </a:r>
        </a:p>
        <a:p>
          <a:r>
            <a:rPr lang="ru-RU" sz="2600" b="1" i="1" dirty="0" smtClean="0"/>
            <a:t>жанровые разновидности:</a:t>
          </a:r>
        </a:p>
        <a:p>
          <a:r>
            <a:rPr lang="ru-RU" sz="2600" i="1" dirty="0" smtClean="0"/>
            <a:t>роман странствований, роман испытания, роман биографический (автобиографический), роман воспитания и т.п.</a:t>
          </a:r>
          <a:endParaRPr lang="ru-RU" sz="2600" b="1" i="1" dirty="0" smtClean="0"/>
        </a:p>
      </dgm:t>
    </dgm:pt>
    <dgm:pt modelId="{DFD27F7B-588B-405D-8C1E-6CE9D059A27D}" type="parTrans" cxnId="{25C82C5B-C22E-4BE7-9C59-C121688C1A7A}">
      <dgm:prSet/>
      <dgm:spPr/>
      <dgm:t>
        <a:bodyPr/>
        <a:lstStyle/>
        <a:p>
          <a:endParaRPr lang="ru-RU"/>
        </a:p>
      </dgm:t>
    </dgm:pt>
    <dgm:pt modelId="{7D4936E1-C94C-4ACE-832B-B890F6953B61}" type="sibTrans" cxnId="{25C82C5B-C22E-4BE7-9C59-C121688C1A7A}">
      <dgm:prSet/>
      <dgm:spPr/>
      <dgm:t>
        <a:bodyPr/>
        <a:lstStyle/>
        <a:p>
          <a:endParaRPr lang="ru-RU"/>
        </a:p>
      </dgm:t>
    </dgm:pt>
    <dgm:pt modelId="{2A15A126-90E7-4ABF-A4BA-39BCDCD36D40}" type="pres">
      <dgm:prSet presAssocID="{4D9643BC-170F-4293-8FF4-2088AD535A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A2FEC7-0195-4D7F-9982-7B7B03770EFD}" type="pres">
      <dgm:prSet presAssocID="{DBD63FE0-73AA-4D19-9825-6034749101D0}" presName="node" presStyleLbl="node1" presStyleIdx="0" presStyleCnt="2" custScaleX="72672" custScaleY="190482" custLinFactNeighborX="270" custLinFactNeighborY="-2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76BC0-55DA-44E9-8DA9-7443EE44CC04}" type="pres">
      <dgm:prSet presAssocID="{D81091A1-F360-4F74-BD80-5680DA9E21EE}" presName="sibTrans" presStyleLbl="sibTrans2D1" presStyleIdx="0" presStyleCnt="1" custAng="0" custScaleX="171588" custScaleY="47862" custLinFactNeighborX="5733" custLinFactNeighborY="-9616"/>
      <dgm:spPr/>
      <dgm:t>
        <a:bodyPr/>
        <a:lstStyle/>
        <a:p>
          <a:endParaRPr lang="ru-RU"/>
        </a:p>
      </dgm:t>
    </dgm:pt>
    <dgm:pt modelId="{2AAF6AFD-191D-4055-98A5-61498039AD51}" type="pres">
      <dgm:prSet presAssocID="{D81091A1-F360-4F74-BD80-5680DA9E21E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B3FB548-BA91-4134-B499-2184DD4A7EDD}" type="pres">
      <dgm:prSet presAssocID="{A660EB88-BC9E-4539-AE94-EF318FB8871C}" presName="node" presStyleLbl="node1" presStyleIdx="1" presStyleCnt="2" custScaleX="125092" custScaleY="190482" custLinFactNeighborX="-111" custLinFactNeighborY="5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0A8B8A-20B7-4AA4-BF2C-D33E68E0A4C2}" srcId="{4D9643BC-170F-4293-8FF4-2088AD535A95}" destId="{DBD63FE0-73AA-4D19-9825-6034749101D0}" srcOrd="0" destOrd="0" parTransId="{5BA4849B-20BF-4E31-9B99-AEBAE5A36A2E}" sibTransId="{D81091A1-F360-4F74-BD80-5680DA9E21EE}"/>
    <dgm:cxn modelId="{029B36F9-4287-4BCE-BA75-22A9DC819DA0}" type="presOf" srcId="{DBD63FE0-73AA-4D19-9825-6034749101D0}" destId="{37A2FEC7-0195-4D7F-9982-7B7B03770EFD}" srcOrd="0" destOrd="0" presId="urn:microsoft.com/office/officeart/2005/8/layout/process5"/>
    <dgm:cxn modelId="{8824F0C1-F5AD-40CB-9B55-50D67EF957E9}" type="presOf" srcId="{D81091A1-F360-4F74-BD80-5680DA9E21EE}" destId="{2AAF6AFD-191D-4055-98A5-61498039AD51}" srcOrd="1" destOrd="0" presId="urn:microsoft.com/office/officeart/2005/8/layout/process5"/>
    <dgm:cxn modelId="{873CD7C5-F596-4E79-BE8E-BB86BDD692AB}" type="presOf" srcId="{D81091A1-F360-4F74-BD80-5680DA9E21EE}" destId="{38376BC0-55DA-44E9-8DA9-7443EE44CC04}" srcOrd="0" destOrd="0" presId="urn:microsoft.com/office/officeart/2005/8/layout/process5"/>
    <dgm:cxn modelId="{25C82C5B-C22E-4BE7-9C59-C121688C1A7A}" srcId="{4D9643BC-170F-4293-8FF4-2088AD535A95}" destId="{A660EB88-BC9E-4539-AE94-EF318FB8871C}" srcOrd="1" destOrd="0" parTransId="{DFD27F7B-588B-405D-8C1E-6CE9D059A27D}" sibTransId="{7D4936E1-C94C-4ACE-832B-B890F6953B61}"/>
    <dgm:cxn modelId="{C9EFD2B4-F928-4817-BDF4-6F05B72174A1}" type="presOf" srcId="{4D9643BC-170F-4293-8FF4-2088AD535A95}" destId="{2A15A126-90E7-4ABF-A4BA-39BCDCD36D40}" srcOrd="0" destOrd="0" presId="urn:microsoft.com/office/officeart/2005/8/layout/process5"/>
    <dgm:cxn modelId="{B756EC5D-7012-4293-953B-9AAFC025EBDB}" type="presOf" srcId="{A660EB88-BC9E-4539-AE94-EF318FB8871C}" destId="{EB3FB548-BA91-4134-B499-2184DD4A7EDD}" srcOrd="0" destOrd="0" presId="urn:microsoft.com/office/officeart/2005/8/layout/process5"/>
    <dgm:cxn modelId="{925D4967-F5ED-45F4-B328-5F5C314C5EEB}" type="presParOf" srcId="{2A15A126-90E7-4ABF-A4BA-39BCDCD36D40}" destId="{37A2FEC7-0195-4D7F-9982-7B7B03770EFD}" srcOrd="0" destOrd="0" presId="urn:microsoft.com/office/officeart/2005/8/layout/process5"/>
    <dgm:cxn modelId="{1E5F5C02-B6CA-44A9-BEB5-7C3FBBAEE806}" type="presParOf" srcId="{2A15A126-90E7-4ABF-A4BA-39BCDCD36D40}" destId="{38376BC0-55DA-44E9-8DA9-7443EE44CC04}" srcOrd="1" destOrd="0" presId="urn:microsoft.com/office/officeart/2005/8/layout/process5"/>
    <dgm:cxn modelId="{F8A8BE43-335D-4634-996A-60D04A5D0ED3}" type="presParOf" srcId="{38376BC0-55DA-44E9-8DA9-7443EE44CC04}" destId="{2AAF6AFD-191D-4055-98A5-61498039AD51}" srcOrd="0" destOrd="0" presId="urn:microsoft.com/office/officeart/2005/8/layout/process5"/>
    <dgm:cxn modelId="{535723D5-C2CB-4106-A6C7-3DDBA2CBA8BD}" type="presParOf" srcId="{2A15A126-90E7-4ABF-A4BA-39BCDCD36D40}" destId="{EB3FB548-BA91-4134-B499-2184DD4A7EDD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8AB0A-CE0B-4364-8A4F-4C70501A6C0B}">
      <dsp:nvSpPr>
        <dsp:cNvPr id="0" name=""/>
        <dsp:cNvSpPr/>
      </dsp:nvSpPr>
      <dsp:spPr>
        <a:xfrm rot="10800000">
          <a:off x="111753" y="1802"/>
          <a:ext cx="10073902" cy="147100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461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ЭПИЧЕСКАЯ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Чем подражать (средства): формами и красками; голосом; ритмом, словом и гармонией. Вести повествование со стороны, становиться в нем кем-то иным (эпос).</a:t>
          </a:r>
          <a:endParaRPr lang="ru-RU" sz="2300" kern="1200" dirty="0"/>
        </a:p>
      </dsp:txBody>
      <dsp:txXfrm rot="10800000">
        <a:off x="479505" y="1802"/>
        <a:ext cx="9706150" cy="1471007"/>
      </dsp:txXfrm>
    </dsp:sp>
    <dsp:sp modelId="{A37AA4A8-D84C-442B-AAB7-A0D1D86EAD54}">
      <dsp:nvSpPr>
        <dsp:cNvPr id="0" name=""/>
        <dsp:cNvSpPr/>
      </dsp:nvSpPr>
      <dsp:spPr>
        <a:xfrm>
          <a:off x="145" y="464843"/>
          <a:ext cx="489044" cy="476438"/>
        </a:xfrm>
        <a:prstGeom prst="ellipse">
          <a:avLst/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44B29-C928-41DD-8E4F-25A1CC9FB312}">
      <dsp:nvSpPr>
        <dsp:cNvPr id="0" name=""/>
        <dsp:cNvSpPr/>
      </dsp:nvSpPr>
      <dsp:spPr>
        <a:xfrm rot="10800000">
          <a:off x="292295" y="1930105"/>
          <a:ext cx="9877713" cy="14181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461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ЛИРИЧЕСКАЯ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Чему подражать (предмет): лучшим; худшим; таким, как мы. Оставаться самим собой и не меняться (лирика).</a:t>
          </a:r>
          <a:endParaRPr lang="ru-RU" sz="2600" kern="1200" dirty="0"/>
        </a:p>
      </dsp:txBody>
      <dsp:txXfrm rot="10800000">
        <a:off x="646832" y="1930105"/>
        <a:ext cx="9523176" cy="1418148"/>
      </dsp:txXfrm>
    </dsp:sp>
    <dsp:sp modelId="{A2F6ED4E-E52E-4551-9906-6AFF71A71C6F}">
      <dsp:nvSpPr>
        <dsp:cNvPr id="0" name=""/>
        <dsp:cNvSpPr/>
      </dsp:nvSpPr>
      <dsp:spPr>
        <a:xfrm>
          <a:off x="4716" y="2380865"/>
          <a:ext cx="515330" cy="498660"/>
        </a:xfrm>
        <a:prstGeom prst="ellipse">
          <a:avLst/>
        </a:prstGeom>
        <a:solidFill>
          <a:schemeClr val="bg1">
            <a:lumMod val="6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D5473-BD63-4FFF-9E66-BCB3FDAD3831}">
      <dsp:nvSpPr>
        <dsp:cNvPr id="0" name=""/>
        <dsp:cNvSpPr/>
      </dsp:nvSpPr>
      <dsp:spPr>
        <a:xfrm rot="10800000">
          <a:off x="399463" y="3696511"/>
          <a:ext cx="9768286" cy="15816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461" tIns="95250" rIns="17780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ТРАГИЧЕСКАЯ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Как подражать (способ): выводить всех подражаемых в виде лиц действующих и деятельных (драма, трагедия).</a:t>
          </a:r>
          <a:endParaRPr lang="ru-RU" sz="2500" kern="1200" dirty="0"/>
        </a:p>
      </dsp:txBody>
      <dsp:txXfrm rot="10800000">
        <a:off x="794873" y="3696511"/>
        <a:ext cx="9372876" cy="1581642"/>
      </dsp:txXfrm>
    </dsp:sp>
    <dsp:sp modelId="{D71A503E-F157-47EB-A74C-1A6805B8FC07}">
      <dsp:nvSpPr>
        <dsp:cNvPr id="0" name=""/>
        <dsp:cNvSpPr/>
      </dsp:nvSpPr>
      <dsp:spPr>
        <a:xfrm>
          <a:off x="0" y="4322874"/>
          <a:ext cx="505240" cy="489518"/>
        </a:xfrm>
        <a:prstGeom prst="ellipse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8AB0A-CE0B-4364-8A4F-4C70501A6C0B}">
      <dsp:nvSpPr>
        <dsp:cNvPr id="0" name=""/>
        <dsp:cNvSpPr/>
      </dsp:nvSpPr>
      <dsp:spPr>
        <a:xfrm rot="10800000">
          <a:off x="-2" y="116532"/>
          <a:ext cx="10960011" cy="170396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15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Лирика</a:t>
          </a:r>
          <a:r>
            <a:rPr lang="ru-RU" sz="2400" i="1" kern="1200" dirty="0" smtClean="0"/>
            <a:t> - </a:t>
          </a:r>
          <a:r>
            <a:rPr lang="ru-RU" sz="2400" kern="1200" dirty="0" smtClean="0"/>
            <a:t>преобладает свобода. Лирике «разрешаются самые смелые уклонения от обычной последовательности мысли, причем требуется лишь связь в душе поэта или слушателя, а не связь объективного, или внешнего, характера». В</a:t>
          </a:r>
          <a:r>
            <a:rPr lang="ru-RU" sz="2400" b="0" i="0" kern="1200" dirty="0" smtClean="0"/>
            <a:t>оплощается бесконечное в конечном.</a:t>
          </a:r>
          <a:endParaRPr lang="ru-RU" sz="2300" kern="1200" dirty="0"/>
        </a:p>
      </dsp:txBody>
      <dsp:txXfrm rot="10800000">
        <a:off x="425988" y="116532"/>
        <a:ext cx="10534021" cy="1703960"/>
      </dsp:txXfrm>
    </dsp:sp>
    <dsp:sp modelId="{A37AA4A8-D84C-442B-AAB7-A0D1D86EAD54}">
      <dsp:nvSpPr>
        <dsp:cNvPr id="0" name=""/>
        <dsp:cNvSpPr/>
      </dsp:nvSpPr>
      <dsp:spPr>
        <a:xfrm>
          <a:off x="0" y="739701"/>
          <a:ext cx="472362" cy="476253"/>
        </a:xfrm>
        <a:prstGeom prst="ellipse">
          <a:avLst/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44B29-C928-41DD-8E4F-25A1CC9FB312}">
      <dsp:nvSpPr>
        <dsp:cNvPr id="0" name=""/>
        <dsp:cNvSpPr/>
      </dsp:nvSpPr>
      <dsp:spPr>
        <a:xfrm rot="10800000">
          <a:off x="174771" y="2005858"/>
          <a:ext cx="10785235" cy="99407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150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Эпос</a:t>
          </a:r>
          <a:r>
            <a:rPr lang="ru-RU" sz="2500" i="1" kern="1200" dirty="0" smtClean="0"/>
            <a:t>, </a:t>
          </a:r>
          <a:r>
            <a:rPr lang="ru-RU" sz="2500" kern="1200" dirty="0" smtClean="0"/>
            <a:t>задача которого – быть картиной истории, </a:t>
          </a:r>
          <a:r>
            <a:rPr lang="ru-RU" sz="2500" i="1" kern="1200" dirty="0" smtClean="0"/>
            <a:t>объективно </a:t>
          </a:r>
          <a:r>
            <a:rPr lang="ru-RU" sz="2500" kern="1200" dirty="0" smtClean="0"/>
            <a:t>«изображается чистая необходимость». </a:t>
          </a:r>
          <a:endParaRPr lang="ru-RU" sz="2500" kern="1200" dirty="0"/>
        </a:p>
      </dsp:txBody>
      <dsp:txXfrm rot="10800000">
        <a:off x="423290" y="2005858"/>
        <a:ext cx="10536716" cy="994077"/>
      </dsp:txXfrm>
    </dsp:sp>
    <dsp:sp modelId="{A2F6ED4E-E52E-4551-9906-6AFF71A71C6F}">
      <dsp:nvSpPr>
        <dsp:cNvPr id="0" name=""/>
        <dsp:cNvSpPr/>
      </dsp:nvSpPr>
      <dsp:spPr>
        <a:xfrm>
          <a:off x="0" y="2273246"/>
          <a:ext cx="492481" cy="474574"/>
        </a:xfrm>
        <a:prstGeom prst="ellipse">
          <a:avLst/>
        </a:prstGeom>
        <a:solidFill>
          <a:schemeClr val="bg1">
            <a:lumMod val="6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D5473-BD63-4FFF-9E66-BCB3FDAD3831}">
      <dsp:nvSpPr>
        <dsp:cNvPr id="0" name=""/>
        <dsp:cNvSpPr/>
      </dsp:nvSpPr>
      <dsp:spPr>
        <a:xfrm rot="10800000">
          <a:off x="-2" y="3236608"/>
          <a:ext cx="10960011" cy="22961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0150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Драма -</a:t>
          </a:r>
          <a:r>
            <a:rPr lang="ru-RU" sz="2000" i="1" kern="1200" dirty="0" smtClean="0"/>
            <a:t> </a:t>
          </a:r>
          <a:r>
            <a:rPr lang="ru-RU" sz="2400" kern="1200" dirty="0" smtClean="0"/>
            <a:t>«изображаемое так же объективно, как в эпическом произведении, и все же субъект находится в таком же движении, как в лирическом стихотворении: это именно то изображение, где действие дано не в рассказе, но представлено само и в действительности (субъективное изображается объективным)». </a:t>
          </a:r>
          <a:r>
            <a:rPr lang="ru-RU" sz="2400" i="1" kern="1200" dirty="0" smtClean="0"/>
            <a:t>Драма может возникнуть только из борьбы свободы и необходимости» </a:t>
          </a:r>
          <a:endParaRPr lang="ru-RU" sz="2400" kern="1200" dirty="0"/>
        </a:p>
      </dsp:txBody>
      <dsp:txXfrm rot="10800000">
        <a:off x="574026" y="3236608"/>
        <a:ext cx="10385983" cy="2296111"/>
      </dsp:txXfrm>
    </dsp:sp>
    <dsp:sp modelId="{D71A503E-F157-47EB-A74C-1A6805B8FC07}">
      <dsp:nvSpPr>
        <dsp:cNvPr id="0" name=""/>
        <dsp:cNvSpPr/>
      </dsp:nvSpPr>
      <dsp:spPr>
        <a:xfrm>
          <a:off x="0" y="4189315"/>
          <a:ext cx="457979" cy="445163"/>
        </a:xfrm>
        <a:prstGeom prst="ellipse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8AB0A-CE0B-4364-8A4F-4C70501A6C0B}">
      <dsp:nvSpPr>
        <dsp:cNvPr id="0" name=""/>
        <dsp:cNvSpPr/>
      </dsp:nvSpPr>
      <dsp:spPr>
        <a:xfrm rot="10800000">
          <a:off x="77568" y="97716"/>
          <a:ext cx="10203020" cy="54218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56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Лирическая поэзия</a:t>
          </a:r>
          <a:r>
            <a:rPr lang="ru-RU" sz="2400" i="1" kern="1200" dirty="0" smtClean="0"/>
            <a:t> - субъективна</a:t>
          </a:r>
          <a:r>
            <a:rPr lang="ru-RU" sz="2400" b="0" i="0" kern="1200" dirty="0" smtClean="0"/>
            <a:t>. </a:t>
          </a:r>
          <a:endParaRPr lang="ru-RU" sz="2300" kern="1200" dirty="0"/>
        </a:p>
      </dsp:txBody>
      <dsp:txXfrm rot="10800000">
        <a:off x="213113" y="97716"/>
        <a:ext cx="10067475" cy="542180"/>
      </dsp:txXfrm>
    </dsp:sp>
    <dsp:sp modelId="{A37AA4A8-D84C-442B-AAB7-A0D1D86EAD54}">
      <dsp:nvSpPr>
        <dsp:cNvPr id="0" name=""/>
        <dsp:cNvSpPr/>
      </dsp:nvSpPr>
      <dsp:spPr>
        <a:xfrm>
          <a:off x="0" y="71917"/>
          <a:ext cx="516971" cy="514953"/>
        </a:xfrm>
        <a:prstGeom prst="ellipse">
          <a:avLst/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44B29-C928-41DD-8E4F-25A1CC9FB312}">
      <dsp:nvSpPr>
        <dsp:cNvPr id="0" name=""/>
        <dsp:cNvSpPr/>
      </dsp:nvSpPr>
      <dsp:spPr>
        <a:xfrm rot="10800000">
          <a:off x="97828" y="616115"/>
          <a:ext cx="10182760" cy="51904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566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Эпическая поэзия –</a:t>
          </a:r>
          <a:r>
            <a:rPr lang="ru-RU" sz="2500" i="1" kern="1200" dirty="0" smtClean="0"/>
            <a:t> объективна.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 rot="10800000">
        <a:off x="227588" y="616115"/>
        <a:ext cx="10053000" cy="519041"/>
      </dsp:txXfrm>
    </dsp:sp>
    <dsp:sp modelId="{A2F6ED4E-E52E-4551-9906-6AFF71A71C6F}">
      <dsp:nvSpPr>
        <dsp:cNvPr id="0" name=""/>
        <dsp:cNvSpPr/>
      </dsp:nvSpPr>
      <dsp:spPr>
        <a:xfrm>
          <a:off x="0" y="595531"/>
          <a:ext cx="527034" cy="521897"/>
        </a:xfrm>
        <a:prstGeom prst="ellipse">
          <a:avLst/>
        </a:prstGeom>
        <a:solidFill>
          <a:schemeClr val="bg1">
            <a:lumMod val="6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D5473-BD63-4FFF-9E66-BCB3FDAD3831}">
      <dsp:nvSpPr>
        <dsp:cNvPr id="0" name=""/>
        <dsp:cNvSpPr/>
      </dsp:nvSpPr>
      <dsp:spPr>
        <a:xfrm rot="10800000">
          <a:off x="47531" y="1117272"/>
          <a:ext cx="10218038" cy="5469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5566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Драматическая поэзия -</a:t>
          </a:r>
          <a:r>
            <a:rPr lang="ru-RU" sz="2000" i="1" kern="1200" dirty="0" smtClean="0"/>
            <a:t> </a:t>
          </a:r>
          <a:r>
            <a:rPr lang="ru-RU" sz="2400" kern="1200" dirty="0" smtClean="0"/>
            <a:t>«соединяет объект и субъект». </a:t>
          </a:r>
          <a:endParaRPr lang="ru-RU" sz="2400" kern="1200" dirty="0"/>
        </a:p>
      </dsp:txBody>
      <dsp:txXfrm rot="10800000">
        <a:off x="184275" y="1117272"/>
        <a:ext cx="10081294" cy="546976"/>
      </dsp:txXfrm>
    </dsp:sp>
    <dsp:sp modelId="{D71A503E-F157-47EB-A74C-1A6805B8FC07}">
      <dsp:nvSpPr>
        <dsp:cNvPr id="0" name=""/>
        <dsp:cNvSpPr/>
      </dsp:nvSpPr>
      <dsp:spPr>
        <a:xfrm>
          <a:off x="0" y="1138734"/>
          <a:ext cx="507013" cy="525173"/>
        </a:xfrm>
        <a:prstGeom prst="ellipse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8AB0A-CE0B-4364-8A4F-4C70501A6C0B}">
      <dsp:nvSpPr>
        <dsp:cNvPr id="0" name=""/>
        <dsp:cNvSpPr/>
      </dsp:nvSpPr>
      <dsp:spPr>
        <a:xfrm rot="10800000">
          <a:off x="10128" y="482988"/>
          <a:ext cx="10203020" cy="12665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214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Лирическая поэзия</a:t>
          </a:r>
          <a:r>
            <a:rPr lang="ru-RU" sz="2800" i="1" kern="1200" dirty="0" smtClean="0"/>
            <a:t> - </a:t>
          </a:r>
          <a:r>
            <a:rPr lang="ru-RU" sz="2800" kern="1200" dirty="0" smtClean="0"/>
            <a:t>по преимуществу поэзия </a:t>
          </a:r>
          <a:r>
            <a:rPr lang="ru-RU" sz="2800" i="1" kern="1200" dirty="0" smtClean="0"/>
            <a:t>субъективная, </a:t>
          </a:r>
          <a:r>
            <a:rPr lang="ru-RU" sz="2800" kern="1200" dirty="0" smtClean="0"/>
            <a:t>внутренняя, выражение самого поэта» .</a:t>
          </a:r>
          <a:r>
            <a:rPr lang="ru-RU" sz="2800" b="0" i="0" kern="1200" dirty="0" smtClean="0"/>
            <a:t> </a:t>
          </a:r>
          <a:endParaRPr lang="ru-RU" sz="2400" kern="1200" dirty="0"/>
        </a:p>
      </dsp:txBody>
      <dsp:txXfrm rot="10800000">
        <a:off x="326769" y="482988"/>
        <a:ext cx="9886379" cy="1266563"/>
      </dsp:txXfrm>
    </dsp:sp>
    <dsp:sp modelId="{A37AA4A8-D84C-442B-AAB7-A0D1D86EAD54}">
      <dsp:nvSpPr>
        <dsp:cNvPr id="0" name=""/>
        <dsp:cNvSpPr/>
      </dsp:nvSpPr>
      <dsp:spPr>
        <a:xfrm>
          <a:off x="0" y="646968"/>
          <a:ext cx="1017821" cy="978818"/>
        </a:xfrm>
        <a:prstGeom prst="ellipse">
          <a:avLst/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44B29-C928-41DD-8E4F-25A1CC9FB312}">
      <dsp:nvSpPr>
        <dsp:cNvPr id="0" name=""/>
        <dsp:cNvSpPr/>
      </dsp:nvSpPr>
      <dsp:spPr>
        <a:xfrm rot="10800000">
          <a:off x="30388" y="1833681"/>
          <a:ext cx="10182760" cy="15091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2142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Эпическая поэзия –</a:t>
          </a:r>
          <a:r>
            <a:rPr lang="ru-RU" sz="2500" i="1" kern="1200" dirty="0" smtClean="0"/>
            <a:t> </a:t>
          </a:r>
          <a:r>
            <a:rPr lang="ru-RU" sz="2500" kern="1200" dirty="0" smtClean="0"/>
            <a:t>выражается созерцание мира и жизни, как сущих </a:t>
          </a:r>
          <a:r>
            <a:rPr lang="ru-RU" sz="2500" i="1" kern="1200" dirty="0" smtClean="0"/>
            <a:t>по себе </a:t>
          </a:r>
          <a:r>
            <a:rPr lang="ru-RU" sz="2500" kern="1200" dirty="0" smtClean="0"/>
            <a:t>и пребывающих в совершенном равнодушии к самим себе и созерцающему их поэту или читателю».</a:t>
          </a:r>
          <a:r>
            <a:rPr lang="ru-RU" sz="2500" i="1" kern="1200" dirty="0" smtClean="0"/>
            <a:t>.</a:t>
          </a:r>
          <a:r>
            <a:rPr lang="ru-RU" sz="2500" kern="1200" dirty="0" smtClean="0"/>
            <a:t> </a:t>
          </a:r>
          <a:endParaRPr lang="ru-RU" sz="2500" kern="1200" dirty="0"/>
        </a:p>
      </dsp:txBody>
      <dsp:txXfrm rot="10800000">
        <a:off x="407672" y="1833681"/>
        <a:ext cx="9805476" cy="1509137"/>
      </dsp:txXfrm>
    </dsp:sp>
    <dsp:sp modelId="{A2F6ED4E-E52E-4551-9906-6AFF71A71C6F}">
      <dsp:nvSpPr>
        <dsp:cNvPr id="0" name=""/>
        <dsp:cNvSpPr/>
      </dsp:nvSpPr>
      <dsp:spPr>
        <a:xfrm>
          <a:off x="0" y="2032706"/>
          <a:ext cx="1007411" cy="961776"/>
        </a:xfrm>
        <a:prstGeom prst="ellipse">
          <a:avLst/>
        </a:prstGeom>
        <a:solidFill>
          <a:schemeClr val="bg1">
            <a:lumMod val="6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8AB0A-CE0B-4364-8A4F-4C70501A6C0B}">
      <dsp:nvSpPr>
        <dsp:cNvPr id="0" name=""/>
        <dsp:cNvSpPr/>
      </dsp:nvSpPr>
      <dsp:spPr>
        <a:xfrm rot="10800000">
          <a:off x="-2" y="44205"/>
          <a:ext cx="10925875" cy="149477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0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Лирика - </a:t>
          </a:r>
          <a:r>
            <a:rPr lang="ru-RU" sz="3200" kern="1200" dirty="0" err="1" smtClean="0"/>
            <a:t>praesens</a:t>
          </a:r>
          <a:r>
            <a:rPr lang="ru-RU" sz="3200" kern="1200" dirty="0" smtClean="0"/>
            <a:t>.</a:t>
          </a:r>
          <a:r>
            <a:rPr lang="ru-RU" sz="2800" kern="1200" dirty="0" smtClean="0"/>
            <a:t> Она есть поэтическое познание, которое, объективируя чувство, подчиняя его мысли, успокаивает это чувство, отодвигая его в прошедшее и таким образом дает возможность возвыситься над ним.</a:t>
          </a:r>
          <a:r>
            <a:rPr lang="ru-RU" sz="2000" b="0" i="0" kern="1200" dirty="0" smtClean="0"/>
            <a:t> </a:t>
          </a:r>
          <a:endParaRPr lang="ru-RU" sz="2300" kern="1200" dirty="0"/>
        </a:p>
      </dsp:txBody>
      <dsp:txXfrm rot="10800000">
        <a:off x="373692" y="44205"/>
        <a:ext cx="10552181" cy="1494775"/>
      </dsp:txXfrm>
    </dsp:sp>
    <dsp:sp modelId="{A37AA4A8-D84C-442B-AAB7-A0D1D86EAD54}">
      <dsp:nvSpPr>
        <dsp:cNvPr id="0" name=""/>
        <dsp:cNvSpPr/>
      </dsp:nvSpPr>
      <dsp:spPr>
        <a:xfrm>
          <a:off x="0" y="427712"/>
          <a:ext cx="683609" cy="678347"/>
        </a:xfrm>
        <a:prstGeom prst="ellipse">
          <a:avLst/>
        </a:prstGeom>
        <a:solidFill>
          <a:schemeClr val="bg1">
            <a:lumMod val="50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044B29-C928-41DD-8E4F-25A1CC9FB312}">
      <dsp:nvSpPr>
        <dsp:cNvPr id="0" name=""/>
        <dsp:cNvSpPr/>
      </dsp:nvSpPr>
      <dsp:spPr>
        <a:xfrm rot="10800000">
          <a:off x="0" y="1747598"/>
          <a:ext cx="10912433" cy="21125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08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 smtClean="0"/>
            <a:t>Эпос –</a:t>
          </a:r>
          <a:r>
            <a:rPr lang="ru-RU" sz="2500" i="1" kern="1200" dirty="0" smtClean="0"/>
            <a:t> </a:t>
          </a:r>
          <a:r>
            <a:rPr lang="ru-RU" sz="2500" kern="1200" dirty="0" err="1" smtClean="0"/>
            <a:t>perfectum</a:t>
          </a:r>
          <a:r>
            <a:rPr lang="ru-RU" sz="2500" kern="1200" dirty="0" smtClean="0"/>
            <a:t>. Отсюда спокойное созерцание, объективность (отсутствие другого личного интереса в вещах, изображаемых в событиях, кроме того, который нужен для возможности самого изображения). В чистом эпосе повествователя не видно. Он не выступает со своими размышлениями по поводу событий и чувствами. </a:t>
          </a:r>
          <a:endParaRPr lang="ru-RU" sz="2500" kern="1200" dirty="0"/>
        </a:p>
      </dsp:txBody>
      <dsp:txXfrm rot="10800000">
        <a:off x="528139" y="1747598"/>
        <a:ext cx="10384294" cy="2112556"/>
      </dsp:txXfrm>
    </dsp:sp>
    <dsp:sp modelId="{A2F6ED4E-E52E-4551-9906-6AFF71A71C6F}">
      <dsp:nvSpPr>
        <dsp:cNvPr id="0" name=""/>
        <dsp:cNvSpPr/>
      </dsp:nvSpPr>
      <dsp:spPr>
        <a:xfrm>
          <a:off x="0" y="2454029"/>
          <a:ext cx="715269" cy="690691"/>
        </a:xfrm>
        <a:prstGeom prst="ellipse">
          <a:avLst/>
        </a:prstGeom>
        <a:solidFill>
          <a:schemeClr val="bg1">
            <a:lumMod val="6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D5473-BD63-4FFF-9E66-BCB3FDAD3831}">
      <dsp:nvSpPr>
        <dsp:cNvPr id="0" name=""/>
        <dsp:cNvSpPr/>
      </dsp:nvSpPr>
      <dsp:spPr>
        <a:xfrm rot="10800000">
          <a:off x="-2" y="4053501"/>
          <a:ext cx="10925875" cy="15973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0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/>
            <a:t>Драма - </a:t>
          </a:r>
          <a:r>
            <a:rPr lang="ru-RU" sz="2800" kern="1200" dirty="0" smtClean="0"/>
            <a:t>имеющий сценическое воплощение, сохраняет свою систему условностей</a:t>
          </a:r>
          <a:r>
            <a:rPr lang="ru-RU" sz="2000" kern="1200" dirty="0" smtClean="0"/>
            <a:t>. </a:t>
          </a:r>
          <a:r>
            <a:rPr lang="ru-RU" sz="2400" kern="1200" dirty="0" smtClean="0"/>
            <a:t>Временная последовательность здесь, соответствует хронологии действия, которое движется от настоящего к будущему.</a:t>
          </a:r>
          <a:endParaRPr lang="ru-RU" sz="2400" kern="1200" dirty="0"/>
        </a:p>
      </dsp:txBody>
      <dsp:txXfrm rot="10800000">
        <a:off x="399343" y="4053501"/>
        <a:ext cx="10526530" cy="1597379"/>
      </dsp:txXfrm>
    </dsp:sp>
    <dsp:sp modelId="{D71A503E-F157-47EB-A74C-1A6805B8FC07}">
      <dsp:nvSpPr>
        <dsp:cNvPr id="0" name=""/>
        <dsp:cNvSpPr/>
      </dsp:nvSpPr>
      <dsp:spPr>
        <a:xfrm>
          <a:off x="0" y="4486343"/>
          <a:ext cx="705222" cy="688852"/>
        </a:xfrm>
        <a:prstGeom prst="ellipse">
          <a:avLst/>
        </a:prstGeom>
        <a:solidFill>
          <a:schemeClr val="bg1">
            <a:lumMod val="8500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7EB31-2875-4877-85AC-FB81A70050F4}">
      <dsp:nvSpPr>
        <dsp:cNvPr id="0" name=""/>
        <dsp:cNvSpPr/>
      </dsp:nvSpPr>
      <dsp:spPr>
        <a:xfrm>
          <a:off x="1132093" y="260795"/>
          <a:ext cx="1662900" cy="11545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ВИДЫ ЛИРИКИ</a:t>
          </a:r>
          <a:endParaRPr lang="ru-RU" sz="2400" kern="1200" dirty="0"/>
        </a:p>
      </dsp:txBody>
      <dsp:txXfrm>
        <a:off x="1375619" y="429877"/>
        <a:ext cx="1175848" cy="816398"/>
      </dsp:txXfrm>
    </dsp:sp>
    <dsp:sp modelId="{02A44CAB-9217-444B-9A20-AE6B3824A97B}">
      <dsp:nvSpPr>
        <dsp:cNvPr id="0" name=""/>
        <dsp:cNvSpPr/>
      </dsp:nvSpPr>
      <dsp:spPr>
        <a:xfrm rot="21587530">
          <a:off x="2766481" y="498772"/>
          <a:ext cx="1861808" cy="31998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DB90C-261C-4D82-9193-0D968A222F52}">
      <dsp:nvSpPr>
        <dsp:cNvPr id="0" name=""/>
        <dsp:cNvSpPr/>
      </dsp:nvSpPr>
      <dsp:spPr>
        <a:xfrm>
          <a:off x="4330781" y="317092"/>
          <a:ext cx="6333660" cy="8142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стихотворение, поэма, песня</a:t>
          </a:r>
          <a:endParaRPr lang="ru-RU" sz="3600" kern="1200" dirty="0"/>
        </a:p>
      </dsp:txBody>
      <dsp:txXfrm>
        <a:off x="4354630" y="340941"/>
        <a:ext cx="6285962" cy="7665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7EB31-2875-4877-85AC-FB81A70050F4}">
      <dsp:nvSpPr>
        <dsp:cNvPr id="0" name=""/>
        <dsp:cNvSpPr/>
      </dsp:nvSpPr>
      <dsp:spPr>
        <a:xfrm>
          <a:off x="1669552" y="0"/>
          <a:ext cx="1683414" cy="1073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ВИДЫ ЭПОСА</a:t>
          </a:r>
          <a:endParaRPr lang="ru-RU" sz="2700" kern="1200" dirty="0"/>
        </a:p>
      </dsp:txBody>
      <dsp:txXfrm>
        <a:off x="1916082" y="157235"/>
        <a:ext cx="1190354" cy="759201"/>
      </dsp:txXfrm>
    </dsp:sp>
    <dsp:sp modelId="{02A44CAB-9217-444B-9A20-AE6B3824A97B}">
      <dsp:nvSpPr>
        <dsp:cNvPr id="0" name=""/>
        <dsp:cNvSpPr/>
      </dsp:nvSpPr>
      <dsp:spPr>
        <a:xfrm>
          <a:off x="3389400" y="363253"/>
          <a:ext cx="1654067" cy="37725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DB90C-261C-4D82-9193-0D968A222F52}">
      <dsp:nvSpPr>
        <dsp:cNvPr id="0" name=""/>
        <dsp:cNvSpPr/>
      </dsp:nvSpPr>
      <dsp:spPr>
        <a:xfrm>
          <a:off x="4999547" y="0"/>
          <a:ext cx="6276344" cy="963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эпопея, роман, повесть, рассказ, новелла, очерк</a:t>
          </a:r>
          <a:endParaRPr lang="ru-RU" sz="3600" kern="1200" dirty="0"/>
        </a:p>
      </dsp:txBody>
      <dsp:txXfrm>
        <a:off x="5027757" y="28210"/>
        <a:ext cx="6219924" cy="9067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7EB31-2875-4877-85AC-FB81A70050F4}">
      <dsp:nvSpPr>
        <dsp:cNvPr id="0" name=""/>
        <dsp:cNvSpPr/>
      </dsp:nvSpPr>
      <dsp:spPr>
        <a:xfrm>
          <a:off x="2515379" y="375624"/>
          <a:ext cx="1748438" cy="1015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ВИДЫ ДРАМЫ</a:t>
          </a:r>
          <a:endParaRPr lang="ru-RU" sz="2600" kern="1200" dirty="0"/>
        </a:p>
      </dsp:txBody>
      <dsp:txXfrm>
        <a:off x="2771432" y="524268"/>
        <a:ext cx="1236332" cy="717719"/>
      </dsp:txXfrm>
    </dsp:sp>
    <dsp:sp modelId="{02A44CAB-9217-444B-9A20-AE6B3824A97B}">
      <dsp:nvSpPr>
        <dsp:cNvPr id="0" name=""/>
        <dsp:cNvSpPr/>
      </dsp:nvSpPr>
      <dsp:spPr>
        <a:xfrm rot="21569043">
          <a:off x="4263466" y="697800"/>
          <a:ext cx="1651823" cy="35744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DB90C-261C-4D82-9193-0D968A222F52}">
      <dsp:nvSpPr>
        <dsp:cNvPr id="0" name=""/>
        <dsp:cNvSpPr/>
      </dsp:nvSpPr>
      <dsp:spPr>
        <a:xfrm>
          <a:off x="5845152" y="410066"/>
          <a:ext cx="6392513" cy="7598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трагедию, комедию, драму</a:t>
          </a:r>
          <a:endParaRPr lang="ru-RU" sz="3600" kern="1200" dirty="0"/>
        </a:p>
      </dsp:txBody>
      <dsp:txXfrm>
        <a:off x="5867407" y="432321"/>
        <a:ext cx="6348003" cy="7153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2FEC7-0195-4D7F-9982-7B7B03770EFD}">
      <dsp:nvSpPr>
        <dsp:cNvPr id="0" name=""/>
        <dsp:cNvSpPr/>
      </dsp:nvSpPr>
      <dsp:spPr>
        <a:xfrm>
          <a:off x="14980" y="0"/>
          <a:ext cx="3407565" cy="5358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Героические эпопеи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воссоздание исторической памяти народа о былых исторических подвигах и странствиях по миру</a:t>
          </a:r>
          <a:endParaRPr lang="ru-RU" sz="16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«Илиада», «Одиссея», «Песнь о Роланде», «</a:t>
          </a:r>
          <a:r>
            <a:rPr lang="ru-RU" sz="2400" kern="1200" dirty="0" err="1" smtClean="0"/>
            <a:t>Манас</a:t>
          </a:r>
          <a:r>
            <a:rPr lang="ru-RU" sz="2400" kern="1200" dirty="0" smtClean="0"/>
            <a:t>», «Калевала»</a:t>
          </a:r>
          <a:endParaRPr lang="ru-RU" sz="2400" kern="1200" dirty="0"/>
        </a:p>
      </dsp:txBody>
      <dsp:txXfrm>
        <a:off x="114784" y="99804"/>
        <a:ext cx="3207957" cy="5159373"/>
      </dsp:txXfrm>
    </dsp:sp>
    <dsp:sp modelId="{38376BC0-55DA-44E9-8DA9-7443EE44CC04}">
      <dsp:nvSpPr>
        <dsp:cNvPr id="0" name=""/>
        <dsp:cNvSpPr/>
      </dsp:nvSpPr>
      <dsp:spPr>
        <a:xfrm>
          <a:off x="3535265" y="2289385"/>
          <a:ext cx="1689442" cy="5565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535265" y="2400699"/>
        <a:ext cx="1522471" cy="333941"/>
      </dsp:txXfrm>
    </dsp:sp>
    <dsp:sp modelId="{EB3FB548-BA91-4134-B499-2184DD4A7EDD}">
      <dsp:nvSpPr>
        <dsp:cNvPr id="0" name=""/>
        <dsp:cNvSpPr/>
      </dsp:nvSpPr>
      <dsp:spPr>
        <a:xfrm>
          <a:off x="5280266" y="0"/>
          <a:ext cx="5865520" cy="53589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Роман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крупный эпический жанр, показывающий судьбы и внутренний мир героев в их многосторонних связях с внешним миром – обществом, средой.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i="1" kern="1200" dirty="0" smtClean="0"/>
            <a:t>жанровые разновидности: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i="1" kern="1200" dirty="0" smtClean="0"/>
            <a:t>роман странствований, роман испытания, роман биографический (автобиографический), роман воспитания и т.п.</a:t>
          </a:r>
          <a:endParaRPr lang="ru-RU" sz="2600" b="1" i="1" kern="1200" dirty="0" smtClean="0"/>
        </a:p>
      </dsp:txBody>
      <dsp:txXfrm>
        <a:off x="5437225" y="156959"/>
        <a:ext cx="5551602" cy="5045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1578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5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19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99111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5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77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5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9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61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137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BF61029-F41C-4559-9422-E4B232BD89D7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CDE5DF-3EB3-490E-8673-133BB90723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188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gsu.ru/library/" TargetMode="External"/><Relationship Id="rId2" Type="http://schemas.openxmlformats.org/officeDocument/2006/relationships/hyperlink" Target="http://elibrary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1739" y="1297422"/>
            <a:ext cx="9856032" cy="2799893"/>
          </a:xfrm>
        </p:spPr>
        <p:txBody>
          <a:bodyPr/>
          <a:lstStyle/>
          <a:p>
            <a:r>
              <a:rPr lang="ru-RU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</a:t>
            </a: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видовые взаимоотношения в литературе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86098" y="4362139"/>
            <a:ext cx="6831673" cy="139990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2800" dirty="0" smtClean="0"/>
              <a:t>Автор работы:</a:t>
            </a:r>
          </a:p>
          <a:p>
            <a:pPr algn="r"/>
            <a:r>
              <a:rPr lang="ru-RU" sz="2800" dirty="0" smtClean="0"/>
              <a:t>Учитель </a:t>
            </a:r>
            <a:r>
              <a:rPr lang="ru-RU" sz="2800" dirty="0" smtClean="0"/>
              <a:t>русского языка и литературы</a:t>
            </a:r>
          </a:p>
          <a:p>
            <a:pPr algn="r"/>
            <a:r>
              <a:rPr lang="ru-RU" sz="2800" dirty="0" smtClean="0"/>
              <a:t>МБОУ ХМР Средней </a:t>
            </a:r>
            <a:r>
              <a:rPr lang="ru-RU" sz="2800" dirty="0" smtClean="0"/>
              <a:t>школы п. </a:t>
            </a:r>
            <a:r>
              <a:rPr lang="ru-RU" sz="2800" dirty="0" err="1" smtClean="0"/>
              <a:t>Горноправдинска</a:t>
            </a:r>
            <a:r>
              <a:rPr lang="ru-RU" sz="2800" smtClean="0"/>
              <a:t>,</a:t>
            </a:r>
            <a:endParaRPr lang="ru-RU" sz="2800" dirty="0" smtClean="0"/>
          </a:p>
          <a:p>
            <a:pPr algn="r"/>
            <a:r>
              <a:rPr lang="ru-RU" sz="2800" dirty="0" smtClean="0"/>
              <a:t>Магистр филологии</a:t>
            </a:r>
            <a:r>
              <a:rPr lang="ru-RU" sz="2800" dirty="0" smtClean="0"/>
              <a:t> </a:t>
            </a:r>
            <a:endParaRPr lang="ru-RU" sz="2800" dirty="0"/>
          </a:p>
          <a:p>
            <a:pPr algn="r"/>
            <a:r>
              <a:rPr lang="ru-RU" sz="2800" dirty="0"/>
              <a:t>Носова </a:t>
            </a:r>
            <a:r>
              <a:rPr lang="ru-RU" sz="2800" dirty="0" smtClean="0"/>
              <a:t>Лилия Васильевна</a:t>
            </a:r>
            <a:endParaRPr lang="ru-RU" sz="2800" dirty="0"/>
          </a:p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17865" y="89185"/>
            <a:ext cx="7374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предмет: ТЕОРИЯ ЛИТЕРАТУРЫ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825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023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Родовая теория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А.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Потебни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12316810"/>
              </p:ext>
            </p:extLst>
          </p:nvPr>
        </p:nvGraphicFramePr>
        <p:xfrm>
          <a:off x="769227" y="1045029"/>
          <a:ext cx="10925871" cy="575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02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032" y="6256"/>
            <a:ext cx="11130197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Е. </a:t>
            </a:r>
            <a:r>
              <a:rPr lang="ru-RU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Хализев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соотносит свойства литературных родов с тремя аспектами высказывания (речевого акта):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1128" y="4340919"/>
            <a:ext cx="334040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РЕПРЕЗЕНТАЦИЯ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сообщение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предмете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речи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1964774">
            <a:off x="3037251" y="2526134"/>
            <a:ext cx="201257" cy="2049350"/>
          </a:xfrm>
          <a:prstGeom prst="downArrow">
            <a:avLst>
              <a:gd name="adj1" fmla="val 50000"/>
              <a:gd name="adj2" fmla="val 57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635776">
            <a:off x="9489185" y="2615320"/>
            <a:ext cx="181255" cy="1366485"/>
          </a:xfrm>
          <a:prstGeom prst="downArrow">
            <a:avLst>
              <a:gd name="adj1" fmla="val 50000"/>
              <a:gd name="adj2" fmla="val 57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183138" y="2589028"/>
            <a:ext cx="187983" cy="883925"/>
          </a:xfrm>
          <a:prstGeom prst="downArrow">
            <a:avLst>
              <a:gd name="adj1" fmla="val 50000"/>
              <a:gd name="adj2" fmla="val 570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911998" y="3345244"/>
            <a:ext cx="2614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5103" y="3705704"/>
            <a:ext cx="2624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выражением 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эмоций </a:t>
            </a:r>
          </a:p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говорящего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23075" y="3881242"/>
            <a:ext cx="2375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АПЕЛЛЯЦИЯ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4170" y="4340919"/>
            <a:ext cx="37337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обращением говорящего к кому-либо,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которое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делает высказывание собственно действием</a:t>
            </a:r>
          </a:p>
        </p:txBody>
      </p:sp>
    </p:spTree>
    <p:extLst>
      <p:ext uri="{BB962C8B-B14F-4D97-AF65-F5344CB8AC3E}">
        <p14:creationId xmlns:p14="http://schemas.microsoft.com/office/powerpoint/2010/main" val="954632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7104" y="1131200"/>
            <a:ext cx="5219381" cy="6033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ежродовые явления: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6429" y="196029"/>
            <a:ext cx="105607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2. Межродовые </a:t>
            </a:r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формы.</a:t>
            </a:r>
            <a:endParaRPr lang="ru-RU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7814" y="1734554"/>
            <a:ext cx="10897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4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Лиро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-эпос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лирика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эпос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(Поэмы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Д.Г. Байрона, поэмы и «Евгений Онегин» А.С. Пушкина, «Бедные люди» Ф.М. Достоевского, циклы стихотворений в прозе «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Senilia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» И.С. Тургенева и др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.)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7457" y="3348027"/>
            <a:ext cx="10659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Эпическая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драма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эпос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драма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(Преобладает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таких произведениях драматургии, как исторические хроники В. Шекспира, трагедия «Борис Годунов» А.С. Пушкина, пьесы Б.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Брехта).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67457" y="4957630"/>
            <a:ext cx="850649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Лирическая 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драма –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лирика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драма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(Считаются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драмы А.А. Блока и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Метерлинка).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7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914" y="180683"/>
            <a:ext cx="10702974" cy="13374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САТИРИЧНЫЕ ПОЭМЫ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600" dirty="0" smtClean="0"/>
              <a:t>высмеивание </a:t>
            </a:r>
            <a:r>
              <a:rPr lang="ru-RU" sz="3600" dirty="0"/>
              <a:t>конкретного, отдельно взятого недостатка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460" y="1658217"/>
            <a:ext cx="11087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36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иро-эпические поэмы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(«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Германия. Зимняя сказка» Г.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Гейне, «Современники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» Н.А.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Некрасова, «Теркин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 том свете» А.Т.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Твардовского)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4460" y="2835683"/>
            <a:ext cx="106530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36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пические произведения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«Путешествие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Гулливера» Д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Свифта, сказки М.Е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 Салтыкова- Щедрина,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романы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«Ярмарка тщеславия» У. Теккерея, «Господа Головлевы» М.Е. Салтыкова- Щедрина, «Мастер и Маргарита» М.А. Булгакова,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повесть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Мертвые души»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Н.В. Гоголя,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рассказы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М.М.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Зощенко).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4460" y="4880031"/>
            <a:ext cx="110877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-  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Комедии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(«Всадники», «Осы»,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Женщины на празднике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Фесмофорий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» - Аристофана, «Тартюф, или Обманщик», «Мещанин во дворянстве» -  Ж.Б. Мольера, «Вечера на Хуторе близ Диканьки», «Мертвые души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 Н.В.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Гоголь, «Горе от ума» - А.С. Грибоедов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стихотворение «О дряни»,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«Баня», «Клоп»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 В.В. Маяковский).</a:t>
            </a:r>
          </a:p>
        </p:txBody>
      </p:sp>
    </p:spTree>
    <p:extLst>
      <p:ext uri="{BB962C8B-B14F-4D97-AF65-F5344CB8AC3E}">
        <p14:creationId xmlns:p14="http://schemas.microsoft.com/office/powerpoint/2010/main" val="248575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187" y="71203"/>
            <a:ext cx="4766873" cy="88816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Утопия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4418" y="959370"/>
            <a:ext cx="108453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- воссоздание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целостного образа идеального мира в его политических, социально- экономических реалиях, с характерными для него научными представлениями, культурой, религией, моралью,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форме более или менее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беллетризированного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трактата.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84418" y="3559127"/>
            <a:ext cx="1084538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Эпическая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классическая книга «Утопия» Томаса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Мора, давшая название литературной форме УТОПИЯ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греч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.: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</a:rPr>
              <a:t>оu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-отрицательная частица, 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topos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-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место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место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которого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нет»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Драматическая форма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1908 появляется первая утопическая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драма «Зори»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Э.Верхарна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45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667" y="11242"/>
            <a:ext cx="10358203" cy="655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Путешествия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03710" y="572811"/>
            <a:ext cx="111689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– литературно-художественная форма, основанная на мотиве пути и сочетающая в себе научность, публицистичность, художественность.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710" y="2414016"/>
            <a:ext cx="10917574" cy="11079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В античности Литературно-художественные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историко- географические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сочинения - Геродота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, Плиния Старшего, Тацита («Германия»), Юлия Цезаря («Записки о галльской войне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»).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3710" y="3793558"/>
            <a:ext cx="10917574" cy="110799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 начала Х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 возникают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«хождения» -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утешественники-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писатели передавали связанные с этими местами легенды и попутно кратко характеризовали природу, быт и нравы чужих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стран.</a:t>
            </a:r>
            <a:endParaRPr lang="ru-RU" sz="22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3710" y="5100006"/>
            <a:ext cx="10917574" cy="14465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XVIII века сформировалась жанровая разновидность </a:t>
            </a:r>
            <a:r>
              <a:rPr lang="ru-RU" sz="22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романа- </a:t>
            </a:r>
            <a:r>
              <a:rPr lang="ru-RU" sz="22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путешествия -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раскрывал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взаимоотношения человека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 природой 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социальные противоречия в жизни общества («Робинзон Крузо» Д. Дефо, «Путешествия Гулливера» Д. Свифта, «Путешествие из Петербурга в Москву» А.Н. Радищева</a:t>
            </a:r>
          </a:p>
        </p:txBody>
      </p:sp>
    </p:spTree>
    <p:extLst>
      <p:ext uri="{BB962C8B-B14F-4D97-AF65-F5344CB8AC3E}">
        <p14:creationId xmlns:p14="http://schemas.microsoft.com/office/powerpoint/2010/main" val="411193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7325" y="116173"/>
            <a:ext cx="4317168" cy="14859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Хроника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61870" y="859123"/>
            <a:ext cx="109703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- (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от греч. </a:t>
            </a:r>
            <a:r>
              <a:rPr lang="ru-RU" sz="2800" dirty="0" err="1">
                <a:solidFill>
                  <a:schemeClr val="tx2">
                    <a:lumMod val="75000"/>
                  </a:schemeClr>
                </a:solidFill>
              </a:rPr>
              <a:t>chroniká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 – летопись) – литературная форма, основанная на достоверном изображении исторически важных событий в их временной последовательности.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Родилась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 период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античности, расцвет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средневековье.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1870" y="2804346"/>
            <a:ext cx="10648012" cy="83099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XI –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XVII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переводятся и перерабатываются византийские хроники,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создается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огромная литература по русской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истории.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1870" y="3884143"/>
            <a:ext cx="10648012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эпоху Возрождения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- центре эпоса и драмы нового времени становится судьба личности, «очеловеченное»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время, вытеснение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науку (историю, филологию, библиографию) и публицистику (газетную и журнальную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хронику).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1870" y="5333272"/>
            <a:ext cx="10648012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литературе Нового времени хроника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вливается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 эпос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драму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(драмы «Генрих V», «Ричард III» В. Шекспира и трагедия «Борис Годунов» А.С.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Пушкина и др.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18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1941" y="175257"/>
            <a:ext cx="11027764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-204470" algn="ctr">
              <a:spcAft>
                <a:spcPts val="0"/>
              </a:spcAft>
              <a:tabLst>
                <a:tab pos="521970" algn="l"/>
              </a:tabLst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Times New Roman" panose="02020603050405020304" pitchFamily="18" charset="0"/>
              </a:rPr>
              <a:t>3. Литературный жанр. Основные эпические, лирические и драматические жанры.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06087882"/>
              </p:ext>
            </p:extLst>
          </p:nvPr>
        </p:nvGraphicFramePr>
        <p:xfrm>
          <a:off x="-37632" y="1098892"/>
          <a:ext cx="10889522" cy="450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73871045"/>
              </p:ext>
            </p:extLst>
          </p:nvPr>
        </p:nvGraphicFramePr>
        <p:xfrm>
          <a:off x="-609757" y="2656973"/>
          <a:ext cx="12033771" cy="3869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71756099"/>
              </p:ext>
            </p:extLst>
          </p:nvPr>
        </p:nvGraphicFramePr>
        <p:xfrm>
          <a:off x="-1495099" y="3448817"/>
          <a:ext cx="12616079" cy="2788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72773" y="4917580"/>
            <a:ext cx="10786099" cy="175432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Под</a:t>
            </a:r>
            <a:r>
              <a:rPr lang="ru-RU" sz="3600" spc="5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жанром</a:t>
            </a:r>
            <a:r>
              <a:rPr lang="ru-RU" sz="3600" spc="5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понимают</a:t>
            </a:r>
            <a:r>
              <a:rPr lang="ru-RU" sz="3600" spc="5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</a:t>
            </a:r>
            <a:r>
              <a:rPr lang="ru-RU" sz="3600" spc="5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содержательные формы, на которые подразделяется каждый литературный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вид-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жанровая разновидность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573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084" y="262287"/>
            <a:ext cx="11044991" cy="1566513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</a:t>
            </a:r>
            <a:r>
              <a:rPr lang="ru-RU" dirty="0" smtClean="0"/>
              <a:t> </a:t>
            </a:r>
            <a:r>
              <a:rPr lang="ru-RU" dirty="0"/>
              <a:t>– целостная организация формальных свойств и </a:t>
            </a:r>
            <a:r>
              <a:rPr lang="ru-RU" dirty="0" smtClean="0"/>
              <a:t>признаков.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1082" y="1552707"/>
            <a:ext cx="10813985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Остались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в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прошлом: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эпопея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, диатриба,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эпиталама, 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мистерия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rmoran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1080" y="4535890"/>
            <a:ext cx="10813986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Возникли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в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античности: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ода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, элегия, басня, трагедия, комедия,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роман.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ormorant" panose="00000500000000000000" pitchFamily="2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1083" y="5854899"/>
            <a:ext cx="8709436" cy="7078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Возникла в эпоху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Возрождения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-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новелла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Cormorant" panose="00000500000000000000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1080" y="2860723"/>
            <a:ext cx="108139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Изменили </a:t>
            </a:r>
            <a:r>
              <a:rPr lang="ru-RU" sz="3200" u="sng" dirty="0">
                <a:solidFill>
                  <a:schemeClr val="accent1">
                    <a:lumMod val="50000"/>
                  </a:schemeClr>
                </a:solidFill>
                <a:latin typeface="Cormorant" panose="00000500000000000000" pitchFamily="2" charset="-52"/>
              </a:rPr>
              <a:t>с течением времени свое жанровое содержание и продолжают «жить» в обновленном виде в литературе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6006164" y="3830254"/>
            <a:ext cx="240632" cy="68330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27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570" y="8619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эпоса 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825978" y="1015911"/>
            <a:ext cx="296644" cy="11160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737180">
            <a:off x="8915492" y="921979"/>
            <a:ext cx="322648" cy="1235947"/>
          </a:xfrm>
          <a:prstGeom prst="downArrow">
            <a:avLst>
              <a:gd name="adj1" fmla="val 4459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83917">
            <a:off x="3027620" y="940642"/>
            <a:ext cx="317560" cy="1270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82988" y="2133611"/>
            <a:ext cx="24446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БОЛЬШИЕ</a:t>
            </a:r>
          </a:p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э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попея, 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роман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9569" y="2131944"/>
            <a:ext cx="23086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СРЕДНИЕ</a:t>
            </a:r>
          </a:p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ж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итие, </a:t>
            </a: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повесть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67482" y="2131944"/>
            <a:ext cx="361643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МАЛЫЕ</a:t>
            </a:r>
          </a:p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сказка,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басня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притча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новелла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рассказ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очерк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эссе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571" y="93688"/>
            <a:ext cx="10118361" cy="130039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цель изучения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видовых взаимоотношений в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литературе.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9334" y="1165564"/>
            <a:ext cx="10922833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Знать</a:t>
            </a:r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жанрообразующие признаки литературных явлений;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крупные (типологические) жанровые образования;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родовой признак эпоса;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виды лирического рода;</a:t>
            </a:r>
          </a:p>
          <a:p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Уметь: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определять вид и род литературного произведения;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проводить подробный жанровый анализ;</a:t>
            </a:r>
          </a:p>
          <a:p>
            <a:r>
              <a:rPr lang="ru-RU" sz="2800" u="sng" dirty="0">
                <a:solidFill>
                  <a:schemeClr val="tx2">
                    <a:lumMod val="75000"/>
                  </a:schemeClr>
                </a:solidFill>
              </a:rPr>
              <a:t>Владеть: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терминологией;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научным аппаратом;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• основной литературой проблемы родовидовой специфики литературы.</a:t>
            </a:r>
          </a:p>
          <a:p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8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81648051"/>
              </p:ext>
            </p:extLst>
          </p:nvPr>
        </p:nvGraphicFramePr>
        <p:xfrm>
          <a:off x="891284" y="1251680"/>
          <a:ext cx="11153312" cy="5358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40289" y="247336"/>
            <a:ext cx="6255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эпоса большие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46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3822" y="59960"/>
            <a:ext cx="56466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эпоса средние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rot="1961920">
            <a:off x="3922838" y="815563"/>
            <a:ext cx="298064" cy="943590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763408">
            <a:off x="8401176" y="759140"/>
            <a:ext cx="318078" cy="93907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29316" y="1746032"/>
            <a:ext cx="4104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Житие, агиография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78055" y="1746032"/>
            <a:ext cx="17908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1808" y="2504073"/>
            <a:ext cx="51040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(греч.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hagios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святой,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grapho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пишу) – один из основных эпических жанров церковной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словесности. 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Жанровые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признаки жития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используются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светской литературе Нового времени: произведении А.Н. Радищева «Житие Федора Ушакова», романах «Братья Карамазовы» Ф.М.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Достоевского, «Мастер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 Маргарита» М А Булгакова и т.п.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96588" y="1866275"/>
            <a:ext cx="5159248" cy="4792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88375" y="1866275"/>
            <a:ext cx="5696262" cy="47927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38469" y="2392363"/>
            <a:ext cx="55960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Не большой по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объему жизненный материал,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где подробно,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с необычайной резкостью и яркостью высвечивает грани затрагиваемых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проблем.</a:t>
            </a:r>
          </a:p>
          <a:p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«Повести Белкина» А.С. Пушкина, «Вечера на хуторе близ Диканьки» Н.В. Гоголя, «Первая любовь» И.С Тургенева и др.</a:t>
            </a:r>
          </a:p>
        </p:txBody>
      </p:sp>
    </p:spTree>
    <p:extLst>
      <p:ext uri="{BB962C8B-B14F-4D97-AF65-F5344CB8AC3E}">
        <p14:creationId xmlns:p14="http://schemas.microsoft.com/office/powerpoint/2010/main" val="2056932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3822" y="59960"/>
            <a:ext cx="5234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Жанры эпоса малые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15648" y="726987"/>
            <a:ext cx="111880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Новелла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(итал.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novella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новость) – это то, что произошло недавно, что передают из уст в уста.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5648" y="1611420"/>
            <a:ext cx="112763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Рассказы -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малый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эпический жанр с интенсивной организацией художественного времени и пространства, ограниченным количеством персонажей, концентрированностью художественных средств изображения, ориентированных на решение одного конфликта, емкой художественной деталью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   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24457" y="981673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24457" y="1871577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59435" y="4983406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256514" y="3265634"/>
            <a:ext cx="9847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Жанрово- 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родовом принципе: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лирический, драматический,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эпический.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35120" y="3586608"/>
            <a:ext cx="9398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По тематике: охотничий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исторический, производственный и т.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717244" y="3935892"/>
            <a:ext cx="9398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роблематике: социально-бытовой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нравственно-психологический.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373342" y="4286562"/>
            <a:ext cx="10730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Характере 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художественного 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обобщения: сатирический</a:t>
            </a:r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фантастический и др.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59435" y="5560977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59435" y="6141009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436431" y="4980945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102873" y="4721943"/>
            <a:ext cx="1426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2633" y="5878238"/>
            <a:ext cx="1588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Апологи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713104" y="4715599"/>
            <a:ext cx="144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Притчи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436431" y="5560977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436431" y="6141009"/>
            <a:ext cx="112426" cy="119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690587" y="5293463"/>
            <a:ext cx="1489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Очерки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13104" y="5880490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Эссе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51028" y="5247046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Басни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3815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16570" y="86194"/>
            <a:ext cx="9601200" cy="112051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Лирические жанры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9351" y="1206708"/>
            <a:ext cx="11070236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Элегия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(греч.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elegeia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жалобная песня), ода (греч.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ōdé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песня)</a:t>
            </a:r>
          </a:p>
          <a:p>
            <a:endParaRPr lang="ru-RU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пиграмма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(греч.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epigramma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надпись на доспехах воина, статуях, культовых предметах жреца и домашней утвари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Э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питафия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(греч.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epitaphios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надгробный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онет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(итал.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sonetto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прованс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</a:rPr>
              <a:t>Sonet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песенка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Стансы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6964" y="1417815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6964" y="2583302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6964" y="3748789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6964" y="4392118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1974" y="5192895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16964" y="6134563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13700" y="5197278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89351" y="5932117"/>
            <a:ext cx="1917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Мадригал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46101" y="4963417"/>
            <a:ext cx="2356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Эпиталама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46101" y="5908672"/>
            <a:ext cx="3167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Послание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и др.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093269" y="6138150"/>
            <a:ext cx="149902" cy="187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68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16570" y="86194"/>
            <a:ext cx="9601200" cy="1120514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Драматические жанры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 rot="2239140">
            <a:off x="2868596" y="907138"/>
            <a:ext cx="284966" cy="9968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49210" y="922799"/>
            <a:ext cx="269144" cy="837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602636">
            <a:off x="9145074" y="839662"/>
            <a:ext cx="275375" cy="9788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51577" y="1760347"/>
            <a:ext cx="27374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ТРАГЕДИЯ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Трагический пафос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8658" y="1691895"/>
            <a:ext cx="36570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КОМЕДИЯ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Юмористический, сатира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53337" y="1691895"/>
            <a:ext cx="22709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Драматический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1057" y="2837565"/>
            <a:ext cx="33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(греч. </a:t>
            </a:r>
            <a:r>
              <a:rPr lang="ru-RU" sz="2200" dirty="0" err="1"/>
              <a:t>tragōdia</a:t>
            </a:r>
            <a:r>
              <a:rPr lang="ru-RU" sz="2200" dirty="0"/>
              <a:t> – козлиная песнь) – «драматургический жанр, основанный трагической коллизии героических персонажей, трагическом ее исходе и исполненный патетики; вид драмы, противоположный комедии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1086" y="1813810"/>
            <a:ext cx="3378723" cy="481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332374" y="1813809"/>
            <a:ext cx="3713312" cy="4811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177134" y="1813809"/>
            <a:ext cx="3753503" cy="21237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03873" y="2737222"/>
            <a:ext cx="352914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(греч</a:t>
            </a:r>
            <a:r>
              <a:rPr lang="ru-RU" sz="2400" dirty="0"/>
              <a:t>. </a:t>
            </a:r>
            <a:r>
              <a:rPr lang="ru-RU" sz="2400" dirty="0" err="1"/>
              <a:t>kōmōdia</a:t>
            </a:r>
            <a:r>
              <a:rPr lang="ru-RU" sz="2400" dirty="0"/>
              <a:t>, от </a:t>
            </a:r>
            <a:r>
              <a:rPr lang="ru-RU" sz="2400" dirty="0" err="1"/>
              <a:t>komos</a:t>
            </a:r>
            <a:r>
              <a:rPr lang="ru-RU" sz="2400" dirty="0"/>
              <a:t> – шествие, </a:t>
            </a:r>
            <a:r>
              <a:rPr lang="ru-RU" sz="2400" dirty="0" err="1"/>
              <a:t>ōdé</a:t>
            </a:r>
            <a:r>
              <a:rPr lang="ru-RU" sz="2400" dirty="0"/>
              <a:t> – песня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 </a:t>
            </a:r>
            <a:r>
              <a:rPr lang="ru-RU" sz="2400" dirty="0"/>
              <a:t>– пьеса, исполненная юмористического или сатирического пафоса. </a:t>
            </a:r>
            <a:endParaRPr lang="ru-RU" sz="2400" dirty="0" smtClean="0"/>
          </a:p>
          <a:p>
            <a:endParaRPr lang="ru-RU" dirty="0" smtClean="0"/>
          </a:p>
          <a:p>
            <a:r>
              <a:rPr lang="ru-RU" sz="2000" i="1" dirty="0" smtClean="0"/>
              <a:t>разновидности: комедия интрига, комедия характера, комедия маски </a:t>
            </a:r>
            <a:r>
              <a:rPr lang="ru-RU" sz="2000" i="1" dirty="0"/>
              <a:t>(</a:t>
            </a:r>
            <a:r>
              <a:rPr lang="ru-RU" sz="2000" i="1" dirty="0" err="1"/>
              <a:t>dell´arte</a:t>
            </a:r>
            <a:r>
              <a:rPr lang="ru-RU" sz="2000" i="1" dirty="0"/>
              <a:t>), </a:t>
            </a:r>
            <a:r>
              <a:rPr lang="ru-RU" sz="2000" i="1" dirty="0" smtClean="0"/>
              <a:t>комедия </a:t>
            </a:r>
            <a:r>
              <a:rPr lang="ru-RU" sz="2000" i="1" dirty="0"/>
              <a:t>«плаща и шпаги», </a:t>
            </a:r>
            <a:r>
              <a:rPr lang="ru-RU" sz="2000" i="1" dirty="0" smtClean="0"/>
              <a:t>высокая комедия.</a:t>
            </a:r>
            <a:endParaRPr lang="ru-RU" sz="2000" i="1" dirty="0"/>
          </a:p>
          <a:p>
            <a:endParaRPr lang="ru-RU" sz="2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237080" y="2737222"/>
            <a:ext cx="36935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пьеса с преимущественно драматическим типом содержания.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9937704" y="3994876"/>
            <a:ext cx="292308" cy="449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177133" y="4483920"/>
            <a:ext cx="3753503" cy="2141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202279" y="4444581"/>
            <a:ext cx="370321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мелодрама</a:t>
            </a:r>
            <a:r>
              <a:rPr lang="ru-RU" dirty="0"/>
              <a:t> </a:t>
            </a:r>
            <a:r>
              <a:rPr lang="ru-RU" sz="1900" dirty="0"/>
              <a:t>(греч. </a:t>
            </a:r>
            <a:r>
              <a:rPr lang="ru-RU" sz="1900" dirty="0" err="1"/>
              <a:t>melos</a:t>
            </a:r>
            <a:r>
              <a:rPr lang="ru-RU" sz="1900" dirty="0"/>
              <a:t> – песня, </a:t>
            </a:r>
            <a:r>
              <a:rPr lang="ru-RU" sz="1900" dirty="0" err="1"/>
              <a:t>drama</a:t>
            </a:r>
            <a:r>
              <a:rPr lang="ru-RU" sz="1900" dirty="0"/>
              <a:t> – действие) – остроконфликтная моралистическая пьеса, насыщенная аффектированными эмоциями, рассчитанная на яркую театральность.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2553241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04144" y="0"/>
            <a:ext cx="10530589" cy="107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Рубежный  контроль  № 2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Тестирование по теме: «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Родо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видовые взаимоотношения в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литературе»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4362" y="1260045"/>
            <a:ext cx="97585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Указать, что лежит в основе эпических произведений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События и человеческие характеры, более или менее сложные картины жизни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Какой-то один эпизод из жизни героя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Какой-то исторический период.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4362" y="3509391"/>
            <a:ext cx="6096000" cy="33486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Указать 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эпических произведений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сказка</a:t>
            </a:r>
            <a:endParaRPr lang="ru-RU" sz="16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стихотворение</a:t>
            </a: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былина</a:t>
            </a: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басня</a:t>
            </a: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очерк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60447"/>
              </p:ext>
            </p:extLst>
          </p:nvPr>
        </p:nvGraphicFramePr>
        <p:xfrm>
          <a:off x="4261370" y="3993977"/>
          <a:ext cx="2884774" cy="2588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774">
                  <a:extLst>
                    <a:ext uri="{9D8B030D-6E8A-4147-A177-3AD203B41FA5}">
                      <a16:colId xmlns:a16="http://schemas.microsoft.com/office/drawing/2014/main" val="1272923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повесть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комедия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роман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баллада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трагедия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поэма</a:t>
                      </a:r>
                      <a:endParaRPr lang="ru-RU" sz="1600" b="0" i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49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364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6905" y="228355"/>
            <a:ext cx="11137692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0"/>
              </a:spcAft>
              <a:buAutoNum type="arabicPeriod" startAt="3"/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Указать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терминов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сказка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былина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басня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рассказ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повесть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роман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баллада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поэма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1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стихотворение, изображающее события фантастического или героического характера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б)   небольшое произведение аллегорического характера, написанное с обличительными  и нравоучительными целями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большое стихотворное произведение, которое рисует выдающиеся события прошлого и настоящего, прославленных героев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г) произведение устного народного творчества, повествующее о вымышленных  событиях)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д) небольшое прозаическое произведение, рисующее одно, реже – несколько событий с малым количеством</a:t>
            </a:r>
          </a:p>
        </p:txBody>
      </p:sp>
    </p:spTree>
    <p:extLst>
      <p:ext uri="{BB962C8B-B14F-4D97-AF65-F5344CB8AC3E}">
        <p14:creationId xmlns:p14="http://schemas.microsoft.com/office/powerpoint/2010/main" val="522271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76924" y="445713"/>
            <a:ext cx="10912839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Указать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лежит в основе лирических  произведений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   определённое событие и герой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   в основе – мысли и переживания автора, вызванные окружающим миром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  интересный факт и характер героя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76923" y="3173916"/>
            <a:ext cx="11032761" cy="3193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Указать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такое лиро-эпическое произведение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произведения  с  признаками эпоса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произведения, совмещающие в себе признаки эпоса и лирики как литературных родов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произведения  с  признаки  лирики 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ru-RU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70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4458" y="134911"/>
            <a:ext cx="10912839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 Указать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что лежит в основе эпических произведений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трагическое событие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 конфликт и его разрешение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 в основе монологическая и диалогическая речь при отсутствии авторской речи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4458" y="2406586"/>
            <a:ext cx="110327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7 .     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Распределить разновидности драматических произведений по их признакам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  В центре герой, изображённый в напряжённой борьбе с исключительными внешними препятствиями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осмеяние отрицательных черт и свойств людей или общественных пороков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изображение сложной, напряжённой борьбы между действующими лицами, не обязательно ведущую к гибели героев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а) комедия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б) драма (в узком смысле слова)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в)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трагедия</a:t>
            </a:r>
            <a:endParaRPr lang="ru-RU" sz="20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98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8524" y="458000"/>
            <a:ext cx="1077625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/>
              <a:t> </a:t>
            </a:r>
            <a:r>
              <a:rPr lang="ru-RU" sz="2000" b="1" dirty="0"/>
              <a:t>ОСНОВНАЯ И ДОПОЛНИТЕЛЬНАЯ УЧЕБНАЯ </a:t>
            </a:r>
            <a:r>
              <a:rPr lang="ru-RU" sz="2000" b="1" dirty="0" smtClean="0"/>
              <a:t>ЛИТЕРАТУРА</a:t>
            </a:r>
            <a:endParaRPr lang="ru-RU" sz="2000" dirty="0" smtClean="0"/>
          </a:p>
          <a:p>
            <a:pPr marL="0" lvl="1" algn="ctr">
              <a:lnSpc>
                <a:spcPct val="150000"/>
              </a:lnSpc>
            </a:pPr>
            <a:r>
              <a:rPr lang="ru-RU" sz="2000" b="1" dirty="0" smtClean="0"/>
              <a:t>ОСНОВНАЯ ЛИТЕРАТУРА:</a:t>
            </a:r>
          </a:p>
          <a:p>
            <a:pPr lvl="1" indent="-457200">
              <a:buFont typeface="+mj-lt"/>
              <a:buAutoNum type="arabicPeriod"/>
            </a:pPr>
            <a:r>
              <a:rPr lang="ru-RU" sz="2000" dirty="0" err="1" smtClean="0"/>
              <a:t>Хализев</a:t>
            </a:r>
            <a:r>
              <a:rPr lang="ru-RU" sz="2000" dirty="0" smtClean="0"/>
              <a:t> </a:t>
            </a:r>
            <a:r>
              <a:rPr lang="ru-RU" sz="2000" dirty="0"/>
              <a:t>В.Е. Теория литературы: учебник для студентов вузов. – М.: Высшая школа, 2005. – 405 с. </a:t>
            </a:r>
          </a:p>
          <a:p>
            <a:pPr lvl="1" indent="-457200">
              <a:buFont typeface="+mj-lt"/>
              <a:buAutoNum type="arabicPeriod"/>
            </a:pPr>
            <a:r>
              <a:rPr lang="ru-RU" sz="2000" dirty="0" err="1" smtClean="0"/>
              <a:t>Хализев</a:t>
            </a:r>
            <a:r>
              <a:rPr lang="ru-RU" sz="2000" dirty="0" smtClean="0"/>
              <a:t> </a:t>
            </a:r>
            <a:r>
              <a:rPr lang="ru-RU" sz="2000" dirty="0"/>
              <a:t>В.Е. Драма как род литературы (поэтика, генезис, функционирование). М., 1986. С. </a:t>
            </a:r>
            <a:r>
              <a:rPr lang="ru-RU" sz="2000" dirty="0" smtClean="0"/>
              <a:t>22–38.</a:t>
            </a:r>
          </a:p>
          <a:p>
            <a:pPr lvl="1" indent="-457200">
              <a:buFont typeface="+mj-lt"/>
              <a:buAutoNum type="arabicPeriod"/>
            </a:pPr>
            <a:r>
              <a:rPr lang="ru-RU" sz="2000" dirty="0" smtClean="0"/>
              <a:t>Проблемы </a:t>
            </a:r>
            <a:r>
              <a:rPr lang="ru-RU" sz="2000" dirty="0"/>
              <a:t>жанра и стиля в современном литературоведении: сб. научных трудов. –Курган: Изд-во КГУ, 2009. – 81 с. </a:t>
            </a:r>
            <a:endParaRPr lang="ru-RU" sz="2000" dirty="0" smtClean="0"/>
          </a:p>
          <a:p>
            <a:pPr marL="0" lvl="1" algn="ctr">
              <a:lnSpc>
                <a:spcPct val="150000"/>
              </a:lnSpc>
            </a:pPr>
            <a:r>
              <a:rPr lang="ru-RU" sz="2000" b="1" dirty="0" smtClean="0"/>
              <a:t>ДОПОЛНИТЕЛЬНАЯ </a:t>
            </a:r>
            <a:r>
              <a:rPr lang="ru-RU" sz="2000" b="1" dirty="0"/>
              <a:t>ЛИТЕРАТУРА</a:t>
            </a:r>
            <a:r>
              <a:rPr lang="ru-RU" sz="2000" b="1" dirty="0" smtClean="0"/>
              <a:t>:</a:t>
            </a:r>
            <a:endParaRPr lang="ru-RU" sz="2000" b="1" dirty="0"/>
          </a:p>
          <a:p>
            <a:pPr lvl="1" indent="-457200">
              <a:buFont typeface="+mj-lt"/>
              <a:buAutoNum type="arabicPeriod"/>
            </a:pPr>
            <a:r>
              <a:rPr lang="ru-RU" sz="2000" dirty="0"/>
              <a:t>Шиллер Ф. Собр. соч.: В 7 т. М., 1957.Т. 6. С. </a:t>
            </a:r>
            <a:r>
              <a:rPr lang="ru-RU" sz="2000" dirty="0" smtClean="0"/>
              <a:t>58.</a:t>
            </a:r>
          </a:p>
          <a:p>
            <a:pPr lvl="1" indent="-457200">
              <a:buFont typeface="+mj-lt"/>
              <a:buAutoNum type="arabicPeriod"/>
            </a:pPr>
            <a:r>
              <a:rPr lang="ru-RU" sz="2000" dirty="0" smtClean="0"/>
              <a:t>Чернец </a:t>
            </a:r>
            <a:r>
              <a:rPr lang="ru-RU" sz="2000" dirty="0"/>
              <a:t>Л.В. Литературные жанры (проблемы и типологии и поэтики). – М., 1982</a:t>
            </a:r>
            <a:r>
              <a:rPr lang="ru-RU" sz="20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ru-RU" b="1" dirty="0" smtClean="0"/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РЕСУРСЫ </a:t>
            </a:r>
            <a:r>
              <a:rPr lang="ru-RU" sz="2000" b="1" dirty="0"/>
              <a:t>СЕТИ «</a:t>
            </a:r>
            <a:r>
              <a:rPr lang="ru-RU" sz="2000" b="1"/>
              <a:t>ИНТЕРНЕТ</a:t>
            </a:r>
            <a:r>
              <a:rPr lang="ru-RU" sz="2000" b="1" smtClean="0"/>
              <a:t>»</a:t>
            </a:r>
            <a:endParaRPr lang="ru-RU" sz="20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Научная </a:t>
            </a:r>
            <a:r>
              <a:rPr lang="ru-RU" dirty="0"/>
              <a:t>электронная библиотека</a:t>
            </a:r>
            <a:r>
              <a:rPr lang="ru-RU" b="1" dirty="0"/>
              <a:t> </a:t>
            </a:r>
            <a:r>
              <a:rPr lang="ru-RU" u="sng" dirty="0">
                <a:hlinkClick r:id="rId2"/>
              </a:rPr>
              <a:t>http://elibrary.ru</a:t>
            </a:r>
            <a:endParaRPr lang="ru-RU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ЭБС вузовских изданий КГУ </a:t>
            </a:r>
            <a:r>
              <a:rPr lang="ru-RU" u="sng" dirty="0">
                <a:hlinkClick r:id="rId3"/>
              </a:rPr>
              <a:t>http://www.kgsu.ru/library/</a:t>
            </a:r>
            <a:endParaRPr lang="ru-RU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Университетская библиотека онлайн http://</a:t>
            </a:r>
            <a:r>
              <a:rPr lang="ru-RU" dirty="0" smtClean="0"/>
              <a:t>www.biblioclub.ru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7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652" y="355387"/>
            <a:ext cx="9601200" cy="70828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лекции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1841" y="1517833"/>
            <a:ext cx="1092283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Происхождение </a:t>
            </a: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литературных родов. Эпос, лирика, драма; их отличительные особенности (субъектная организация, характер развития сюжета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2.	Межродовые формы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>
                <a:solidFill>
                  <a:schemeClr val="accent1">
                    <a:lumMod val="75000"/>
                  </a:schemeClr>
                </a:solidFill>
              </a:rPr>
              <a:t>3.	Литературный жанр. Основные эпические, лирические и драматические жанры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718" y="1292902"/>
            <a:ext cx="10500610" cy="2252272"/>
          </a:xfrm>
        </p:spPr>
        <p:txBody>
          <a:bodyPr>
            <a:noAutofit/>
          </a:bodyPr>
          <a:lstStyle/>
          <a:p>
            <a:pPr algn="just"/>
            <a:r>
              <a:rPr lang="ru-RU" b="1" dirty="0"/>
              <a:t>«Литературный род – </a:t>
            </a:r>
            <a:r>
              <a:rPr lang="ru-RU" dirty="0"/>
              <a:t>ряд произведений, похожих по типу своей речевой организации и познавательной направленности на субъект и объект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11179" y="4175265"/>
            <a:ext cx="5426439" cy="7644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(Давыдова Т.Т. Пронин В.А. Теория литературы. – М., 2003, с. 47).</a:t>
            </a:r>
          </a:p>
        </p:txBody>
      </p:sp>
    </p:spTree>
    <p:extLst>
      <p:ext uri="{BB962C8B-B14F-4D97-AF65-F5344CB8AC3E}">
        <p14:creationId xmlns:p14="http://schemas.microsoft.com/office/powerpoint/2010/main" val="255203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5905" y="1425895"/>
            <a:ext cx="111042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представлениям выдающегося русского филолога, автора «Исторической поэтики» А.Н. Веселовского, на заре искусства существовала некая синкретическая форма – хорическое действо, примкнувшее к обряду.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4121" y="2559770"/>
            <a:ext cx="8758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Хорическое действо обрядового типа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140345" y="3440760"/>
            <a:ext cx="555116" cy="15393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5579996" y="3432597"/>
            <a:ext cx="555115" cy="1550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9324052" y="3454395"/>
            <a:ext cx="528875" cy="16114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6554" y="3797669"/>
            <a:ext cx="1199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Эпос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589" y="3753813"/>
            <a:ext cx="1807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Лирика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95774" y="3818548"/>
            <a:ext cx="3644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Культовая драмма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5183" y="4911795"/>
            <a:ext cx="3381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Эпические песни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141479" y="4619784"/>
            <a:ext cx="542038" cy="15754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9381383" y="4575398"/>
            <a:ext cx="511650" cy="1611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2098920" y="5836983"/>
            <a:ext cx="634363" cy="15033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30874" y="6128818"/>
            <a:ext cx="1563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Эпопеи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88128" y="4811986"/>
            <a:ext cx="4723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драмма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786" y="538"/>
            <a:ext cx="11316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1. Происхождение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литературных родов. Эпос, лирика, драма; их отличительные особенности (субъектная организация, характер развития сюжета)</a:t>
            </a:r>
            <a:endParaRPr lang="ru-R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3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350" y="243590"/>
            <a:ext cx="10770433" cy="14859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«Поэтика» Аристотеля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07849032"/>
              </p:ext>
            </p:extLst>
          </p:nvPr>
        </p:nvGraphicFramePr>
        <p:xfrm>
          <a:off x="1225861" y="1236827"/>
          <a:ext cx="10297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83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379" y="108678"/>
            <a:ext cx="10845383" cy="14859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 В. Шеллинг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своем труде «Философия искусства» (1802 – 1804)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определил: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5718725"/>
              </p:ext>
            </p:extLst>
          </p:nvPr>
        </p:nvGraphicFramePr>
        <p:xfrm>
          <a:off x="829755" y="1191719"/>
          <a:ext cx="10960007" cy="566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958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9158" y="131164"/>
            <a:ext cx="9601200" cy="1485900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эпоса, лирики и драмы Г.В.Ф.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Гегеля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4543440"/>
              </p:ext>
            </p:extLst>
          </p:nvPr>
        </p:nvGraphicFramePr>
        <p:xfrm>
          <a:off x="792280" y="1229195"/>
          <a:ext cx="10652712" cy="2923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61523" y="2938988"/>
            <a:ext cx="2715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5390" y="3593650"/>
            <a:ext cx="1399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ЭПОСА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72775" y="3567500"/>
            <a:ext cx="1533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ДРАМЫ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0951" y="4399493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i="1" u="sng" dirty="0">
                <a:solidFill>
                  <a:schemeClr val="accent1">
                    <a:lumMod val="75000"/>
                  </a:schemeClr>
                </a:solidFill>
              </a:rPr>
              <a:t>событие</a:t>
            </a:r>
            <a:endParaRPr lang="ru-RU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1272" y="4433139"/>
            <a:ext cx="1404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u="sng" dirty="0">
                <a:solidFill>
                  <a:schemeClr val="accent1">
                    <a:lumMod val="75000"/>
                  </a:schemeClr>
                </a:solidFill>
              </a:rPr>
              <a:t>действие</a:t>
            </a:r>
            <a:endParaRPr lang="ru-RU" sz="24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94098" y="4079197"/>
            <a:ext cx="104932" cy="39919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49841" y="4099787"/>
            <a:ext cx="87444" cy="3580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877331" y="4861158"/>
            <a:ext cx="886917" cy="5128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6196" y="4849000"/>
            <a:ext cx="797877" cy="518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31228" y="5310665"/>
            <a:ext cx="74373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«материю» сюжета, композиции, художественной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речи</a:t>
            </a: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эпической и драматической фабулы</a:t>
            </a:r>
          </a:p>
        </p:txBody>
      </p:sp>
    </p:spTree>
    <p:extLst>
      <p:ext uri="{BB962C8B-B14F-4D97-AF65-F5344CB8AC3E}">
        <p14:creationId xmlns:p14="http://schemas.microsoft.com/office/powerpoint/2010/main" val="219562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9271" y="97436"/>
            <a:ext cx="10605541" cy="18063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Г. Белинский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«Разделение поэзии на роды и виды» (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1841г.)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74916339"/>
              </p:ext>
            </p:extLst>
          </p:nvPr>
        </p:nvGraphicFramePr>
        <p:xfrm>
          <a:off x="1109271" y="3076135"/>
          <a:ext cx="10652712" cy="447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0159" y="2016693"/>
            <a:ext cx="112788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«...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  <a:latin typeface="Cormorant" panose="00000500000000000000" pitchFamily="2" charset="-52"/>
              </a:rPr>
              <a:t>Иное эпическое по форме своей произведение отличается драматическим характером, и наоборот. Бывает драма в эпопее, бывает и эпопея в драме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»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Белинский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В.Г. </a:t>
            </a:r>
          </a:p>
        </p:txBody>
      </p:sp>
    </p:spTree>
    <p:extLst>
      <p:ext uri="{BB962C8B-B14F-4D97-AF65-F5344CB8AC3E}">
        <p14:creationId xmlns:p14="http://schemas.microsoft.com/office/powerpoint/2010/main" val="38374611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1441</TotalTime>
  <Words>2243</Words>
  <Application>Microsoft Office PowerPoint</Application>
  <PresentationFormat>Широкоэкранный</PresentationFormat>
  <Paragraphs>258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Book Antiqua</vt:lpstr>
      <vt:lpstr>Calibri</vt:lpstr>
      <vt:lpstr>Cormorant</vt:lpstr>
      <vt:lpstr>Franklin Gothic Book</vt:lpstr>
      <vt:lpstr>Times New Roman</vt:lpstr>
      <vt:lpstr>Crop</vt:lpstr>
      <vt:lpstr>Родо - видовые взаимоотношения в литературе</vt:lpstr>
      <vt:lpstr>Комплексная цель изучения родо - видовых взаимоотношений в литературе.</vt:lpstr>
      <vt:lpstr>План лекции:</vt:lpstr>
      <vt:lpstr>«Литературный род – ряд произведений, похожих по типу своей речевой организации и познавательной направленности на субъект и объект»</vt:lpstr>
      <vt:lpstr>Презентация PowerPoint</vt:lpstr>
      <vt:lpstr>«Поэтика» Аристотеля</vt:lpstr>
      <vt:lpstr>Ф. В. Шеллинг в своем труде «Философия искусства» (1802 – 1804) определил:</vt:lpstr>
      <vt:lpstr>Особенности эпоса, лирики и драмы Г.В.Ф. Гегеля</vt:lpstr>
      <vt:lpstr>В. Г. Белинский статья «Разделение поэзии на роды и виды» (1841г.)</vt:lpstr>
      <vt:lpstr>Родовая теория А. А. Потебни</vt:lpstr>
      <vt:lpstr>В. Е. Хализев   соотносит свойства литературных родов с тремя аспектами высказывания (речевого акта):</vt:lpstr>
      <vt:lpstr>Межродовые явления:</vt:lpstr>
      <vt:lpstr>САТИРИЧНЫЕ ПОЭМЫ  - высмеивание конкретного, отдельно взятого недостатка</vt:lpstr>
      <vt:lpstr>Утопия </vt:lpstr>
      <vt:lpstr>Путешествия   </vt:lpstr>
      <vt:lpstr>Хроника  </vt:lpstr>
      <vt:lpstr>Презентация PowerPoint</vt:lpstr>
      <vt:lpstr>Жанр – целостная организация формальных свойств и признаков.</vt:lpstr>
      <vt:lpstr>Жанры эпоса </vt:lpstr>
      <vt:lpstr>Презентация PowerPoint</vt:lpstr>
      <vt:lpstr>Презентация PowerPoint</vt:lpstr>
      <vt:lpstr>Презентация PowerPoint</vt:lpstr>
      <vt:lpstr>Лирические жанры</vt:lpstr>
      <vt:lpstr>Драматические жанры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 - видовые взаимоотношения в литературе</dc:title>
  <dc:creator>Лилия</dc:creator>
  <cp:lastModifiedBy>Лилия</cp:lastModifiedBy>
  <cp:revision>100</cp:revision>
  <dcterms:created xsi:type="dcterms:W3CDTF">2023-05-25T17:38:52Z</dcterms:created>
  <dcterms:modified xsi:type="dcterms:W3CDTF">2023-11-15T11:55:20Z</dcterms:modified>
</cp:coreProperties>
</file>