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57" r:id="rId8"/>
    <p:sldId id="25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68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3213D72-3F9D-43BE-9C30-E3861AC7BF99}" type="datetimeFigureOut">
              <a:rPr lang="ru-RU" smtClean="0"/>
              <a:pPr/>
              <a:t>23.10.2022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8318587-2283-485B-9B3E-21042BC3FC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13D72-3F9D-43BE-9C30-E3861AC7BF99}" type="datetimeFigureOut">
              <a:rPr lang="ru-RU" smtClean="0"/>
              <a:pPr/>
              <a:t>23.10.2022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8587-2283-485B-9B3E-21042BC3FC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13D72-3F9D-43BE-9C30-E3861AC7BF99}" type="datetimeFigureOut">
              <a:rPr lang="ru-RU" smtClean="0"/>
              <a:pPr/>
              <a:t>23.10.2022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8587-2283-485B-9B3E-21042BC3FC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3213D72-3F9D-43BE-9C30-E3861AC7BF99}" type="datetimeFigureOut">
              <a:rPr lang="ru-RU" smtClean="0"/>
              <a:pPr/>
              <a:t>23.10.2022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8318587-2283-485B-9B3E-21042BC3FC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3213D72-3F9D-43BE-9C30-E3861AC7BF99}" type="datetimeFigureOut">
              <a:rPr lang="ru-RU" smtClean="0"/>
              <a:pPr/>
              <a:t>23.10.2022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8318587-2283-485B-9B3E-21042BC3FC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13D72-3F9D-43BE-9C30-E3861AC7BF99}" type="datetimeFigureOut">
              <a:rPr lang="ru-RU" smtClean="0"/>
              <a:pPr/>
              <a:t>23.10.2022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8587-2283-485B-9B3E-21042BC3FC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13D72-3F9D-43BE-9C30-E3861AC7BF99}" type="datetimeFigureOut">
              <a:rPr lang="ru-RU" smtClean="0"/>
              <a:pPr/>
              <a:t>23.10.2022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8587-2283-485B-9B3E-21042BC3FC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3213D72-3F9D-43BE-9C30-E3861AC7BF99}" type="datetimeFigureOut">
              <a:rPr lang="ru-RU" smtClean="0"/>
              <a:pPr/>
              <a:t>23.10.2022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8318587-2283-485B-9B3E-21042BC3FC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13D72-3F9D-43BE-9C30-E3861AC7BF99}" type="datetimeFigureOut">
              <a:rPr lang="ru-RU" smtClean="0"/>
              <a:pPr/>
              <a:t>23.10.2022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8587-2283-485B-9B3E-21042BC3FC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3213D72-3F9D-43BE-9C30-E3861AC7BF99}" type="datetimeFigureOut">
              <a:rPr lang="ru-RU" smtClean="0"/>
              <a:pPr/>
              <a:t>23.10.2022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8318587-2283-485B-9B3E-21042BC3FC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3213D72-3F9D-43BE-9C30-E3861AC7BF99}" type="datetimeFigureOut">
              <a:rPr lang="ru-RU" smtClean="0"/>
              <a:pPr/>
              <a:t>23.10.2022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8318587-2283-485B-9B3E-21042BC3FC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3213D72-3F9D-43BE-9C30-E3861AC7BF99}" type="datetimeFigureOut">
              <a:rPr lang="ru-RU" smtClean="0"/>
              <a:pPr/>
              <a:t>23.10.2022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8318587-2283-485B-9B3E-21042BC3FC1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5085184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/>
              <a:t/>
            </a:r>
            <a:br>
              <a:rPr lang="ru-RU" sz="3100" dirty="0"/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 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дополнительного образования 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РГПУ 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им. А. И. Герцена</a:t>
            </a:r>
            <a:br>
              <a:rPr lang="ru-RU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ru-RU" sz="16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16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Проект по теме:</a:t>
            </a:r>
            <a:r>
              <a:rPr lang="ru-RU" sz="27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7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700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Место и значение педагога </a:t>
            </a:r>
            <a:r>
              <a:rPr lang="ru-RU" sz="27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br>
              <a:rPr lang="ru-RU" sz="27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инклюзивной </a:t>
            </a:r>
            <a:r>
              <a:rPr lang="ru-RU" sz="2700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среде </a:t>
            </a:r>
            <a:r>
              <a:rPr lang="ru-RU" sz="27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700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детей с ограниченными возможностями здоровья».</a:t>
            </a:r>
            <a:r>
              <a:rPr lang="ru-RU" sz="27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ru-RU" sz="1600" dirty="0"/>
              <a:t> </a:t>
            </a:r>
            <a:br>
              <a:rPr lang="ru-RU" sz="1600" dirty="0"/>
            </a:br>
            <a:r>
              <a:rPr lang="ru-RU" sz="1600" dirty="0"/>
              <a:t> </a:t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 </a:t>
            </a:r>
            <a:br>
              <a:rPr lang="ru-RU" sz="1600" dirty="0"/>
            </a:br>
            <a:r>
              <a:rPr lang="ru-RU" sz="1600" dirty="0"/>
              <a:t> </a:t>
            </a:r>
            <a:br>
              <a:rPr lang="ru-RU" sz="1600" dirty="0"/>
            </a:br>
            <a:r>
              <a:rPr lang="ru-RU" sz="1600" dirty="0"/>
              <a:t> </a:t>
            </a:r>
            <a:br>
              <a:rPr lang="ru-RU" sz="1600" dirty="0"/>
            </a:br>
            <a:r>
              <a:rPr lang="ru-RU" sz="1600" dirty="0"/>
              <a:t> </a:t>
            </a:r>
            <a:br>
              <a:rPr lang="ru-RU" sz="1600" dirty="0"/>
            </a:br>
            <a:r>
              <a:rPr lang="ru-RU" sz="1600" dirty="0"/>
              <a:t> </a:t>
            </a:r>
            <a:br>
              <a:rPr lang="ru-RU" sz="1600" dirty="0"/>
            </a:br>
            <a:r>
              <a:rPr lang="ru-RU" sz="1600" dirty="0"/>
              <a:t> </a:t>
            </a:r>
            <a:br>
              <a:rPr lang="ru-RU" sz="1600" dirty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35696" y="3356992"/>
            <a:ext cx="6400800" cy="1752600"/>
          </a:xfrm>
        </p:spPr>
        <p:txBody>
          <a:bodyPr>
            <a:noAutofit/>
          </a:bodyPr>
          <a:lstStyle/>
          <a:p>
            <a:pPr algn="r"/>
            <a:r>
              <a:rPr lang="ru-RU" sz="1600" b="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Автор проекта: Абрамова Г.В.,</a:t>
            </a:r>
            <a:br>
              <a:rPr lang="ru-RU" sz="1600" b="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слушатель курсов повышения квалификации</a:t>
            </a:r>
            <a:br>
              <a:rPr lang="ru-RU" sz="1600" b="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«Инклюзивная образовательная среда</a:t>
            </a:r>
            <a:br>
              <a:rPr lang="ru-RU" sz="1600" b="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детском оздоровительном лагере»,</a:t>
            </a:r>
            <a:br>
              <a:rPr lang="ru-RU" sz="1600" b="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учитель начальных классов</a:t>
            </a:r>
            <a:br>
              <a:rPr lang="ru-RU" sz="1600" b="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МБОУ «Средняя общеобразовательная </a:t>
            </a:r>
            <a:br>
              <a:rPr lang="ru-RU" sz="1600" b="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школа № 25»</a:t>
            </a:r>
            <a:br>
              <a:rPr lang="ru-RU" sz="1600" b="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Научный руководитель:</a:t>
            </a:r>
            <a:br>
              <a:rPr lang="ru-RU" sz="1600" b="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Вялых О.А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11760" y="594928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Сергиев Посад</a:t>
            </a:r>
            <a:b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2022г.</a:t>
            </a:r>
            <a:endParaRPr lang="ru-RU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 descr="C:\Users\Asus\Desktop\загруженно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8735" y="332656"/>
            <a:ext cx="4321497" cy="28757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pPr lvl="0" algn="ctr"/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Актуальность проекта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611560" y="3459198"/>
            <a:ext cx="8064896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нклюзивные педагоги обеспечивают детям с ОВЗ не только получение образования, но и помогают им в социальной адаптации, то есть их ответственность и роль во включении человека в социум очень велика.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Следовательно, подготовка педагогов для работы в инклюзивной школе должна вестись качественно и системно.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4" name="AutoShape 2" descr="Инклюзивное образование | МБДОУ «ДС комбинированного вида № 12»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097216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 проекта:</a:t>
            </a: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043608" y="1124744"/>
            <a:ext cx="7139136" cy="1900808"/>
          </a:xfrm>
        </p:spPr>
        <p:txBody>
          <a:bodyPr>
            <a:normAutofit fontScale="92500" lnSpcReduction="10000"/>
          </a:bodyPr>
          <a:lstStyle/>
          <a:p>
            <a:pPr algn="ctr" fontAlgn="base">
              <a:buNone/>
            </a:pPr>
            <a:r>
              <a:rPr lang="ru-RU" sz="3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показать</a:t>
            </a:r>
            <a:r>
              <a:rPr lang="ru-RU" sz="3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что инклюзивное </a:t>
            </a:r>
            <a:r>
              <a:rPr lang="ru-RU" sz="3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образование</a:t>
            </a:r>
          </a:p>
          <a:p>
            <a:pPr algn="ctr" fontAlgn="base">
              <a:buNone/>
            </a:pPr>
            <a:r>
              <a:rPr lang="ru-RU" sz="3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реализуется </a:t>
            </a:r>
            <a:r>
              <a:rPr lang="ru-RU" sz="3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эффективным </a:t>
            </a:r>
            <a:r>
              <a:rPr lang="ru-RU" sz="3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</a:t>
            </a:r>
          </a:p>
          <a:p>
            <a:pPr algn="ctr" fontAlgn="base">
              <a:buNone/>
            </a:pPr>
            <a:r>
              <a:rPr lang="ru-RU" sz="3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профессиональным </a:t>
            </a:r>
            <a:r>
              <a:rPr lang="ru-RU" sz="3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взаимодействием специалистов с учениками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2708920"/>
            <a:ext cx="756084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 проекта:</a:t>
            </a:r>
          </a:p>
          <a:p>
            <a:pPr algn="ctr"/>
            <a:endParaRPr lang="ru-RU" sz="2800" b="1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- изучить научную литературу по теме проекта;</a:t>
            </a:r>
          </a:p>
          <a:p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- показать важность места и значения педагога </a:t>
            </a:r>
          </a:p>
          <a:p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в инклюзивном образовании.</a:t>
            </a:r>
          </a:p>
          <a:p>
            <a:r>
              <a:rPr lang="ru-RU" sz="2800" dirty="0" smtClean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-243408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Основное содержание проекта.</a:t>
            </a:r>
            <a:endParaRPr lang="ru-RU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908720"/>
            <a:ext cx="76328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196752"/>
            <a:ext cx="770485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</a:rPr>
              <a:t>Основная задача инклюзивного образования</a:t>
            </a: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- создание доброжелатель-</a:t>
            </a:r>
          </a:p>
          <a:p>
            <a:pPr algn="just"/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ной и доступной среды, позволяющей обучающимся получать знания, в максимальной степени реализовать собственные возможности в постановке и достижении жизненных целей.</a:t>
            </a:r>
            <a:endParaRPr lang="ru-RU" sz="2800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8" name="Picture 1" descr="C:\Users\Asus\Desktop\1663841647_2-damion-club-p-inklyuzivnoe-obrazovanie-risunki-instagram-5.png"/>
          <p:cNvPicPr>
            <a:picLocks noChangeAspect="1" noChangeArrowheads="1"/>
          </p:cNvPicPr>
          <p:nvPr/>
        </p:nvPicPr>
        <p:blipFill>
          <a:blip r:embed="rId2" cstate="print"/>
          <a:srcRect t="8941"/>
          <a:stretch>
            <a:fillRect/>
          </a:stretch>
        </p:blipFill>
        <p:spPr bwMode="auto">
          <a:xfrm>
            <a:off x="2771800" y="4437112"/>
            <a:ext cx="3096344" cy="21999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71600" y="404664"/>
            <a:ext cx="6840760" cy="4873752"/>
          </a:xfrm>
        </p:spPr>
        <p:txBody>
          <a:bodyPr>
            <a:normAutofit lnSpcReduction="10000"/>
          </a:bodyPr>
          <a:lstStyle/>
          <a:p>
            <a:pPr algn="just"/>
            <a:endParaRPr lang="ru-RU" dirty="0" smtClean="0"/>
          </a:p>
          <a:p>
            <a:pPr algn="just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3200" dirty="0" smtClean="0">
                <a:solidFill>
                  <a:schemeClr val="accent3">
                    <a:lumMod val="75000"/>
                  </a:schemeClr>
                </a:solidFill>
              </a:rPr>
              <a:t>Учитель становится координатором инклюзивного процесса в классе в сотрудничестве со всеми участниками воспитательно-образовательного процесса: командой специалистов, администрацией, родителями и учащимися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pic>
        <p:nvPicPr>
          <p:cNvPr id="7" name="Содержимое 5" descr="загруженное.png"/>
          <p:cNvPicPr>
            <a:picLocks noChangeAspect="1"/>
          </p:cNvPicPr>
          <p:nvPr/>
        </p:nvPicPr>
        <p:blipFill>
          <a:blip r:embed="rId2" cstate="print"/>
          <a:srcRect l="20268" r="22982"/>
          <a:stretch>
            <a:fillRect/>
          </a:stretch>
        </p:blipFill>
        <p:spPr>
          <a:xfrm>
            <a:off x="4333788" y="4653136"/>
            <a:ext cx="2549955" cy="18722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71600" y="1196752"/>
            <a:ext cx="7467600" cy="4873752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  </a:t>
            </a: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В работе с педагогами, работающими с ребенком с ограниченными возможностями здоровья, особую актуальность приобретает развитие следующих интегральных характеристик:</a:t>
            </a:r>
          </a:p>
          <a:p>
            <a:pPr lvl="0" algn="just"/>
            <a:endParaRPr lang="ru-RU" sz="28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0" algn="just"/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направленность на ребёнка;</a:t>
            </a:r>
          </a:p>
          <a:p>
            <a:pPr lvl="0" algn="just"/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интеллектуальная </a:t>
            </a: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 гибкость</a:t>
            </a: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;</a:t>
            </a:r>
          </a:p>
          <a:p>
            <a:pPr lvl="0" algn="just"/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профессиональная компетентность;</a:t>
            </a:r>
          </a:p>
          <a:p>
            <a:pPr lvl="0" algn="just"/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поведенческая гибкость.</a:t>
            </a:r>
          </a:p>
          <a:p>
            <a:pPr algn="just"/>
            <a:endParaRPr lang="ru-RU" sz="2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243408"/>
            <a:ext cx="7467600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Ожидаемые результаты:</a:t>
            </a:r>
            <a:endParaRPr lang="ru-RU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556792"/>
            <a:ext cx="748883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  <a:t>  1.  Для развития </a:t>
            </a:r>
            <a:r>
              <a:rPr lang="ru-RU" sz="2400" dirty="0">
                <a:solidFill>
                  <a:schemeClr val="accent3">
                    <a:lumMod val="75000"/>
                  </a:schemeClr>
                </a:solidFill>
              </a:rPr>
              <a:t>инклюзивного образования важно не только наличие законодательных и финансовых механизмов, необходима работа по изменению общественного мнения, в том числе и профессионалов. </a:t>
            </a:r>
            <a:endParaRPr lang="ru-RU" sz="24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just"/>
            <a:endParaRPr lang="ru-RU" sz="24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just"/>
            <a:r>
              <a:rPr lang="ru-RU" sz="24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  <a:t>2.   Организация </a:t>
            </a:r>
            <a:r>
              <a:rPr lang="ru-RU" sz="2400" dirty="0">
                <a:solidFill>
                  <a:schemeClr val="accent3">
                    <a:lumMod val="75000"/>
                  </a:schemeClr>
                </a:solidFill>
              </a:rPr>
              <a:t>профессиональных контактов учителей общих, специальных и инклюзивных школ, проведение совместных конференций, тренингов и исследований могут принести огромную пользу.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08920"/>
            <a:ext cx="8697144" cy="1719064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accent3">
                    <a:lumMod val="75000"/>
                  </a:schemeClr>
                </a:solidFill>
              </a:rPr>
              <a:t>Спасибо</a:t>
            </a:r>
            <a:br>
              <a:rPr lang="ru-RU" sz="40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4000" b="1" dirty="0" smtClean="0">
                <a:solidFill>
                  <a:schemeClr val="accent3">
                    <a:lumMod val="75000"/>
                  </a:schemeClr>
                </a:solidFill>
              </a:rPr>
              <a:t> за внимание.</a:t>
            </a:r>
            <a:endParaRPr lang="ru-RU" sz="4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1026" name="Picture 2" descr="C:\Users\Asus\Desktop\inkluz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7" y="260648"/>
            <a:ext cx="2436440" cy="25922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91</TotalTime>
  <Words>257</Words>
  <Application>Microsoft Office PowerPoint</Application>
  <PresentationFormat>Экран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  Центр дополнительного образования  РГПУ им. А. И. Герцена      Проект по теме:  «Место и значение педагога в инклюзивной среде для детей с ограниченными возможностями здоровья».                      </vt:lpstr>
      <vt:lpstr>Актуальность проекта: </vt:lpstr>
      <vt:lpstr>Цель проекта: </vt:lpstr>
      <vt:lpstr>Основное содержание проекта.</vt:lpstr>
      <vt:lpstr>Слайд 5</vt:lpstr>
      <vt:lpstr>Слайд 6</vt:lpstr>
      <vt:lpstr>Ожидаемые результаты:</vt:lpstr>
      <vt:lpstr>Спасибо  за внимание.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Asus</dc:creator>
  <cp:lastModifiedBy>Asus</cp:lastModifiedBy>
  <cp:revision>11</cp:revision>
  <dcterms:created xsi:type="dcterms:W3CDTF">2022-10-22T19:08:32Z</dcterms:created>
  <dcterms:modified xsi:type="dcterms:W3CDTF">2022-10-23T18:03:06Z</dcterms:modified>
</cp:coreProperties>
</file>