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5" r:id="rId3"/>
    <p:sldId id="278" r:id="rId4"/>
    <p:sldId id="259" r:id="rId5"/>
    <p:sldId id="265" r:id="rId6"/>
    <p:sldId id="266" r:id="rId7"/>
    <p:sldId id="267" r:id="rId8"/>
    <p:sldId id="260" r:id="rId9"/>
    <p:sldId id="258" r:id="rId10"/>
    <p:sldId id="270" r:id="rId11"/>
    <p:sldId id="271" r:id="rId12"/>
    <p:sldId id="276" r:id="rId13"/>
    <p:sldId id="277" r:id="rId14"/>
    <p:sldId id="272" r:id="rId15"/>
    <p:sldId id="273" r:id="rId16"/>
    <p:sldId id="263" r:id="rId17"/>
    <p:sldId id="274" r:id="rId18"/>
    <p:sldId id="26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54E3AF-5705-48F8-BD33-559AE4351AF7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7C3612-27DB-40B0-9A8D-D72C36B8E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4E3AF-5705-48F8-BD33-559AE4351AF7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C3612-27DB-40B0-9A8D-D72C36B8E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4E3AF-5705-48F8-BD33-559AE4351AF7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C3612-27DB-40B0-9A8D-D72C36B8E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4E3AF-5705-48F8-BD33-559AE4351AF7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C3612-27DB-40B0-9A8D-D72C36B8E08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4E3AF-5705-48F8-BD33-559AE4351AF7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C3612-27DB-40B0-9A8D-D72C36B8E08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4E3AF-5705-48F8-BD33-559AE4351AF7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C3612-27DB-40B0-9A8D-D72C36B8E0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4E3AF-5705-48F8-BD33-559AE4351AF7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C3612-27DB-40B0-9A8D-D72C36B8E08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4E3AF-5705-48F8-BD33-559AE4351AF7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C3612-27DB-40B0-9A8D-D72C36B8E08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54E3AF-5705-48F8-BD33-559AE4351AF7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C3612-27DB-40B0-9A8D-D72C36B8E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54E3AF-5705-48F8-BD33-559AE4351AF7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7C3612-27DB-40B0-9A8D-D72C36B8E08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54E3AF-5705-48F8-BD33-559AE4351AF7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7C3612-27DB-40B0-9A8D-D72C36B8E08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54E3AF-5705-48F8-BD33-559AE4351AF7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7C3612-27DB-40B0-9A8D-D72C36B8E0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3"/>
            <a:ext cx="8424936" cy="2745650"/>
          </a:xfrm>
        </p:spPr>
        <p:txBody>
          <a:bodyPr>
            <a:noAutofit/>
          </a:bodyPr>
          <a:lstStyle/>
          <a:p>
            <a:r>
              <a:rPr lang="ru-RU" sz="6000" dirty="0">
                <a:effectLst/>
                <a:latin typeface="Calibri" pitchFamily="34" charset="0"/>
                <a:cs typeface="Calibri" pitchFamily="34" charset="0"/>
              </a:rPr>
              <a:t>Тема</a:t>
            </a:r>
            <a:r>
              <a:rPr lang="ru-RU" sz="6000" b="0" dirty="0">
                <a:effectLst/>
                <a:latin typeface="Calibri" pitchFamily="34" charset="0"/>
                <a:cs typeface="Calibri" pitchFamily="34" charset="0"/>
              </a:rPr>
              <a:t>: Программирование циклов на Паскале</a:t>
            </a:r>
            <a:endParaRPr lang="ru-RU" sz="6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3611607"/>
            <a:ext cx="2086000" cy="1199704"/>
          </a:xfrm>
        </p:spPr>
        <p:txBody>
          <a:bodyPr>
            <a:noAutofit/>
          </a:bodyPr>
          <a:lstStyle/>
          <a:p>
            <a:endParaRPr lang="ru-RU" sz="3600" dirty="0" smtClean="0"/>
          </a:p>
          <a:p>
            <a:r>
              <a:rPr lang="ru-RU" sz="3600" dirty="0" smtClean="0"/>
              <a:t>8 класс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732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sz="3200" b="1" u="sng" dirty="0" smtClean="0"/>
              <a:t>2</a:t>
            </a:r>
            <a:r>
              <a:rPr lang="en-US" sz="3200" b="1" u="sng" dirty="0" smtClean="0"/>
              <a:t>. </a:t>
            </a:r>
            <a:r>
              <a:rPr lang="ru-RU" sz="3200" b="1" u="sng" dirty="0"/>
              <a:t>С использованием цикла "До</a:t>
            </a:r>
            <a:r>
              <a:rPr lang="ru-RU" sz="3200" b="1" u="sng" dirty="0" smtClean="0"/>
              <a:t>"</a:t>
            </a:r>
            <a:endParaRPr lang="ru-RU" sz="3200" b="1" u="sng" dirty="0"/>
          </a:p>
          <a:p>
            <a:pPr marL="109728" indent="0">
              <a:buNone/>
            </a:pPr>
            <a:r>
              <a:rPr lang="en-US" sz="3000" b="1" dirty="0"/>
              <a:t>Program Ex2;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b="1" dirty="0" err="1"/>
              <a:t>Var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A</a:t>
            </a:r>
            <a:r>
              <a:rPr lang="ru-RU" sz="3000" dirty="0"/>
              <a:t>,</a:t>
            </a:r>
            <a:r>
              <a:rPr lang="en-US" sz="3000" dirty="0"/>
              <a:t> S : Integer; </a:t>
            </a:r>
            <a:endParaRPr lang="en-US" sz="3000" dirty="0" smtClean="0"/>
          </a:p>
          <a:p>
            <a:pPr marL="109728" indent="0">
              <a:buNone/>
            </a:pPr>
            <a:r>
              <a:rPr lang="en-US" sz="3000" b="1" dirty="0" smtClean="0"/>
              <a:t>Begin</a:t>
            </a:r>
            <a:endParaRPr lang="en-US" sz="3000" dirty="0"/>
          </a:p>
          <a:p>
            <a:pPr marL="109728" indent="0">
              <a:buNone/>
            </a:pPr>
            <a:r>
              <a:rPr lang="en-US" sz="3000" dirty="0"/>
              <a:t>A:=1; S:=0;</a:t>
            </a:r>
            <a:br>
              <a:rPr lang="en-US" sz="3000" dirty="0"/>
            </a:br>
            <a:r>
              <a:rPr lang="en-US" sz="3000" b="1" dirty="0">
                <a:solidFill>
                  <a:srgbClr val="FF0000"/>
                </a:solidFill>
              </a:rPr>
              <a:t>Repeat</a:t>
            </a:r>
          </a:p>
          <a:p>
            <a:pPr marL="109728" indent="0">
              <a:buNone/>
            </a:pPr>
            <a:r>
              <a:rPr lang="en-US" sz="3000" dirty="0"/>
              <a:t>S:=S+A*A;</a:t>
            </a:r>
            <a:br>
              <a:rPr lang="en-US" sz="3000" dirty="0"/>
            </a:br>
            <a:r>
              <a:rPr lang="en-US" sz="3000" dirty="0"/>
              <a:t>A:=A+1</a:t>
            </a:r>
          </a:p>
          <a:p>
            <a:pPr marL="109728" indent="0">
              <a:buNone/>
            </a:pPr>
            <a:r>
              <a:rPr lang="en-US" sz="3000" b="1" dirty="0">
                <a:solidFill>
                  <a:srgbClr val="FF0000"/>
                </a:solidFill>
              </a:rPr>
              <a:t>Until A&gt;100;</a:t>
            </a:r>
            <a:br>
              <a:rPr lang="en-US" sz="3000" b="1" dirty="0">
                <a:solidFill>
                  <a:srgbClr val="FF0000"/>
                </a:solidFill>
              </a:rPr>
            </a:br>
            <a:r>
              <a:rPr lang="en-US" sz="3000" dirty="0" err="1"/>
              <a:t>Writeln</a:t>
            </a:r>
            <a:r>
              <a:rPr lang="en-US" sz="3000" dirty="0" smtClean="0"/>
              <a:t>(</a:t>
            </a:r>
            <a:r>
              <a:rPr lang="ru-RU" sz="3200" dirty="0"/>
              <a:t>'Сумма квадратов всех чисел от 1 до 100 =  ',</a:t>
            </a:r>
            <a:r>
              <a:rPr lang="en-US" sz="3000" dirty="0" smtClean="0"/>
              <a:t>S</a:t>
            </a:r>
            <a:r>
              <a:rPr lang="en-US" sz="3000" dirty="0"/>
              <a:t>)</a:t>
            </a:r>
            <a:br>
              <a:rPr lang="en-US" sz="3000" dirty="0"/>
            </a:br>
            <a:r>
              <a:rPr lang="en-US" sz="3000" b="1" dirty="0"/>
              <a:t>End.</a:t>
            </a:r>
            <a:endParaRPr lang="en-US" sz="3000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u="sng" dirty="0"/>
              <a:t>Вот как выглядит программа</a:t>
            </a:r>
            <a:r>
              <a:rPr lang="ru-RU" u="sng" dirty="0" smtClean="0"/>
              <a:t>: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28538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sz="2800" b="1" u="sng" dirty="0" smtClean="0"/>
              <a:t>3</a:t>
            </a:r>
            <a:r>
              <a:rPr lang="en-US" sz="2800" b="1" u="sng" dirty="0" smtClean="0"/>
              <a:t>.</a:t>
            </a:r>
            <a:r>
              <a:rPr lang="en-US" sz="2800" b="1" u="sng" dirty="0"/>
              <a:t> </a:t>
            </a:r>
            <a:r>
              <a:rPr lang="ru-RU" sz="2800" b="1" u="sng" dirty="0"/>
              <a:t>С использованием цикла "С параметром".</a:t>
            </a:r>
          </a:p>
          <a:p>
            <a:pPr marL="109728" indent="0">
              <a:buNone/>
            </a:pPr>
            <a:endParaRPr lang="en-US" sz="1600" b="1" dirty="0" smtClean="0"/>
          </a:p>
          <a:p>
            <a:pPr marL="109728" indent="0">
              <a:buNone/>
            </a:pPr>
            <a:r>
              <a:rPr lang="en-US" sz="3200" b="1" dirty="0" smtClean="0"/>
              <a:t>Program </a:t>
            </a:r>
            <a:r>
              <a:rPr lang="en-US" sz="3200" b="1" dirty="0"/>
              <a:t>Ex3;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 err="1"/>
              <a:t>Var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A</a:t>
            </a:r>
            <a:r>
              <a:rPr lang="ru-RU" sz="3200" dirty="0"/>
              <a:t>,</a:t>
            </a:r>
            <a:r>
              <a:rPr lang="en-US" sz="3200" dirty="0"/>
              <a:t> S : </a:t>
            </a:r>
            <a:r>
              <a:rPr lang="en-US" sz="3200" dirty="0" smtClean="0"/>
              <a:t>Integer;</a:t>
            </a:r>
          </a:p>
          <a:p>
            <a:pPr marL="109728" indent="0">
              <a:buNone/>
            </a:pPr>
            <a:r>
              <a:rPr lang="en-US" sz="3200" b="1" dirty="0" smtClean="0"/>
              <a:t>Begin</a:t>
            </a:r>
            <a:endParaRPr lang="en-US" sz="3200" dirty="0"/>
          </a:p>
          <a:p>
            <a:pPr marL="109728" indent="0">
              <a:buNone/>
            </a:pPr>
            <a:r>
              <a:rPr lang="en-US" sz="3200" dirty="0"/>
              <a:t>S:=0;</a:t>
            </a:r>
            <a:br>
              <a:rPr lang="en-US" sz="3200" dirty="0"/>
            </a:br>
            <a:r>
              <a:rPr lang="en-US" sz="3200" b="1" dirty="0">
                <a:solidFill>
                  <a:srgbClr val="FF0000"/>
                </a:solidFill>
              </a:rPr>
              <a:t>For A:=1 To 100 Do S:=S+A*A;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dirty="0" err="1"/>
              <a:t>Writeln</a:t>
            </a:r>
            <a:r>
              <a:rPr lang="en-US" sz="3200" dirty="0" smtClean="0"/>
              <a:t>(</a:t>
            </a:r>
            <a:r>
              <a:rPr lang="ru-RU" sz="3200" dirty="0"/>
              <a:t>'Сумма квадратов всех чисел от 1 до 100 =  ',</a:t>
            </a:r>
            <a:r>
              <a:rPr lang="en-US" sz="3200" dirty="0" smtClean="0"/>
              <a:t>S</a:t>
            </a:r>
            <a:r>
              <a:rPr lang="en-US" sz="3200" dirty="0"/>
              <a:t>)</a:t>
            </a:r>
          </a:p>
          <a:p>
            <a:pPr marL="109728" indent="0">
              <a:buNone/>
            </a:pPr>
            <a:r>
              <a:rPr lang="en-US" sz="3200" dirty="0"/>
              <a:t>End.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u="sng" dirty="0"/>
              <a:t>Вот как выглядит программа</a:t>
            </a:r>
            <a:r>
              <a:rPr lang="ru-RU" u="sng" dirty="0" smtClean="0"/>
              <a:t>: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37971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fsd.multiurok.ru/html/2022/02/18/s_620f31d995279/phpsTvNby_tehnologicheskoaya-karta-Ahmadievoj-I.K.-Avtosohranennyj_html_79af9e82e2d5d3d9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00"/>
          <a:stretch/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23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ages.myshared.ru/17/1081208/slide_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218"/>
            <a:ext cx="9153624" cy="6865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830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625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r>
              <a:rPr lang="ru-RU" sz="4000" dirty="0" smtClean="0"/>
              <a:t>Банк </a:t>
            </a:r>
            <a:r>
              <a:rPr lang="ru-RU" sz="4000" dirty="0"/>
              <a:t>«</a:t>
            </a:r>
            <a:r>
              <a:rPr lang="ru-RU" sz="4000" dirty="0" err="1"/>
              <a:t>МИнИНВЕСТ</a:t>
            </a:r>
            <a:r>
              <a:rPr lang="ru-RU" sz="4000" dirty="0"/>
              <a:t>» </a:t>
            </a:r>
            <a:r>
              <a:rPr lang="ru-RU" sz="4000" dirty="0"/>
              <a:t>начисляет выгодные проценты по вкладам. Какой станет сумма вклада </a:t>
            </a:r>
            <a:r>
              <a:rPr lang="en-US" sz="4000" b="1" dirty="0" smtClean="0"/>
              <a:t>S</a:t>
            </a:r>
            <a:r>
              <a:rPr lang="ru-RU" sz="4000" dirty="0" smtClean="0"/>
              <a:t>, </a:t>
            </a:r>
            <a:r>
              <a:rPr lang="ru-RU" sz="4000" dirty="0"/>
              <a:t>положенная в банк на </a:t>
            </a:r>
            <a:r>
              <a:rPr lang="en-US" sz="4000" b="1" dirty="0" smtClean="0"/>
              <a:t>N</a:t>
            </a:r>
            <a:r>
              <a:rPr lang="ru-RU" sz="4000" dirty="0" smtClean="0"/>
              <a:t> </a:t>
            </a:r>
            <a:r>
              <a:rPr lang="ru-RU" sz="4000" dirty="0"/>
              <a:t>лет</a:t>
            </a:r>
            <a:r>
              <a:rPr lang="ru-RU" sz="4000" dirty="0" smtClean="0"/>
              <a:t>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ru-RU" dirty="0"/>
              <a:t>	</a:t>
            </a:r>
            <a:r>
              <a:rPr lang="ru-RU" dirty="0" smtClean="0"/>
              <a:t>В </a:t>
            </a:r>
            <a:r>
              <a:rPr lang="ru-RU" dirty="0"/>
              <a:t>переменную </a:t>
            </a:r>
            <a:r>
              <a:rPr lang="en-US" b="1" dirty="0"/>
              <a:t>N</a:t>
            </a:r>
            <a:r>
              <a:rPr lang="en-US" dirty="0" smtClean="0"/>
              <a:t> </a:t>
            </a:r>
            <a:r>
              <a:rPr lang="ru-RU" dirty="0" smtClean="0"/>
              <a:t>будем </a:t>
            </a:r>
            <a:r>
              <a:rPr lang="ru-RU" dirty="0"/>
              <a:t>записывать срок вклада, в переменную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ru-RU" dirty="0" smtClean="0"/>
              <a:t>сумму </a:t>
            </a:r>
            <a:r>
              <a:rPr lang="ru-RU" dirty="0"/>
              <a:t>вклада, в переменную </a:t>
            </a:r>
            <a:r>
              <a:rPr lang="en-US" b="1" dirty="0" smtClean="0"/>
              <a:t>P</a:t>
            </a:r>
            <a:r>
              <a:rPr lang="en-US" dirty="0" smtClean="0"/>
              <a:t> </a:t>
            </a:r>
            <a:r>
              <a:rPr lang="ru-RU" dirty="0" smtClean="0"/>
              <a:t>проценты </a:t>
            </a:r>
            <a:r>
              <a:rPr lang="ru-RU" dirty="0"/>
              <a:t>по вкладу. В переменной </a:t>
            </a:r>
            <a:r>
              <a:rPr lang="en-US" b="1" dirty="0" smtClean="0"/>
              <a:t>K</a:t>
            </a:r>
            <a:r>
              <a:rPr lang="en-US" dirty="0" smtClean="0"/>
              <a:t> </a:t>
            </a:r>
            <a:r>
              <a:rPr lang="ru-RU" dirty="0" smtClean="0"/>
              <a:t>организуем </a:t>
            </a:r>
            <a:r>
              <a:rPr lang="ru-RU" dirty="0"/>
              <a:t>счетчик лет вклада. По окончанию цикла в </a:t>
            </a:r>
            <a:r>
              <a:rPr lang="en-US" b="1" dirty="0" smtClean="0"/>
              <a:t>K</a:t>
            </a:r>
            <a:r>
              <a:rPr lang="en-US" dirty="0" smtClean="0"/>
              <a:t> </a:t>
            </a:r>
            <a:r>
              <a:rPr lang="ru-RU" dirty="0" smtClean="0"/>
              <a:t>запишется </a:t>
            </a:r>
            <a:r>
              <a:rPr lang="ru-RU" dirty="0"/>
              <a:t>последнее число, в нашем случае </a:t>
            </a:r>
            <a:r>
              <a:rPr lang="ru-RU" dirty="0" smtClean="0"/>
              <a:t>год</a:t>
            </a:r>
            <a:r>
              <a:rPr lang="en-US" dirty="0"/>
              <a:t>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ru-RU" dirty="0" smtClean="0"/>
              <a:t>Переменная </a:t>
            </a:r>
            <a:r>
              <a:rPr lang="en-US" b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необходима </a:t>
            </a:r>
            <a:r>
              <a:rPr lang="ru-RU" dirty="0"/>
              <a:t>для организации цикла. </a:t>
            </a:r>
            <a:r>
              <a:rPr lang="ru-RU" dirty="0" smtClean="0"/>
              <a:t>Цикл будет </a:t>
            </a:r>
            <a:r>
              <a:rPr lang="ru-RU" dirty="0"/>
              <a:t>организован по сроку вклада, например, от 1 до 5 </a:t>
            </a:r>
            <a:r>
              <a:rPr lang="ru-RU" dirty="0" smtClean="0"/>
              <a:t>лет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Решаем задач</a:t>
            </a:r>
            <a:r>
              <a:rPr lang="ru-RU" dirty="0"/>
              <a:t>у</a:t>
            </a:r>
          </a:p>
        </p:txBody>
      </p:sp>
    </p:spTree>
    <p:extLst>
      <p:ext uri="{BB962C8B-B14F-4D97-AF65-F5344CB8AC3E}">
        <p14:creationId xmlns:p14="http://schemas.microsoft.com/office/powerpoint/2010/main" val="171578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u="sng" dirty="0"/>
              <a:t>Вот как выглядит программа</a:t>
            </a:r>
            <a:r>
              <a:rPr lang="ru-RU" u="sng" dirty="0" smtClean="0"/>
              <a:t>:</a:t>
            </a:r>
            <a:endParaRPr lang="ru-RU" u="sng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457200" y="1052736"/>
            <a:ext cx="8229600" cy="4954555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vklad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s,p:real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n,i,k:integer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begin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('Введите срок вклада: ');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(n);  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('Введите сумму вашего вклада:');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(s);  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('Введите процент по вкладу:');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read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(p); 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i:=1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do begin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k:=k+1;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s:=s+(s*p/100);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write('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',k,'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лет ваш вклад составил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',s:15:2,'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');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82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60"/>
          </a:xfrm>
        </p:spPr>
        <p:txBody>
          <a:bodyPr>
            <a:normAutofit/>
          </a:bodyPr>
          <a:lstStyle/>
          <a:p>
            <a:pPr marL="109728" indent="0">
              <a:lnSpc>
                <a:spcPct val="150000"/>
              </a:lnSpc>
              <a:buNone/>
            </a:pPr>
            <a:r>
              <a:rPr lang="ru-RU" sz="2800" dirty="0" smtClean="0"/>
              <a:t>Давайте </a:t>
            </a:r>
            <a:r>
              <a:rPr lang="ru-RU" sz="2800" dirty="0"/>
              <a:t>подведём итоги урока.</a:t>
            </a:r>
            <a:br>
              <a:rPr lang="ru-RU" sz="2800" dirty="0"/>
            </a:br>
            <a:r>
              <a:rPr lang="ru-RU" sz="2800" dirty="0" smtClean="0"/>
              <a:t>–</a:t>
            </a:r>
            <a:r>
              <a:rPr lang="ru-RU" sz="2800" dirty="0"/>
              <a:t> Что нового сегодня вы </a:t>
            </a:r>
            <a:r>
              <a:rPr lang="ru-RU" sz="2800" dirty="0" smtClean="0"/>
              <a:t>узнали?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ru-RU" sz="2800" dirty="0" smtClean="0"/>
              <a:t>–</a:t>
            </a:r>
            <a:r>
              <a:rPr lang="ru-RU" sz="2800" dirty="0"/>
              <a:t> Чему вы научились? </a:t>
            </a:r>
            <a:endParaRPr lang="ru-RU" sz="2800" dirty="0" smtClean="0"/>
          </a:p>
          <a:p>
            <a:pPr marL="109728" indent="0">
              <a:lnSpc>
                <a:spcPct val="150000"/>
              </a:lnSpc>
              <a:buNone/>
            </a:pPr>
            <a:r>
              <a:rPr lang="ru-RU" sz="2800" dirty="0" smtClean="0"/>
              <a:t>–</a:t>
            </a:r>
            <a:r>
              <a:rPr lang="ru-RU" sz="2800" dirty="0"/>
              <a:t> Что для вас было легко, а что вызвало  </a:t>
            </a:r>
            <a:r>
              <a:rPr lang="ru-RU" sz="2800" dirty="0" smtClean="0"/>
              <a:t> затруднения</a:t>
            </a:r>
            <a:r>
              <a:rPr lang="ru-RU" sz="2800" dirty="0"/>
              <a:t>?</a:t>
            </a:r>
            <a:br>
              <a:rPr lang="ru-RU" sz="2800" dirty="0"/>
            </a:br>
            <a:r>
              <a:rPr lang="ru-RU" sz="2800" dirty="0" smtClean="0"/>
              <a:t>– Было </a:t>
            </a:r>
            <a:r>
              <a:rPr lang="ru-RU" sz="2800" dirty="0"/>
              <a:t>ли вам интересно на уроке?</a:t>
            </a:r>
            <a:br>
              <a:rPr lang="ru-RU" sz="2800" dirty="0"/>
            </a:br>
            <a:r>
              <a:rPr lang="ru-RU" sz="2800" dirty="0"/>
              <a:t>– Б</a:t>
            </a:r>
            <a:r>
              <a:rPr lang="ru-RU" sz="2800" dirty="0" smtClean="0"/>
              <a:t>ольше </a:t>
            </a:r>
            <a:r>
              <a:rPr lang="ru-RU" sz="2800" dirty="0"/>
              <a:t>всего мне понравилось ...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Итоги урока.</a:t>
            </a:r>
          </a:p>
        </p:txBody>
      </p:sp>
    </p:spTree>
    <p:extLst>
      <p:ext uri="{BB962C8B-B14F-4D97-AF65-F5344CB8AC3E}">
        <p14:creationId xmlns:p14="http://schemas.microsoft.com/office/powerpoint/2010/main" val="324943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d.multiurok.ru/html/2020/10/23/s_5f9283ba8684e/1545825_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" y="27383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202157"/>
              </p:ext>
            </p:extLst>
          </p:nvPr>
        </p:nvGraphicFramePr>
        <p:xfrm>
          <a:off x="0" y="1700808"/>
          <a:ext cx="9152802" cy="5184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8497"/>
                <a:gridCol w="4584305"/>
              </a:tblGrid>
              <a:tr h="3934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На уроке я работал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 / пассивно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32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Своей работой на уроке я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доволен / не доволен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8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Урок для меня показался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коротким / длинным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5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За урок я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устал / устал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94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Мое настроение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стало лучше / стало хуже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144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Материал урока мне был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понятен / не понятен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полезен / бесполезен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интересен / скучен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564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Домашнее задание мне кажется</a:t>
                      </a:r>
                      <a:endParaRPr lang="ru-RU" sz="200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легким / трудным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интересным / неинтересным</a:t>
                      </a:r>
                      <a:endParaRPr lang="ru-RU" sz="20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55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§ 3,5 повторить</a:t>
            </a:r>
          </a:p>
          <a:p>
            <a:endParaRPr lang="ru-RU" sz="32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Решить упражнения 2, 4, 6 и 10 </a:t>
            </a:r>
          </a:p>
          <a:p>
            <a:pPr marL="109728" indent="0">
              <a:buNone/>
            </a:pPr>
            <a:r>
              <a:rPr lang="ru-RU" sz="32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b="1" dirty="0" smtClean="0">
                <a:latin typeface="Calibri" pitchFamily="34" charset="0"/>
                <a:cs typeface="Calibri" pitchFamily="34" charset="0"/>
              </a:rPr>
              <a:t> на страницах 161-162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</a:rPr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7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pPr marL="109728" indent="0" algn="ctr">
              <a:buNone/>
            </a:pPr>
            <a:endParaRPr lang="ru-RU" sz="3200" dirty="0" smtClean="0"/>
          </a:p>
          <a:p>
            <a:pPr marL="109728" indent="0" algn="ctr">
              <a:buNone/>
            </a:pPr>
            <a:r>
              <a:rPr lang="ru-RU" sz="3200" dirty="0" smtClean="0"/>
              <a:t>Сегодня у нас урок закрепления пройденного материала.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r>
              <a:rPr lang="ru-RU" sz="3600" dirty="0" smtClean="0"/>
              <a:t>Какова цель нашего урока?</a:t>
            </a:r>
          </a:p>
          <a:p>
            <a:endParaRPr lang="ru-RU" sz="3600" dirty="0"/>
          </a:p>
          <a:p>
            <a:r>
              <a:rPr lang="ru-RU" sz="3600" dirty="0" smtClean="0"/>
              <a:t>Какие задачи нашего урока?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7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Лист самооценки</a:t>
            </a:r>
          </a:p>
          <a:p>
            <a:pPr marL="109728" indent="0">
              <a:buNone/>
            </a:pPr>
            <a:r>
              <a:rPr lang="ru-RU" dirty="0"/>
              <a:t>Ф.И. ученика </a:t>
            </a:r>
            <a:r>
              <a:rPr lang="ru-RU" dirty="0" smtClean="0"/>
              <a:t>_____________________________________</a:t>
            </a:r>
            <a:endParaRPr lang="ru-RU" dirty="0"/>
          </a:p>
          <a:p>
            <a:pPr marL="109728" indent="0">
              <a:buNone/>
            </a:pPr>
            <a:r>
              <a:rPr lang="ru-RU" dirty="0"/>
              <a:t>«Вспомнить всё»</a:t>
            </a:r>
          </a:p>
          <a:p>
            <a:pPr marL="109728" indent="0">
              <a:buNone/>
            </a:pPr>
            <a:r>
              <a:rPr lang="ru-RU" dirty="0"/>
              <a:t>			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Самопроверка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054380"/>
              </p:ext>
            </p:extLst>
          </p:nvPr>
        </p:nvGraphicFramePr>
        <p:xfrm>
          <a:off x="755574" y="3429000"/>
          <a:ext cx="7488833" cy="24711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17524"/>
                <a:gridCol w="4105734"/>
                <a:gridCol w="2665575"/>
              </a:tblGrid>
              <a:tr h="494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Ответ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Оценка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4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4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2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474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1. Где правильно написан код:</a:t>
            </a:r>
          </a:p>
          <a:p>
            <a:pPr marL="628650" indent="0">
              <a:buNone/>
            </a:pPr>
            <a:endParaRPr lang="ru-RU" dirty="0" smtClean="0"/>
          </a:p>
          <a:p>
            <a:pPr marL="1143000" indent="-514350">
              <a:buFont typeface="+mj-lt"/>
              <a:buAutoNum type="alphaLcParenR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for i=0 to N do;</a:t>
            </a: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 marL="1143000" indent="-514350">
              <a:buFont typeface="+mj-lt"/>
              <a:buAutoNum type="alphaLcParenR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=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0 to N do;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1143000" indent="-514350">
              <a:buFont typeface="+mj-lt"/>
              <a:buAutoNum type="alphaLcParenR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for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;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=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0 to N do;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«Вспомнить всё»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41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/>
              <a:t>2</a:t>
            </a:r>
            <a:r>
              <a:rPr lang="ru-RU" dirty="0" smtClean="0"/>
              <a:t>. Где правильно написан код:</a:t>
            </a:r>
          </a:p>
          <a:p>
            <a:pPr marL="628650" indent="0">
              <a:buNone/>
            </a:pPr>
            <a:endParaRPr lang="ru-RU" dirty="0" smtClean="0"/>
          </a:p>
          <a:p>
            <a:pPr marL="1143000" indent="-514350">
              <a:buFont typeface="+mj-lt"/>
              <a:buAutoNum type="alphaLcParenR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a=5,2;</a:t>
            </a: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 marL="1143000" indent="-514350">
              <a:buFont typeface="+mj-lt"/>
              <a:buAutoNum type="alphaLcParenR"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==5,2;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1143000" indent="-514350">
              <a:buFont typeface="+mj-lt"/>
              <a:buAutoNum type="alphaLcParenR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a:=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5,2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;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«Вспомнить всё»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5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3</a:t>
            </a:r>
            <a:r>
              <a:rPr lang="ru-RU" dirty="0" smtClean="0"/>
              <a:t>. Где правильно написан код:</a:t>
            </a:r>
          </a:p>
          <a:p>
            <a:pPr marL="628650" indent="0">
              <a:buNone/>
            </a:pPr>
            <a:endParaRPr lang="ru-RU" dirty="0" smtClean="0"/>
          </a:p>
          <a:p>
            <a:pPr marL="1143000" indent="-514350">
              <a:buFont typeface="+mj-lt"/>
              <a:buAutoNum type="alphaLcParenR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writeln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(‘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Привет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’);</a:t>
            </a: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 marL="1143000" indent="-514350">
              <a:buFont typeface="+mj-lt"/>
              <a:buAutoNum type="alphaLcParenR"/>
            </a:pP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writeln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Привет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;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1143000" indent="-514350">
              <a:buFont typeface="+mj-lt"/>
              <a:buAutoNum type="alphaLcParenR"/>
            </a:pPr>
            <a:r>
              <a:rPr lang="en-US" sz="3200" dirty="0" err="1">
                <a:latin typeface="Calibri" pitchFamily="34" charset="0"/>
                <a:cs typeface="Calibri" pitchFamily="34" charset="0"/>
              </a:rPr>
              <a:t>writeln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(</a:t>
            </a:r>
            <a:r>
              <a:rPr lang="ru-RU" sz="3200" dirty="0">
                <a:latin typeface="Calibri" pitchFamily="34" charset="0"/>
                <a:cs typeface="Calibri" pitchFamily="34" charset="0"/>
              </a:rPr>
              <a:t>Привет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);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«Вспомнить всё»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73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6856" y="1426773"/>
            <a:ext cx="8229600" cy="4954555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4</a:t>
            </a:r>
            <a:r>
              <a:rPr lang="ru-RU" dirty="0" smtClean="0"/>
              <a:t>. Сколько раз будет выполнен цикл:</a:t>
            </a:r>
            <a:endParaRPr lang="en-US" dirty="0" smtClean="0"/>
          </a:p>
          <a:p>
            <a:pPr marL="109728" indent="0">
              <a:buNone/>
            </a:pPr>
            <a:r>
              <a:rPr lang="ru-RU" dirty="0" smtClean="0"/>
              <a:t>		</a:t>
            </a:r>
            <a:r>
              <a:rPr lang="en-US" dirty="0" smtClean="0"/>
              <a:t>(</a:t>
            </a:r>
            <a:r>
              <a:rPr lang="ru-RU" dirty="0" smtClean="0"/>
              <a:t>в ответе написать одну цифру</a:t>
            </a:r>
            <a:r>
              <a:rPr lang="en-US" dirty="0" smtClean="0"/>
              <a:t>)</a:t>
            </a:r>
            <a:endParaRPr lang="ru-RU" dirty="0" smtClean="0"/>
          </a:p>
          <a:p>
            <a:pPr marL="628650" indent="0">
              <a:buNone/>
            </a:pPr>
            <a:endParaRPr lang="en-US" sz="1400" dirty="0" smtClean="0"/>
          </a:p>
          <a:p>
            <a:pPr marL="1143000" indent="-514350">
              <a:lnSpc>
                <a:spcPct val="120000"/>
              </a:lnSpc>
              <a:buFont typeface="+mj-lt"/>
              <a:buAutoNum type="alphaLcParenR"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for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: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=0 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to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ru-RU" sz="3200" dirty="0" smtClean="0">
                <a:latin typeface="Calibri" pitchFamily="34" charset="0"/>
                <a:cs typeface="Calibri" pitchFamily="34" charset="0"/>
              </a:rPr>
              <a:t>10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do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 x:=x+1;</a:t>
            </a:r>
            <a:endParaRPr lang="ru-RU" sz="3200" dirty="0" smtClean="0">
              <a:latin typeface="Calibri" pitchFamily="34" charset="0"/>
              <a:cs typeface="Calibri" pitchFamily="34" charset="0"/>
            </a:endParaRPr>
          </a:p>
          <a:p>
            <a:pPr marL="1143000" indent="-514350">
              <a:buFont typeface="+mj-lt"/>
              <a:buAutoNum type="alphaLcParenR"/>
            </a:pPr>
            <a:r>
              <a:rPr lang="en-US" sz="3200" dirty="0" smtClean="0">
                <a:latin typeface="Calibri" pitchFamily="34" charset="0"/>
                <a:cs typeface="Calibri" pitchFamily="34" charset="0"/>
              </a:rPr>
              <a:t>a:=2; </a:t>
            </a:r>
            <a:br>
              <a:rPr lang="en-US" sz="3200" dirty="0" smtClean="0">
                <a:latin typeface="Calibri" pitchFamily="34" charset="0"/>
                <a:cs typeface="Calibri" pitchFamily="34" charset="0"/>
              </a:rPr>
            </a:b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repeat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3200" dirty="0" smtClean="0">
                <a:latin typeface="Calibri" pitchFamily="34" charset="0"/>
                <a:cs typeface="Calibri" pitchFamily="34" charset="0"/>
              </a:rPr>
            </a:br>
            <a:r>
              <a:rPr lang="en-US" sz="3200" dirty="0" smtClean="0">
                <a:latin typeface="Calibri" pitchFamily="34" charset="0"/>
                <a:cs typeface="Calibri" pitchFamily="34" charset="0"/>
              </a:rPr>
              <a:t>a:=a*2;</a:t>
            </a:r>
            <a:br>
              <a:rPr lang="en-US" sz="3200" dirty="0" smtClean="0">
                <a:latin typeface="Calibri" pitchFamily="34" charset="0"/>
                <a:cs typeface="Calibri" pitchFamily="34" charset="0"/>
              </a:rPr>
            </a:b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until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a&gt;8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1143000" indent="-514350">
              <a:lnSpc>
                <a:spcPct val="120000"/>
              </a:lnSpc>
              <a:buFont typeface="+mj-lt"/>
              <a:buAutoNum type="alphaLcParenR"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while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a&lt;b 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do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c:=a=b;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6856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«Вспомнить всё»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22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lnSpc>
                <a:spcPct val="150000"/>
              </a:lnSpc>
              <a:buNone/>
            </a:pPr>
            <a:r>
              <a:rPr lang="ru-RU" dirty="0" smtClean="0"/>
              <a:t>	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ru-RU" dirty="0" smtClean="0"/>
              <a:t>	Нам нужно найти </a:t>
            </a:r>
            <a:r>
              <a:rPr lang="ru-RU" dirty="0"/>
              <a:t>сумму квадратов всех натуральных чисел от 1 до </a:t>
            </a:r>
            <a:r>
              <a:rPr lang="ru-RU" dirty="0" smtClean="0"/>
              <a:t>100.</a:t>
            </a:r>
          </a:p>
          <a:p>
            <a:pPr marL="109728" indent="0">
              <a:lnSpc>
                <a:spcPct val="150000"/>
              </a:lnSpc>
              <a:buNone/>
            </a:pPr>
            <a:endParaRPr lang="ru-RU" dirty="0" smtClean="0"/>
          </a:p>
          <a:p>
            <a:pPr marL="109728" indent="0">
              <a:lnSpc>
                <a:spcPct val="150000"/>
              </a:lnSpc>
              <a:buNone/>
            </a:pPr>
            <a:r>
              <a:rPr lang="ru-RU" dirty="0"/>
              <a:t>	</a:t>
            </a:r>
            <a:r>
              <a:rPr lang="ru-RU" dirty="0" smtClean="0"/>
              <a:t>Разберём </a:t>
            </a:r>
            <a:r>
              <a:rPr lang="ru-RU" dirty="0"/>
              <a:t>эту задачу с использованием всех трех видов циклов.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Решаем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73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sz="3000" b="1" u="sng" dirty="0"/>
              <a:t>1</a:t>
            </a:r>
            <a:r>
              <a:rPr lang="en-US" sz="3000" b="1" u="sng" dirty="0" smtClean="0"/>
              <a:t>. </a:t>
            </a:r>
            <a:r>
              <a:rPr lang="ru-RU" sz="3000" b="1" u="sng" dirty="0"/>
              <a:t>С использованием цикла "Пока".</a:t>
            </a:r>
          </a:p>
          <a:p>
            <a:pPr marL="109728" indent="0">
              <a:buNone/>
            </a:pPr>
            <a:r>
              <a:rPr lang="en-US" b="1" dirty="0"/>
              <a:t>Program Ex1</a:t>
            </a:r>
            <a:r>
              <a:rPr lang="en-US" dirty="0"/>
              <a:t>;</a:t>
            </a:r>
            <a:br>
              <a:rPr lang="en-US" dirty="0"/>
            </a:br>
            <a:r>
              <a:rPr lang="en-US" b="1" dirty="0" err="1"/>
              <a:t>Var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</a:t>
            </a:r>
            <a:r>
              <a:rPr lang="ru-RU" dirty="0" smtClean="0"/>
              <a:t>,</a:t>
            </a:r>
            <a:r>
              <a:rPr lang="en-US" dirty="0"/>
              <a:t> S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smtClean="0"/>
              <a:t>Integer;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Begin</a:t>
            </a:r>
            <a:endParaRPr lang="en-US" dirty="0"/>
          </a:p>
          <a:p>
            <a:pPr marL="109728" indent="0">
              <a:buNone/>
            </a:pPr>
            <a:r>
              <a:rPr lang="en-US" dirty="0"/>
              <a:t>A:=1; S:=0;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While A&lt;=100 Do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Begin</a:t>
            </a:r>
          </a:p>
          <a:p>
            <a:pPr marL="109728" indent="0">
              <a:buNone/>
            </a:pPr>
            <a:r>
              <a:rPr lang="en-US" dirty="0"/>
              <a:t>S:=S+A*A;</a:t>
            </a:r>
            <a:br>
              <a:rPr lang="en-US" dirty="0"/>
            </a:br>
            <a:r>
              <a:rPr lang="en-US" dirty="0"/>
              <a:t>A:=A+1</a:t>
            </a:r>
          </a:p>
          <a:p>
            <a:pPr marL="109728" indent="0">
              <a:buNone/>
            </a:pPr>
            <a:r>
              <a:rPr lang="en-US" dirty="0"/>
              <a:t>End;</a:t>
            </a:r>
            <a:br>
              <a:rPr lang="en-US" dirty="0"/>
            </a:br>
            <a:r>
              <a:rPr lang="en-US" dirty="0" err="1"/>
              <a:t>Writeln</a:t>
            </a:r>
            <a:r>
              <a:rPr lang="en-US" dirty="0" smtClean="0"/>
              <a:t>(</a:t>
            </a:r>
            <a:r>
              <a:rPr lang="ru-RU" dirty="0"/>
              <a:t>'Сумма квадратов всех чисел от 1 до 100 =  ',</a:t>
            </a:r>
            <a:r>
              <a:rPr lang="en-US" dirty="0" smtClean="0"/>
              <a:t>S</a:t>
            </a:r>
            <a:r>
              <a:rPr lang="en-US" dirty="0"/>
              <a:t>)</a:t>
            </a:r>
          </a:p>
          <a:p>
            <a:pPr marL="109728" indent="0">
              <a:buNone/>
            </a:pPr>
            <a:r>
              <a:rPr lang="en-US" b="1" dirty="0"/>
              <a:t>End.</a:t>
            </a:r>
            <a:endParaRPr lang="en-US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36104"/>
          </a:xfrm>
        </p:spPr>
        <p:txBody>
          <a:bodyPr>
            <a:normAutofit/>
          </a:bodyPr>
          <a:lstStyle/>
          <a:p>
            <a:r>
              <a:rPr lang="ru-RU" u="sng" dirty="0"/>
              <a:t>Вот как выглядит программа</a:t>
            </a:r>
            <a:r>
              <a:rPr lang="ru-RU" u="sng" dirty="0" smtClean="0"/>
              <a:t>: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6732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374</TotalTime>
  <Words>357</Words>
  <Application>Microsoft Office PowerPoint</Application>
  <PresentationFormat>Экран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Тема: Программирование циклов на Паскале</vt:lpstr>
      <vt:lpstr>Презентация PowerPoint</vt:lpstr>
      <vt:lpstr>Самопроверка</vt:lpstr>
      <vt:lpstr>«Вспомнить всё»</vt:lpstr>
      <vt:lpstr>«Вспомнить всё»</vt:lpstr>
      <vt:lpstr>«Вспомнить всё»</vt:lpstr>
      <vt:lpstr>«Вспомнить всё»</vt:lpstr>
      <vt:lpstr>Решаем задачи</vt:lpstr>
      <vt:lpstr>Вот как выглядит программа:</vt:lpstr>
      <vt:lpstr>Вот как выглядит программа:</vt:lpstr>
      <vt:lpstr>Вот как выглядит программа:</vt:lpstr>
      <vt:lpstr>Презентация PowerPoint</vt:lpstr>
      <vt:lpstr>Презентация PowerPoint</vt:lpstr>
      <vt:lpstr>Решаем задачу</vt:lpstr>
      <vt:lpstr>Вот как выглядит программа:</vt:lpstr>
      <vt:lpstr>Итоги урока.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Программирование циклов на Паскале</dc:title>
  <dc:creator>user</dc:creator>
  <cp:lastModifiedBy>user</cp:lastModifiedBy>
  <cp:revision>25</cp:revision>
  <dcterms:created xsi:type="dcterms:W3CDTF">2023-03-29T09:19:40Z</dcterms:created>
  <dcterms:modified xsi:type="dcterms:W3CDTF">2024-02-14T09:55:47Z</dcterms:modified>
</cp:coreProperties>
</file>