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7EB"/>
    <a:srgbClr val="D1D2D4"/>
    <a:srgbClr val="F8AA8C"/>
    <a:srgbClr val="FDCA0D"/>
    <a:srgbClr val="068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3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2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2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2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3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2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4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9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1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8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F56B-D7D2-46F6-B146-086F4216C65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2D76F-2278-4359-80BA-A5B6DE9D6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09978"/>
            <a:ext cx="12192000" cy="1953491"/>
          </a:xfrm>
          <a:prstGeom prst="rect">
            <a:avLst/>
          </a:prstGeom>
          <a:solidFill>
            <a:srgbClr val="8AC7EB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65" y="2392499"/>
            <a:ext cx="3565811" cy="43918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8762" y="1797277"/>
            <a:ext cx="1138843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ДЕКАДА РУССКОГО ЯЗЫКА И ЛИТЕРАТУРЫ В ШКОЛЕ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ФИЛОЛОГИЧЕСКИХ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ИНТЕРНЕТ-МЕМОВ: ЛИНГВОКРЕАТИВНЫЙ АСПЕКТ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6789" y="5495917"/>
            <a:ext cx="1138843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Выполнил: Рдеев А.В.,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гимназии №166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651" y="549111"/>
            <a:ext cx="11388437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разработка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7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524" y="1132260"/>
            <a:ext cx="11388437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71" y="1034033"/>
            <a:ext cx="6344142" cy="63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0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90779"/>
            <a:ext cx="12192000" cy="980822"/>
          </a:xfrm>
          <a:prstGeom prst="rect">
            <a:avLst/>
          </a:prstGeom>
          <a:solidFill>
            <a:srgbClr val="8AC7EB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4183" y="554183"/>
            <a:ext cx="46135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способствовать развитию интереса к изучению русского языка и литературы;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способствовать развитию творческих и интеллектуальных возможностей каждого обучающегося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88182" y="554183"/>
            <a:ext cx="58466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создать условия для развития интереса к изучаемым предметам;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развить интеллектуальный и творческий потенциал учащихся;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развить коммуникативные навыки;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оценить влияние предметной декады на развитие интереса учащихся к изучаемым предметам;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помочь учителям и ученикам в раскрытии своего творческого потенциала;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создать праздничную, игровую, творческую атмосферу.</a:t>
            </a:r>
          </a:p>
        </p:txBody>
      </p:sp>
    </p:spTree>
    <p:extLst>
      <p:ext uri="{BB962C8B-B14F-4D97-AF65-F5344CB8AC3E}">
        <p14:creationId xmlns:p14="http://schemas.microsoft.com/office/powerpoint/2010/main" val="162736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90779"/>
            <a:ext cx="12192000" cy="980822"/>
          </a:xfrm>
          <a:prstGeom prst="rect">
            <a:avLst/>
          </a:prstGeom>
          <a:solidFill>
            <a:srgbClr val="8AC7EB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777" y="557011"/>
            <a:ext cx="635923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методической разработки не вызывает сомнения, поскольку внеурочная работа учителя по дисциплинам «Русский язык» и «Литература» является составной частью учебного процесса и предоставляет огромные возможности для того, чтобы заинтересовать учеников своим предметом. А учитывая актуальность явления «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контексте современного общества и большую популярность благодаря сети Интернет, разработка обладает значительным научным потенциалом и интересом среди учащихся.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04" y="730818"/>
            <a:ext cx="5298605" cy="54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2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8" y="1331028"/>
            <a:ext cx="6096000" cy="556594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идея Декады русского языка и литературы заключается в методической разработке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</a:t>
            </a:r>
            <a:r>
              <a:rPr lang="ru-RU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Такой подход был выбран неслучайно, поскольку наибольшей популярностью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пользуются в молодежной среде. Листая новостные ленты социальных сетей можно встретить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разного характера. Одни из них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тематически-образовательные.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2961"/>
            <a:ext cx="12192000" cy="980822"/>
          </a:xfrm>
          <a:prstGeom prst="rect">
            <a:avLst/>
          </a:prstGeom>
          <a:solidFill>
            <a:srgbClr val="8AC7EB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89219" y="350206"/>
            <a:ext cx="4613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7491" y="4716068"/>
            <a:ext cx="18426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54" y="3591857"/>
            <a:ext cx="3187974" cy="3204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04" y="1247907"/>
            <a:ext cx="3345874" cy="23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2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97491" y="4716068"/>
            <a:ext cx="18426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6690" y="958657"/>
            <a:ext cx="10640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особенность –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своеобразных штрих-кодов, предоставляющих информацию (графическую ссылку) для ее быстрого распознавания с помощью камеры на мобильном телефоне.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ученики на переменах и в другое свободное время могут играть в предметные игры, проходить образовательно-игровые тесты, читать полезные ссылки и выполнять интерактивные задания.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79" y="3641053"/>
            <a:ext cx="2478233" cy="2478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4" y="3634992"/>
            <a:ext cx="2484294" cy="24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2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97491" y="4716068"/>
            <a:ext cx="18426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455" y="1111103"/>
            <a:ext cx="6096000" cy="50191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особенность нашей разработки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игровые технологии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точнее популярные в молодежной среде игры с использованием филологического контекста. Например, игра «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Крокодил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Каждому знакомы правила игры, только на карточках для показа будут предложены литературные герои, лингвистические загадки, категории слов и т.д.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43" y="1763526"/>
            <a:ext cx="4530755" cy="29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93948"/>
              </p:ext>
            </p:extLst>
          </p:nvPr>
        </p:nvGraphicFramePr>
        <p:xfrm>
          <a:off x="1431660" y="665018"/>
          <a:ext cx="9554996" cy="5782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795">
                  <a:extLst>
                    <a:ext uri="{9D8B030D-6E8A-4147-A177-3AD203B41FA5}">
                      <a16:colId xmlns:a16="http://schemas.microsoft.com/office/drawing/2014/main" val="2105104591"/>
                    </a:ext>
                  </a:extLst>
                </a:gridCol>
                <a:gridCol w="2879795">
                  <a:extLst>
                    <a:ext uri="{9D8B030D-6E8A-4147-A177-3AD203B41FA5}">
                      <a16:colId xmlns:a16="http://schemas.microsoft.com/office/drawing/2014/main" val="4290543281"/>
                    </a:ext>
                  </a:extLst>
                </a:gridCol>
                <a:gridCol w="1475603">
                  <a:extLst>
                    <a:ext uri="{9D8B030D-6E8A-4147-A177-3AD203B41FA5}">
                      <a16:colId xmlns:a16="http://schemas.microsoft.com/office/drawing/2014/main" val="2157321365"/>
                    </a:ext>
                  </a:extLst>
                </a:gridCol>
                <a:gridCol w="1638651">
                  <a:extLst>
                    <a:ext uri="{9D8B030D-6E8A-4147-A177-3AD203B41FA5}">
                      <a16:colId xmlns:a16="http://schemas.microsoft.com/office/drawing/2014/main" val="3707639465"/>
                    </a:ext>
                  </a:extLst>
                </a:gridCol>
                <a:gridCol w="2083152">
                  <a:extLst>
                    <a:ext uri="{9D8B030D-6E8A-4147-A177-3AD203B41FA5}">
                      <a16:colId xmlns:a16="http://schemas.microsoft.com/office/drawing/2014/main" val="2761104439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Мероприятия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Сроки проведения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Ответственные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2385844652"/>
                  </a:ext>
                </a:extLst>
              </a:tr>
              <a:tr h="705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день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Выставка-конкурс филологических интернет-мемов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5-11 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течение декады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Педагог-организатор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4208536410"/>
                  </a:ext>
                </a:extLst>
              </a:tr>
              <a:tr h="527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день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Классный час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«Культура</a:t>
                      </a:r>
                      <a:r>
                        <a:rPr lang="ru-RU" sz="1600" baseline="0" dirty="0">
                          <a:effectLst/>
                        </a:rPr>
                        <a:t> языка и экология слова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5-7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Определенные даты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Классные руководители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1618742758"/>
                  </a:ext>
                </a:extLst>
              </a:tr>
              <a:tr h="883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Классный час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«Русский язык сегодня: тенденции и развитие»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8-11 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403773"/>
                  </a:ext>
                </a:extLst>
              </a:tr>
              <a:tr h="705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день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Игра «Лингвистический крокодил»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5-7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Определенная дата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Педагог-организатор, учителя-филологи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2390679409"/>
                  </a:ext>
                </a:extLst>
              </a:tr>
              <a:tr h="1062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день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Книжная выставка в библиотеке (к 160-летию со дня рождения А. П. Чехова)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5-11 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течение декады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Библиотекарь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3085060084"/>
                  </a:ext>
                </a:extLst>
              </a:tr>
              <a:tr h="1062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день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Qr</a:t>
                      </a:r>
                      <a:r>
                        <a:rPr lang="ru-RU" sz="1600">
                          <a:effectLst/>
                        </a:rPr>
                        <a:t>-квесты: игры, интерактивные задания и полезные ссылки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5-11 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течение декады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Педагог-организатор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2572239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39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80061"/>
              </p:ext>
            </p:extLst>
          </p:nvPr>
        </p:nvGraphicFramePr>
        <p:xfrm>
          <a:off x="969819" y="886691"/>
          <a:ext cx="10667999" cy="4847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291">
                  <a:extLst>
                    <a:ext uri="{9D8B030D-6E8A-4147-A177-3AD203B41FA5}">
                      <a16:colId xmlns:a16="http://schemas.microsoft.com/office/drawing/2014/main" val="2105104591"/>
                    </a:ext>
                  </a:extLst>
                </a:gridCol>
                <a:gridCol w="3368889">
                  <a:extLst>
                    <a:ext uri="{9D8B030D-6E8A-4147-A177-3AD203B41FA5}">
                      <a16:colId xmlns:a16="http://schemas.microsoft.com/office/drawing/2014/main" val="4290543281"/>
                    </a:ext>
                  </a:extLst>
                </a:gridCol>
                <a:gridCol w="1647487">
                  <a:extLst>
                    <a:ext uri="{9D8B030D-6E8A-4147-A177-3AD203B41FA5}">
                      <a16:colId xmlns:a16="http://schemas.microsoft.com/office/drawing/2014/main" val="2157321365"/>
                    </a:ext>
                  </a:extLst>
                </a:gridCol>
                <a:gridCol w="1829527">
                  <a:extLst>
                    <a:ext uri="{9D8B030D-6E8A-4147-A177-3AD203B41FA5}">
                      <a16:colId xmlns:a16="http://schemas.microsoft.com/office/drawing/2014/main" val="3707639465"/>
                    </a:ext>
                  </a:extLst>
                </a:gridCol>
                <a:gridCol w="2325805">
                  <a:extLst>
                    <a:ext uri="{9D8B030D-6E8A-4147-A177-3AD203B41FA5}">
                      <a16:colId xmlns:a16="http://schemas.microsoft.com/office/drawing/2014/main" val="2761104439"/>
                    </a:ext>
                  </a:extLst>
                </a:gridCol>
              </a:tblGrid>
              <a:tr h="282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Мероприятия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Сроки проведения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Ответственные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2385844652"/>
                  </a:ext>
                </a:extLst>
              </a:tr>
              <a:tr h="1045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 день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Редакционный процесс создания специального выпуска ежемесячной школьной газеты «Белый слон» (к Декаде русского языка и литературы)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5-11 классы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течение декады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Педагог дополнительного образования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1617638773"/>
                  </a:ext>
                </a:extLst>
              </a:tr>
              <a:tr h="6636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день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Научно-исследовательская конференция по филологии к 160-летию со дня рождения А. П. Чехова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8-11 классы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Определенная дата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Педагог-организатор, учителя-филологи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2297026807"/>
                  </a:ext>
                </a:extLst>
              </a:tr>
              <a:tr h="568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 день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Конкурс</a:t>
                      </a:r>
                      <a:r>
                        <a:rPr lang="ru-RU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чтецов «Я говорю с тобою, Ленинград!»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5-11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Определенная дата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Педагог-организатор, учителя-филологи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2218949685"/>
                  </a:ext>
                </a:extLst>
              </a:tr>
              <a:tr h="472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 день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Просмотр фильма по художественному произведению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5-11 классы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Определенная дата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Педагог-организатор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1297312683"/>
                  </a:ext>
                </a:extLst>
              </a:tr>
              <a:tr h="568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 день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Закрытие декады. Подведение итогов, награждение победителей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5-11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Последний день декады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Педагог-организатор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56" marR="22156" marT="0" marB="0" anchor="ctr"/>
                </a:tc>
                <a:extLst>
                  <a:ext uri="{0D108BD9-81ED-4DB2-BD59-A6C34878D82A}">
                    <a16:rowId xmlns:a16="http://schemas.microsoft.com/office/drawing/2014/main" val="821859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14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5234" y="362819"/>
            <a:ext cx="10238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 проведения предметной недели отразила различные формы и методы учебной деятельности. Для активизации мыслительной деятельности учащихся были предложены оригинальные игровые технологии и инновационные компьютерные разработки.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5" y="1863082"/>
            <a:ext cx="5789258" cy="49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61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579</Words>
  <Application>Microsoft Macintosh PowerPoint</Application>
  <PresentationFormat>Широкоэкранный</PresentationFormat>
  <Paragraphs>101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Рдеев</dc:creator>
  <cp:lastModifiedBy>Александр Рдеев</cp:lastModifiedBy>
  <cp:revision>15</cp:revision>
  <dcterms:created xsi:type="dcterms:W3CDTF">2020-01-26T10:37:51Z</dcterms:created>
  <dcterms:modified xsi:type="dcterms:W3CDTF">2023-05-31T16:44:34Z</dcterms:modified>
</cp:coreProperties>
</file>