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3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72" autoAdjust="0"/>
  </p:normalViewPr>
  <p:slideViewPr>
    <p:cSldViewPr>
      <p:cViewPr varScale="1">
        <p:scale>
          <a:sx n="54" d="100"/>
          <a:sy n="54" d="100"/>
        </p:scale>
        <p:origin x="-183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61B553-944B-4A37-8135-D979B2A63237}" type="datetimeFigureOut">
              <a:rPr lang="ru-RU" smtClean="0"/>
              <a:pPr/>
              <a:t>03.12.2018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FFC9F6-896C-4DCB-823B-F7A10035D14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4588" y="695325"/>
            <a:ext cx="4568825" cy="3427413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EE628-7BBE-4F73-947E-14B0A98C5BE0}" type="datetimeFigureOut">
              <a:rPr lang="ru-RU" smtClean="0"/>
              <a:pPr/>
              <a:t>03.12.2018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6163D-13BE-4969-B547-43C0DA99BDA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EE628-7BBE-4F73-947E-14B0A98C5BE0}" type="datetimeFigureOut">
              <a:rPr lang="ru-RU" smtClean="0"/>
              <a:pPr/>
              <a:t>03.12.2018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6163D-13BE-4969-B547-43C0DA99BDA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EE628-7BBE-4F73-947E-14B0A98C5BE0}" type="datetimeFigureOut">
              <a:rPr lang="ru-RU" smtClean="0"/>
              <a:pPr/>
              <a:t>03.12.2018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6163D-13BE-4969-B547-43C0DA99BDA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EE628-7BBE-4F73-947E-14B0A98C5BE0}" type="datetimeFigureOut">
              <a:rPr lang="ru-RU" smtClean="0"/>
              <a:pPr/>
              <a:t>03.12.2018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6163D-13BE-4969-B547-43C0DA99BDA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EE628-7BBE-4F73-947E-14B0A98C5BE0}" type="datetimeFigureOut">
              <a:rPr lang="ru-RU" smtClean="0"/>
              <a:pPr/>
              <a:t>03.12.2018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6163D-13BE-4969-B547-43C0DA99BDA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EE628-7BBE-4F73-947E-14B0A98C5BE0}" type="datetimeFigureOut">
              <a:rPr lang="ru-RU" smtClean="0"/>
              <a:pPr/>
              <a:t>03.12.2018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6163D-13BE-4969-B547-43C0DA99BDA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EE628-7BBE-4F73-947E-14B0A98C5BE0}" type="datetimeFigureOut">
              <a:rPr lang="ru-RU" smtClean="0"/>
              <a:pPr/>
              <a:t>03.12.2018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6163D-13BE-4969-B547-43C0DA99BDA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EE628-7BBE-4F73-947E-14B0A98C5BE0}" type="datetimeFigureOut">
              <a:rPr lang="ru-RU" smtClean="0"/>
              <a:pPr/>
              <a:t>03.12.2018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6163D-13BE-4969-B547-43C0DA99BDA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EE628-7BBE-4F73-947E-14B0A98C5BE0}" type="datetimeFigureOut">
              <a:rPr lang="ru-RU" smtClean="0"/>
              <a:pPr/>
              <a:t>03.12.2018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6163D-13BE-4969-B547-43C0DA99BDA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EE628-7BBE-4F73-947E-14B0A98C5BE0}" type="datetimeFigureOut">
              <a:rPr lang="ru-RU" smtClean="0"/>
              <a:pPr/>
              <a:t>03.12.2018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6163D-13BE-4969-B547-43C0DA99BDA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EE628-7BBE-4F73-947E-14B0A98C5BE0}" type="datetimeFigureOut">
              <a:rPr lang="ru-RU" smtClean="0"/>
              <a:pPr/>
              <a:t>03.12.2018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6163D-13BE-4969-B547-43C0DA99BDA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EE628-7BBE-4F73-947E-14B0A98C5BE0}" type="datetimeFigureOut">
              <a:rPr lang="ru-RU" smtClean="0"/>
              <a:pPr/>
              <a:t>03.12.2018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6163D-13BE-4969-B547-43C0DA99BDA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Pictures/1000000000000780000004B0BA6A11E1.png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1052737"/>
            <a:ext cx="8458200" cy="5023050"/>
          </a:xfrm>
        </p:spPr>
        <p:txBody>
          <a:bodyPr>
            <a:normAutofit/>
          </a:bodyPr>
          <a:lstStyle/>
          <a:p>
            <a:r>
              <a:rPr lang="ru-RU" b="1" dirty="0" smtClean="0"/>
              <a:t>Урок коррекции знаний, умений и навыков на тему: “Наречие как часть речи”</a:t>
            </a:r>
            <a:r>
              <a:rPr lang="en-US" b="1" dirty="0" smtClean="0">
                <a:solidFill>
                  <a:schemeClr val="bg1"/>
                </a:solidFill>
              </a:rPr>
              <a:t/>
            </a:r>
            <a:br>
              <a:rPr lang="en-US" b="1" dirty="0" smtClean="0">
                <a:solidFill>
                  <a:schemeClr val="bg1"/>
                </a:solidFill>
              </a:rPr>
            </a:br>
            <a:r>
              <a:rPr lang="en-US" b="1" dirty="0" smtClean="0">
                <a:solidFill>
                  <a:schemeClr val="bg1"/>
                </a:solidFill>
              </a:rPr>
              <a:t/>
            </a:r>
            <a:br>
              <a:rPr lang="en-US" b="1" dirty="0" smtClean="0">
                <a:solidFill>
                  <a:schemeClr val="bg1"/>
                </a:solidFill>
              </a:rPr>
            </a:br>
            <a:r>
              <a:rPr lang="ru-RU" sz="3600" dirty="0">
                <a:solidFill>
                  <a:schemeClr val="bg1"/>
                </a:solidFill>
              </a:rPr>
              <a:t/>
            </a:r>
            <a:br>
              <a:rPr lang="ru-RU" sz="3600" dirty="0">
                <a:solidFill>
                  <a:schemeClr val="bg1"/>
                </a:solidFill>
              </a:rPr>
            </a:br>
            <a:endParaRPr lang="ru-RU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764704"/>
            <a:ext cx="8136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/>
              <a:t>Герои Новомосковска</a:t>
            </a:r>
            <a:endParaRPr lang="ru-RU" sz="3600" b="1" dirty="0"/>
          </a:p>
        </p:txBody>
      </p:sp>
      <p:pic>
        <p:nvPicPr>
          <p:cNvPr id="4" name="Picture 2" descr="&amp;#1057;.&amp;#1040;. &amp;#1050;&amp;#1091;&amp;#1082;&amp;#1091;&amp;#1085;&amp;#1080;&amp;#1085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420888"/>
            <a:ext cx="2036590" cy="3024336"/>
          </a:xfrm>
          <a:prstGeom prst="rect">
            <a:avLst/>
          </a:prstGeom>
          <a:noFill/>
        </p:spPr>
      </p:pic>
      <p:pic>
        <p:nvPicPr>
          <p:cNvPr id="5" name="Picture 4" descr="&amp;#1053;.&amp;#1040;. &amp;#1055;&amp;#1088;&amp;#1080;&amp;#1089;&amp;#1103;&amp;#1075;&amp;#1080;&amp;#1085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2420888"/>
            <a:ext cx="2023754" cy="3096344"/>
          </a:xfrm>
          <a:prstGeom prst="rect">
            <a:avLst/>
          </a:prstGeom>
          <a:noFill/>
        </p:spPr>
      </p:pic>
      <p:pic>
        <p:nvPicPr>
          <p:cNvPr id="6" name="Picture 6" descr="&amp;#1052;.&amp;#1048;. &amp;#1060;&amp;#1088;&amp;#1086;&amp;#1083;&amp;#1086;&amp;#1074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216" y="2492896"/>
            <a:ext cx="2016224" cy="30963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1700808"/>
            <a:ext cx="741682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i="1" dirty="0"/>
              <a:t>Родной город сталиногорцы защищали самоотверженно, держались до последнего, бились насмерть.</a:t>
            </a:r>
            <a:endParaRPr lang="ru-RU" sz="3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im0-tub-ru.yandex.net/i?id=3798e5798d47f52312445f38345003d3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572000"/>
            <a:ext cx="18288000" cy="11430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611560" y="1628800"/>
            <a:ext cx="13105456" cy="1584176"/>
          </a:xfrm>
        </p:spPr>
        <p:txBody>
          <a:bodyPr>
            <a:noAutofit/>
          </a:bodyPr>
          <a:lstStyle/>
          <a:p>
            <a:pPr algn="just"/>
            <a:r>
              <a:rPr lang="en-US" sz="6000" dirty="0" smtClean="0">
                <a:solidFill>
                  <a:schemeClr val="tx1"/>
                </a:solidFill>
              </a:rPr>
              <a:t>C</a:t>
            </a:r>
            <a:r>
              <a:rPr lang="ru-RU" sz="6000" dirty="0" err="1" smtClean="0">
                <a:solidFill>
                  <a:schemeClr val="tx1"/>
                </a:solidFill>
              </a:rPr>
              <a:t>егодня</a:t>
            </a:r>
            <a:r>
              <a:rPr lang="ru-RU" sz="6000" dirty="0" smtClean="0">
                <a:solidFill>
                  <a:schemeClr val="tx1"/>
                </a:solidFill>
              </a:rPr>
              <a:t> на уроке мы будем работать …</a:t>
            </a:r>
            <a:endParaRPr lang="ru-RU" sz="6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лилиния 1"/>
          <p:cNvSpPr/>
          <p:nvPr/>
        </p:nvSpPr>
        <p:spPr>
          <a:xfrm>
            <a:off x="253080" y="1626840"/>
            <a:ext cx="8625239" cy="256283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ctr" anchorCtr="0" compatLnSpc="1"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1999" algn="l"/>
                <a:tab pos="5486399" algn="l"/>
                <a:tab pos="6400799" algn="l"/>
                <a:tab pos="7315200" algn="l"/>
                <a:tab pos="8229599" algn="l"/>
                <a:tab pos="9143999" algn="l"/>
                <a:tab pos="10058399" algn="l"/>
              </a:tabLst>
            </a:pPr>
            <a:endParaRPr lang="ru-RU" sz="1800" b="0" i="0" u="none" strike="noStrike" baseline="0" dirty="0">
              <a:ln>
                <a:noFill/>
              </a:ln>
              <a:solidFill>
                <a:srgbClr val="000000"/>
              </a:solidFill>
              <a:latin typeface="Arial" pitchFamily="34"/>
              <a:ea typeface="Microsoft YaHei" pitchFamily="2"/>
              <a:cs typeface="Lucida Sans" pitchFamily="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-191160"/>
            <a:ext cx="9431999" cy="7380360"/>
          </a:xfrm>
          <a:prstGeom prst="rect">
            <a:avLst/>
          </a:prstGeom>
          <a:blipFill>
            <a:blip r:embed="rId3" r:link="rId4" cstate="print"/>
            <a:stretch>
              <a:fillRect/>
            </a:stretch>
          </a:blipFill>
          <a:ln>
            <a:noFill/>
          </a:ln>
        </p:spPr>
        <p:txBody>
          <a:bodyPr vert="horz" wrap="none" lIns="90000" tIns="45000" rIns="90000" bIns="45000" anchorCtr="0" compatLnSpc="1"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609"/>
              </a:spcBef>
              <a:spcAft>
                <a:spcPts val="411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1999" algn="l"/>
                <a:tab pos="5486399" algn="l"/>
                <a:tab pos="6400799" algn="l"/>
                <a:tab pos="7315200" algn="l"/>
                <a:tab pos="8229599" algn="l"/>
                <a:tab pos="9143999" algn="l"/>
                <a:tab pos="10058399" algn="l"/>
              </a:tabLst>
            </a:pPr>
            <a:endParaRPr lang="ru-RU" sz="2600" b="1" i="1" u="none" strike="noStrike" baseline="0" dirty="0">
              <a:ln>
                <a:noFill/>
              </a:ln>
              <a:solidFill>
                <a:srgbClr val="000000"/>
              </a:solidFill>
              <a:latin typeface="Arial" pitchFamily="34"/>
              <a:ea typeface="Microsoft YaHei" pitchFamily="2"/>
              <a:cs typeface="Lucida Sans" pitchFamily="2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609"/>
              </a:spcBef>
              <a:spcAft>
                <a:spcPts val="411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1999" algn="l"/>
                <a:tab pos="5486399" algn="l"/>
                <a:tab pos="6400799" algn="l"/>
                <a:tab pos="7315200" algn="l"/>
                <a:tab pos="8229599" algn="l"/>
                <a:tab pos="9143999" algn="l"/>
                <a:tab pos="10058399" algn="l"/>
              </a:tabLst>
            </a:pPr>
            <a:r>
              <a:rPr lang="ru-RU" sz="2600" b="1" i="1" u="none" strike="noStrike" baseline="0" dirty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Lucida Sans" pitchFamily="2"/>
              </a:rPr>
              <a:t>Наш язык и скромен, и богат,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609"/>
              </a:spcBef>
              <a:spcAft>
                <a:spcPts val="411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1999" algn="l"/>
                <a:tab pos="5486399" algn="l"/>
                <a:tab pos="6400799" algn="l"/>
                <a:tab pos="7315200" algn="l"/>
                <a:tab pos="8229599" algn="l"/>
                <a:tab pos="9143999" algn="l"/>
                <a:tab pos="10058399" algn="l"/>
              </a:tabLst>
            </a:pPr>
            <a:r>
              <a:rPr lang="ru-RU" sz="2600" b="1" i="1" u="none" strike="noStrike" baseline="0" dirty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Lucida Sans" pitchFamily="2"/>
              </a:rPr>
              <a:t>В каждом слове скрыт чудесный клад.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609"/>
              </a:spcBef>
              <a:spcAft>
                <a:spcPts val="411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1999" algn="l"/>
                <a:tab pos="5486399" algn="l"/>
                <a:tab pos="6400799" algn="l"/>
                <a:tab pos="7315200" algn="l"/>
                <a:tab pos="8229599" algn="l"/>
                <a:tab pos="9143999" algn="l"/>
                <a:tab pos="10058399" algn="l"/>
              </a:tabLst>
            </a:pPr>
            <a:r>
              <a:rPr lang="ru-RU" sz="2600" b="1" i="1" u="none" strike="noStrike" baseline="0" dirty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Lucida Sans" pitchFamily="2"/>
              </a:rPr>
              <a:t>Слово «</a:t>
            </a:r>
            <a:r>
              <a:rPr lang="ru-RU" sz="2800" b="1" i="1" u="none" strike="noStrike" baseline="0" dirty="0">
                <a:ln>
                  <a:noFill/>
                </a:ln>
                <a:solidFill>
                  <a:srgbClr val="CC0000"/>
                </a:solidFill>
                <a:latin typeface="Arial" pitchFamily="34"/>
                <a:ea typeface="Microsoft YaHei" pitchFamily="2"/>
                <a:cs typeface="Lucida Sans" pitchFamily="2"/>
              </a:rPr>
              <a:t>...</a:t>
            </a:r>
            <a:r>
              <a:rPr lang="ru-RU" sz="2600" b="1" i="1" u="none" strike="noStrike" baseline="0" dirty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Lucida Sans" pitchFamily="2"/>
              </a:rPr>
              <a:t>» произнеси –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609"/>
              </a:spcBef>
              <a:spcAft>
                <a:spcPts val="411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1999" algn="l"/>
                <a:tab pos="5486399" algn="l"/>
                <a:tab pos="6400799" algn="l"/>
                <a:tab pos="7315200" algn="l"/>
                <a:tab pos="8229599" algn="l"/>
                <a:tab pos="9143999" algn="l"/>
                <a:tab pos="10058399" algn="l"/>
              </a:tabLst>
            </a:pPr>
            <a:r>
              <a:rPr lang="ru-RU" sz="2600" b="1" i="1" u="none" strike="noStrike" baseline="0" dirty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Lucida Sans" pitchFamily="2"/>
              </a:rPr>
              <a:t>И представишь сразу неба синь.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609"/>
              </a:spcBef>
              <a:spcAft>
                <a:spcPts val="411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1999" algn="l"/>
                <a:tab pos="5486399" algn="l"/>
                <a:tab pos="6400799" algn="l"/>
                <a:tab pos="7315200" algn="l"/>
                <a:tab pos="8229599" algn="l"/>
                <a:tab pos="9143999" algn="l"/>
                <a:tab pos="10058399" algn="l"/>
              </a:tabLst>
            </a:pPr>
            <a:r>
              <a:rPr lang="ru-RU" sz="2600" b="1" i="1" u="none" strike="noStrike" baseline="0" dirty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Lucida Sans" pitchFamily="2"/>
              </a:rPr>
              <a:t>Если вспомнишь слово ты «</a:t>
            </a:r>
            <a:r>
              <a:rPr lang="ru-RU" sz="2800" b="1" i="1" u="none" strike="noStrike" baseline="0" dirty="0">
                <a:ln>
                  <a:noFill/>
                </a:ln>
                <a:solidFill>
                  <a:srgbClr val="990000"/>
                </a:solidFill>
                <a:latin typeface="Arial" pitchFamily="34"/>
                <a:ea typeface="Microsoft YaHei" pitchFamily="2"/>
                <a:cs typeface="Lucida Sans" pitchFamily="2"/>
              </a:rPr>
              <a:t>....</a:t>
            </a:r>
            <a:r>
              <a:rPr lang="ru-RU" sz="2600" b="1" i="1" u="none" strike="noStrike" baseline="0" dirty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Lucida Sans" pitchFamily="2"/>
              </a:rPr>
              <a:t>»,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609"/>
              </a:spcBef>
              <a:spcAft>
                <a:spcPts val="411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1999" algn="l"/>
                <a:tab pos="5486399" algn="l"/>
                <a:tab pos="6400799" algn="l"/>
                <a:tab pos="7315200" algn="l"/>
                <a:tab pos="8229599" algn="l"/>
                <a:tab pos="9143999" algn="l"/>
                <a:tab pos="10058399" algn="l"/>
              </a:tabLst>
            </a:pPr>
            <a:r>
              <a:rPr lang="ru-RU" sz="2600" b="1" i="1" u="none" strike="noStrike" baseline="0" dirty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Lucida Sans" pitchFamily="2"/>
              </a:rPr>
              <a:t>То увидишь – солнышко взошло.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609"/>
              </a:spcBef>
              <a:spcAft>
                <a:spcPts val="411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1999" algn="l"/>
                <a:tab pos="5486399" algn="l"/>
                <a:tab pos="6400799" algn="l"/>
                <a:tab pos="7315200" algn="l"/>
                <a:tab pos="8229599" algn="l"/>
                <a:tab pos="9143999" algn="l"/>
                <a:tab pos="10058399" algn="l"/>
              </a:tabLst>
            </a:pPr>
            <a:r>
              <a:rPr lang="ru-RU" sz="2600" b="1" i="1" u="none" strike="noStrike" baseline="0" dirty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Lucida Sans" pitchFamily="2"/>
              </a:rPr>
              <a:t>Если скажешь ты «</a:t>
            </a:r>
            <a:r>
              <a:rPr lang="ru-RU" sz="2600" b="1" i="1" u="none" strike="noStrike" baseline="0" dirty="0">
                <a:ln>
                  <a:noFill/>
                </a:ln>
                <a:solidFill>
                  <a:srgbClr val="990066"/>
                </a:solidFill>
                <a:latin typeface="Arial" pitchFamily="34"/>
                <a:ea typeface="Microsoft YaHei" pitchFamily="2"/>
                <a:cs typeface="Lucida Sans" pitchFamily="2"/>
              </a:rPr>
              <a:t>...</a:t>
            </a:r>
            <a:r>
              <a:rPr lang="ru-RU" sz="2600" b="1" i="1" u="none" strike="noStrike" baseline="0" dirty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Lucida Sans" pitchFamily="2"/>
              </a:rPr>
              <a:t>»,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609"/>
              </a:spcBef>
              <a:spcAft>
                <a:spcPts val="411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1999" algn="l"/>
                <a:tab pos="5486399" algn="l"/>
                <a:tab pos="6400799" algn="l"/>
                <a:tab pos="7315200" algn="l"/>
                <a:tab pos="8229599" algn="l"/>
                <a:tab pos="9143999" algn="l"/>
                <a:tab pos="10058399" algn="l"/>
              </a:tabLst>
            </a:pPr>
            <a:r>
              <a:rPr lang="ru-RU" sz="2600" b="1" i="1" u="none" strike="noStrike" baseline="0" dirty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Lucida Sans" pitchFamily="2"/>
              </a:rPr>
              <a:t>Сразу вечер постучит в окно.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609"/>
              </a:spcBef>
              <a:spcAft>
                <a:spcPts val="411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1999" algn="l"/>
                <a:tab pos="5486399" algn="l"/>
                <a:tab pos="6400799" algn="l"/>
                <a:tab pos="7315200" algn="l"/>
                <a:tab pos="8229599" algn="l"/>
                <a:tab pos="9143999" algn="l"/>
                <a:tab pos="10058399" algn="l"/>
              </a:tabLst>
            </a:pPr>
            <a:r>
              <a:rPr lang="ru-RU" sz="2600" b="1" i="1" u="none" strike="noStrike" baseline="0" dirty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Lucida Sans" pitchFamily="2"/>
              </a:rPr>
              <a:t>Если скажешь «</a:t>
            </a:r>
            <a:r>
              <a:rPr lang="ru-RU" sz="2600" b="1" i="1" u="none" strike="noStrike" baseline="0" dirty="0">
                <a:ln>
                  <a:noFill/>
                </a:ln>
                <a:solidFill>
                  <a:srgbClr val="CC0000"/>
                </a:solidFill>
                <a:latin typeface="Arial" pitchFamily="34"/>
                <a:ea typeface="Microsoft YaHei" pitchFamily="2"/>
                <a:cs typeface="Lucida Sans" pitchFamily="2"/>
              </a:rPr>
              <a:t>...</a:t>
            </a:r>
            <a:r>
              <a:rPr lang="ru-RU" sz="2600" b="1" i="1" u="none" strike="noStrike" baseline="0" dirty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Lucida Sans" pitchFamily="2"/>
              </a:rPr>
              <a:t>» ты,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609"/>
              </a:spcBef>
              <a:spcAft>
                <a:spcPts val="411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1999" algn="l"/>
                <a:tab pos="5486399" algn="l"/>
                <a:tab pos="6400799" algn="l"/>
                <a:tab pos="7315200" algn="l"/>
                <a:tab pos="8229599" algn="l"/>
                <a:tab pos="9143999" algn="l"/>
                <a:tab pos="10058399" algn="l"/>
              </a:tabLst>
            </a:pPr>
            <a:r>
              <a:rPr lang="ru-RU" sz="2600" b="1" i="1" u="none" strike="noStrike" baseline="0" dirty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Lucida Sans" pitchFamily="2"/>
              </a:rPr>
              <a:t>Сразу вспомнишь ландыша цветы.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609"/>
              </a:spcBef>
              <a:spcAft>
                <a:spcPts val="411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1999" algn="l"/>
                <a:tab pos="5486399" algn="l"/>
                <a:tab pos="6400799" algn="l"/>
                <a:tab pos="7315200" algn="l"/>
                <a:tab pos="8229599" algn="l"/>
                <a:tab pos="9143999" algn="l"/>
                <a:tab pos="10058399" algn="l"/>
              </a:tabLst>
            </a:pPr>
            <a:r>
              <a:rPr lang="ru-RU" sz="2600" b="1" i="1" u="none" strike="noStrike" baseline="0" dirty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Lucida Sans" pitchFamily="2"/>
              </a:rPr>
              <a:t>Ну а если скажешь ты «</a:t>
            </a:r>
            <a:r>
              <a:rPr lang="ru-RU" sz="2600" b="1" i="1" u="none" strike="noStrike" baseline="0" dirty="0">
                <a:ln>
                  <a:noFill/>
                </a:ln>
                <a:solidFill>
                  <a:srgbClr val="0000FF"/>
                </a:solidFill>
                <a:latin typeface="Arial" pitchFamily="34"/>
                <a:ea typeface="Microsoft YaHei" pitchFamily="2"/>
                <a:cs typeface="Lucida Sans" pitchFamily="2"/>
              </a:rPr>
              <a:t>....</a:t>
            </a:r>
            <a:r>
              <a:rPr lang="ru-RU" sz="2600" b="1" i="1" u="none" strike="noStrike" baseline="0" dirty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Lucida Sans" pitchFamily="2"/>
              </a:rPr>
              <a:t>» -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609"/>
              </a:spcBef>
              <a:spcAft>
                <a:spcPts val="411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1999" algn="l"/>
                <a:tab pos="5486399" algn="l"/>
                <a:tab pos="6400799" algn="l"/>
                <a:tab pos="7315200" algn="l"/>
                <a:tab pos="8229599" algn="l"/>
                <a:tab pos="9143999" algn="l"/>
                <a:tab pos="10058399" algn="l"/>
              </a:tabLst>
            </a:pPr>
            <a:r>
              <a:rPr lang="ru-RU" sz="2600" b="1" i="1" u="none" strike="noStrike" baseline="0" dirty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Lucida Sans" pitchFamily="2"/>
              </a:rPr>
              <a:t>Пред тобою сразу вся Россия!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609"/>
              </a:spcBef>
              <a:spcAft>
                <a:spcPts val="411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1999" algn="l"/>
                <a:tab pos="5486399" algn="l"/>
                <a:tab pos="6400799" algn="l"/>
                <a:tab pos="7315200" algn="l"/>
                <a:tab pos="8229599" algn="l"/>
                <a:tab pos="9143999" algn="l"/>
                <a:tab pos="10058399" algn="l"/>
              </a:tabLst>
            </a:pPr>
            <a:r>
              <a:rPr lang="ru-RU" sz="2200" b="1" i="1" u="none" strike="noStrike" baseline="0" dirty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Lucida Sans" pitchFamily="2"/>
              </a:rPr>
              <a:t>Слова для справок</a:t>
            </a:r>
            <a:r>
              <a:rPr lang="ru-RU" sz="2400" b="1" i="1" u="none" strike="noStrike" baseline="0" dirty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Lucida Sans" pitchFamily="2"/>
              </a:rPr>
              <a:t>: </a:t>
            </a:r>
            <a:r>
              <a:rPr lang="ru-RU" sz="2000" b="1" i="1" u="none" strike="noStrike" baseline="0" dirty="0">
                <a:ln>
                  <a:noFill/>
                </a:ln>
                <a:solidFill>
                  <a:srgbClr val="330099"/>
                </a:solidFill>
                <a:latin typeface="Arial" pitchFamily="34"/>
                <a:ea typeface="Microsoft YaHei" pitchFamily="2"/>
                <a:cs typeface="Lucida Sans" pitchFamily="2"/>
              </a:rPr>
              <a:t>высоко, красиво, ароматно, темно,светло.</a:t>
            </a:r>
          </a:p>
        </p:txBody>
      </p:sp>
    </p:spTree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.ytimg.com/vi/izPT4SXAP7A/maxresdefa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755577" y="1412776"/>
            <a:ext cx="799288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5400" dirty="0" smtClean="0"/>
          </a:p>
          <a:p>
            <a:r>
              <a:rPr lang="ru-RU" sz="5400" dirty="0" smtClean="0"/>
              <a:t>Нет </a:t>
            </a:r>
            <a:r>
              <a:rPr lang="ru-RU" sz="5400" dirty="0"/>
              <a:t>ничего краше...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764704"/>
            <a:ext cx="820891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/>
              <a:t>ПАТРИОТИЗМ (от греч. patriotes — соотечественник, patris — родина, отечество) любовь к отечеству, преданность ему, стремление своими действиями служить его интересам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188640"/>
            <a:ext cx="8640960" cy="79714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/>
              <a:t>Вчера наш город отметил знаменательную дату - 77 лет назад Сталиногорск был освобожден от немецко-фашистских захватчиков</a:t>
            </a:r>
            <a:r>
              <a:rPr lang="ru-RU" sz="3200" b="1" i="1" dirty="0" smtClean="0"/>
              <a:t>.</a:t>
            </a:r>
            <a:endParaRPr lang="en-US" sz="3200" b="1" i="1" dirty="0" smtClean="0"/>
          </a:p>
          <a:p>
            <a:endParaRPr lang="en-US" sz="3200" b="1" i="1" dirty="0" smtClean="0"/>
          </a:p>
          <a:p>
            <a:r>
              <a:rPr lang="ru-RU" sz="3200" b="1" i="1" dirty="0" smtClean="0"/>
              <a:t>Традиционно </a:t>
            </a:r>
            <a:r>
              <a:rPr lang="ru-RU" sz="3200" b="1" i="1" dirty="0"/>
              <a:t>возложение цветов состоялось у монумента Вечной славы на улице Московской</a:t>
            </a:r>
            <a:r>
              <a:rPr lang="ru-RU" sz="3200" b="1" i="1" dirty="0" smtClean="0"/>
              <a:t>.</a:t>
            </a:r>
            <a:r>
              <a:rPr lang="ru-RU" sz="3200" b="1" i="1" dirty="0"/>
              <a:t> </a:t>
            </a:r>
            <a:endParaRPr lang="en-US" sz="3200" b="1" i="1" dirty="0" smtClean="0"/>
          </a:p>
          <a:p>
            <a:endParaRPr lang="en-US" sz="3200" b="1" i="1" dirty="0" smtClean="0"/>
          </a:p>
          <a:p>
            <a:r>
              <a:rPr lang="ru-RU" sz="3200" b="1" i="1" dirty="0" smtClean="0"/>
              <a:t>День </a:t>
            </a:r>
            <a:r>
              <a:rPr lang="ru-RU" sz="3200" b="1" i="1" dirty="0"/>
              <a:t>освобождения города, 12 декабря 1941 года всегда будет символом стойкости, высокого патриотического духа и беспримерного мужества. </a:t>
            </a:r>
            <a:endParaRPr lang="ru-RU" sz="3200" dirty="0"/>
          </a:p>
          <a:p>
            <a:endParaRPr lang="en-US" sz="3200" b="1" i="1" dirty="0" smtClean="0"/>
          </a:p>
          <a:p>
            <a:endParaRPr lang="ru-RU" sz="3200" dirty="0"/>
          </a:p>
          <a:p>
            <a:endParaRPr lang="ru-RU" sz="3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xn----8sb3aecfzphc1h.xn--p1ai/images/Turizm/pamyatniki/2017/800/14_memorial'nij_komplex_1.JPG"/>
          <p:cNvPicPr/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  <a:prstDash/>
          </a:ln>
        </p:spPr>
      </p:pic>
      <p:sp>
        <p:nvSpPr>
          <p:cNvPr id="4" name="Прямоугольник 3"/>
          <p:cNvSpPr/>
          <p:nvPr/>
        </p:nvSpPr>
        <p:spPr>
          <a:xfrm>
            <a:off x="4788024" y="5805264"/>
            <a:ext cx="435597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/>
              <a:t>Мемориальный комплекс воинам, павшим в Великой Отечественной войне 1941-1945 годов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75656" y="476672"/>
            <a:ext cx="6768752" cy="91409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>
                <a:solidFill>
                  <a:srgbClr val="000000"/>
                </a:solidFill>
                <a:latin typeface="Helvetica"/>
                <a:ea typeface="Times New Roman" pitchFamily="18" charset="0"/>
                <a:cs typeface="Arial" pitchFamily="34" charset="0"/>
              </a:rPr>
              <a:t>Ярослав Смеляков «На могиле героев»</a:t>
            </a:r>
            <a:endParaRPr lang="ru-RU" sz="2400" b="1" dirty="0">
              <a:solidFill>
                <a:prstClr val="black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 i="1" dirty="0" smtClean="0">
              <a:solidFill>
                <a:srgbClr val="000000"/>
              </a:solidFill>
              <a:latin typeface="Helvetica"/>
              <a:ea typeface="Times New Roman" pitchFamily="18" charset="0"/>
              <a:cs typeface="Arial" pitchFamily="34" charset="0"/>
            </a:endParaRPr>
          </a:p>
          <a:p>
            <a:pPr lvl="0"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800" i="1" dirty="0" smtClean="0">
                <a:solidFill>
                  <a:srgbClr val="000000"/>
                </a:solidFill>
                <a:latin typeface="Helvetica"/>
                <a:ea typeface="Times New Roman" pitchFamily="18" charset="0"/>
                <a:cs typeface="Arial" pitchFamily="34" charset="0"/>
              </a:rPr>
              <a:t>У </a:t>
            </a:r>
            <a:r>
              <a:rPr lang="ru-RU" sz="2800" i="1" dirty="0">
                <a:solidFill>
                  <a:srgbClr val="000000"/>
                </a:solidFill>
                <a:latin typeface="Helvetica"/>
                <a:ea typeface="Times New Roman" pitchFamily="18" charset="0"/>
                <a:cs typeface="Arial" pitchFamily="34" charset="0"/>
              </a:rPr>
              <a:t>насыпи братской могилы</a:t>
            </a:r>
            <a:endParaRPr lang="ru-RU" sz="2800" dirty="0">
              <a:solidFill>
                <a:prstClr val="black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800" i="1" dirty="0">
                <a:solidFill>
                  <a:srgbClr val="000000"/>
                </a:solidFill>
                <a:latin typeface="Helvetica"/>
                <a:ea typeface="Times New Roman" pitchFamily="18" charset="0"/>
                <a:cs typeface="Arial" pitchFamily="34" charset="0"/>
              </a:rPr>
              <a:t>я тихо, как память, стою,</a:t>
            </a:r>
            <a:endParaRPr lang="ru-RU" sz="2800" dirty="0">
              <a:solidFill>
                <a:prstClr val="black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800" i="1" dirty="0">
                <a:solidFill>
                  <a:srgbClr val="000000"/>
                </a:solidFill>
                <a:latin typeface="Helvetica"/>
                <a:ea typeface="Times New Roman" pitchFamily="18" charset="0"/>
                <a:cs typeface="Arial" pitchFamily="34" charset="0"/>
              </a:rPr>
              <a:t>в негнущихся пальцах сжимая</a:t>
            </a:r>
            <a:endParaRPr lang="ru-RU" sz="2800" dirty="0">
              <a:solidFill>
                <a:prstClr val="black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800" i="1" dirty="0">
                <a:solidFill>
                  <a:srgbClr val="000000"/>
                </a:solidFill>
                <a:latin typeface="Helvetica"/>
                <a:ea typeface="Times New Roman" pitchFamily="18" charset="0"/>
                <a:cs typeface="Arial" pitchFamily="34" charset="0"/>
              </a:rPr>
              <a:t>гражданскую шапку свою.</a:t>
            </a:r>
            <a:endParaRPr lang="ru-RU" sz="2800" dirty="0">
              <a:solidFill>
                <a:prstClr val="black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800" i="1" dirty="0">
                <a:solidFill>
                  <a:srgbClr val="000000"/>
                </a:solidFill>
                <a:latin typeface="Helvetica"/>
                <a:ea typeface="Times New Roman" pitchFamily="18" charset="0"/>
                <a:cs typeface="Arial" pitchFamily="34" charset="0"/>
              </a:rPr>
              <a:t>Под тёмными лапами елей,</a:t>
            </a:r>
            <a:endParaRPr lang="ru-RU" sz="2800" dirty="0">
              <a:solidFill>
                <a:prstClr val="black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800" i="1" dirty="0">
                <a:solidFill>
                  <a:srgbClr val="000000"/>
                </a:solidFill>
                <a:latin typeface="Helvetica"/>
                <a:ea typeface="Times New Roman" pitchFamily="18" charset="0"/>
                <a:cs typeface="Arial" pitchFamily="34" charset="0"/>
              </a:rPr>
              <a:t>в глубокой земле, как во сне,</a:t>
            </a:r>
            <a:endParaRPr lang="ru-RU" sz="2800" dirty="0">
              <a:solidFill>
                <a:prstClr val="black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800" i="1" dirty="0">
                <a:solidFill>
                  <a:srgbClr val="000000"/>
                </a:solidFill>
                <a:latin typeface="Helvetica"/>
                <a:ea typeface="Times New Roman" pitchFamily="18" charset="0"/>
                <a:cs typeface="Arial" pitchFamily="34" charset="0"/>
              </a:rPr>
              <a:t>вы молча и верно несёте</a:t>
            </a:r>
            <a:endParaRPr lang="ru-RU" sz="2800" dirty="0">
              <a:solidFill>
                <a:prstClr val="black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800" i="1" dirty="0">
                <a:solidFill>
                  <a:srgbClr val="000000"/>
                </a:solidFill>
                <a:latin typeface="Helvetica"/>
                <a:ea typeface="Times New Roman" pitchFamily="18" charset="0"/>
                <a:cs typeface="Arial" pitchFamily="34" charset="0"/>
              </a:rPr>
              <a:t>сверхсрочную службу стране</a:t>
            </a:r>
            <a:r>
              <a:rPr lang="ru-RU" sz="2800" i="1" dirty="0" smtClean="0">
                <a:solidFill>
                  <a:srgbClr val="000000"/>
                </a:solidFill>
                <a:latin typeface="Helvetica"/>
                <a:ea typeface="Times New Roman" pitchFamily="18" charset="0"/>
                <a:cs typeface="Arial" pitchFamily="34" charset="0"/>
              </a:rPr>
              <a:t>.</a:t>
            </a:r>
            <a:endParaRPr lang="en-US" sz="2800" i="1" dirty="0" smtClean="0">
              <a:solidFill>
                <a:srgbClr val="000000"/>
              </a:solidFill>
              <a:latin typeface="Helvetica"/>
              <a:ea typeface="Times New Roman" pitchFamily="18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 i="1" dirty="0">
              <a:solidFill>
                <a:srgbClr val="000000"/>
              </a:solidFill>
              <a:latin typeface="Helvetica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 i="1" dirty="0" smtClean="0">
              <a:solidFill>
                <a:srgbClr val="000000"/>
              </a:solidFill>
              <a:latin typeface="Helvetica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 i="1" dirty="0">
              <a:solidFill>
                <a:srgbClr val="000000"/>
              </a:solidFill>
              <a:latin typeface="Helvetica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 i="1" dirty="0" smtClean="0">
              <a:solidFill>
                <a:srgbClr val="000000"/>
              </a:solidFill>
              <a:latin typeface="Helvetica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 i="1" dirty="0">
              <a:solidFill>
                <a:srgbClr val="000000"/>
              </a:solidFill>
              <a:latin typeface="Helvetica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 i="1" dirty="0" smtClean="0">
              <a:solidFill>
                <a:srgbClr val="000000"/>
              </a:solidFill>
              <a:latin typeface="Helvetica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 i="1" dirty="0">
              <a:solidFill>
                <a:srgbClr val="000000"/>
              </a:solidFill>
              <a:latin typeface="Helvetica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 i="1" dirty="0" smtClean="0">
              <a:solidFill>
                <a:srgbClr val="000000"/>
              </a:solidFill>
              <a:latin typeface="Helvetica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 i="1" dirty="0">
              <a:solidFill>
                <a:srgbClr val="000000"/>
              </a:solidFill>
              <a:latin typeface="Helvetica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3648" y="908720"/>
            <a:ext cx="6624736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3600" dirty="0"/>
              <a:t>«В наших отвоеванных домах </a:t>
            </a:r>
            <a:br>
              <a:rPr lang="ru-RU" sz="3600" dirty="0"/>
            </a:br>
            <a:r>
              <a:rPr lang="ru-RU" sz="3600" dirty="0"/>
              <a:t>матери благословляют снова </a:t>
            </a:r>
            <a:br>
              <a:rPr lang="ru-RU" sz="3600" dirty="0"/>
            </a:br>
            <a:r>
              <a:rPr lang="ru-RU" sz="3600" dirty="0"/>
              <a:t>снег и кровь на блещущих   клинках </a:t>
            </a:r>
            <a:br>
              <a:rPr lang="ru-RU" sz="3600" dirty="0"/>
            </a:br>
            <a:r>
              <a:rPr lang="ru-RU" sz="3600" dirty="0"/>
              <a:t>всадников из корпуса  Белова</a:t>
            </a:r>
            <a:r>
              <a:rPr lang="ru-RU" sz="3600" dirty="0" smtClean="0"/>
              <a:t>…»</a:t>
            </a:r>
            <a:endParaRPr lang="en-US" sz="3600" dirty="0" smtClean="0"/>
          </a:p>
          <a:p>
            <a:pPr fontAlgn="base"/>
            <a:endParaRPr lang="en-US" dirty="0"/>
          </a:p>
          <a:p>
            <a:pPr fontAlgn="base"/>
            <a:endParaRPr lang="en-US" dirty="0" smtClean="0"/>
          </a:p>
          <a:p>
            <a:pPr fontAlgn="base"/>
            <a:endParaRPr lang="en-US" dirty="0"/>
          </a:p>
          <a:p>
            <a:pPr fontAlgn="base"/>
            <a:endParaRPr lang="en-US" dirty="0" smtClean="0"/>
          </a:p>
          <a:p>
            <a:pPr fontAlgn="base"/>
            <a:endParaRPr lang="en-US" dirty="0"/>
          </a:p>
          <a:p>
            <a:pPr fontAlgn="base"/>
            <a:endParaRPr lang="en-US" dirty="0" smtClean="0"/>
          </a:p>
          <a:p>
            <a:pPr fontAlgn="base"/>
            <a:endParaRPr lang="en-US" dirty="0"/>
          </a:p>
          <a:p>
            <a:pPr fontAlgn="base"/>
            <a:endParaRPr lang="en-US" dirty="0" smtClean="0"/>
          </a:p>
          <a:p>
            <a:pPr fontAlgn="base"/>
            <a:endParaRPr lang="en-US" dirty="0"/>
          </a:p>
          <a:p>
            <a:pPr fontAlgn="base"/>
            <a:endParaRPr lang="en-US" dirty="0" smtClean="0"/>
          </a:p>
          <a:p>
            <a:pPr fontAlgn="base"/>
            <a:endParaRPr lang="en-US" dirty="0"/>
          </a:p>
          <a:p>
            <a:pPr fontAlgn="base"/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69</TotalTime>
  <Words>266</Words>
  <Application>Microsoft Office PowerPoint</Application>
  <PresentationFormat>Экран (4:3)</PresentationFormat>
  <Paragraphs>57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Урок коррекции знаний, умений и навыков на тему: “Наречие как часть речи”   </vt:lpstr>
      <vt:lpstr>Cегодня на уроке мы будем работать …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коррекции знаний, умений и навыков на тему: “Наречие как часть речи”</dc:title>
  <dc:creator>Инна</dc:creator>
  <cp:lastModifiedBy>Инна</cp:lastModifiedBy>
  <cp:revision>8</cp:revision>
  <dcterms:created xsi:type="dcterms:W3CDTF">2018-12-02T07:44:51Z</dcterms:created>
  <dcterms:modified xsi:type="dcterms:W3CDTF">2018-12-02T23:20:26Z</dcterms:modified>
</cp:coreProperties>
</file>