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6"/>
  </p:notesMasterIdLst>
  <p:sldIdLst>
    <p:sldId id="256" r:id="rId2"/>
    <p:sldId id="293" r:id="rId3"/>
    <p:sldId id="333" r:id="rId4"/>
    <p:sldId id="328" r:id="rId5"/>
    <p:sldId id="267" r:id="rId6"/>
    <p:sldId id="329" r:id="rId7"/>
    <p:sldId id="270" r:id="rId8"/>
    <p:sldId id="296" r:id="rId9"/>
    <p:sldId id="271" r:id="rId10"/>
    <p:sldId id="308" r:id="rId11"/>
    <p:sldId id="309" r:id="rId12"/>
    <p:sldId id="310" r:id="rId13"/>
    <p:sldId id="311" r:id="rId14"/>
    <p:sldId id="312" r:id="rId15"/>
    <p:sldId id="281" r:id="rId16"/>
    <p:sldId id="298" r:id="rId17"/>
    <p:sldId id="318" r:id="rId18"/>
    <p:sldId id="282" r:id="rId19"/>
    <p:sldId id="315" r:id="rId20"/>
    <p:sldId id="332" r:id="rId21"/>
    <p:sldId id="319" r:id="rId22"/>
    <p:sldId id="283" r:id="rId23"/>
    <p:sldId id="314" r:id="rId24"/>
    <p:sldId id="323" r:id="rId25"/>
    <p:sldId id="325" r:id="rId26"/>
    <p:sldId id="324" r:id="rId27"/>
    <p:sldId id="326" r:id="rId28"/>
    <p:sldId id="317" r:id="rId29"/>
    <p:sldId id="287" r:id="rId30"/>
    <p:sldId id="331" r:id="rId31"/>
    <p:sldId id="330" r:id="rId32"/>
    <p:sldId id="327" r:id="rId33"/>
    <p:sldId id="305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9BCDC-5076-4BFA-B04B-63ACBDB54EC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DB33-7A6D-4E4D-A7F9-01AADB4C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5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DB33-7A6D-4E4D-A7F9-01AADB4CC6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1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Georgia"/>
                <a:cs typeface="Times New Roman"/>
              </a:rPr>
              <a:t>ЧЕЛОВЕК среди людей</a:t>
            </a:r>
            <a:endParaRPr lang="ru-RU" sz="1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FFFF00"/>
                </a:solidFill>
                <a:latin typeface="Georgia" pitchFamily="18" charset="0"/>
                <a:ea typeface="Times New Roman"/>
                <a:cs typeface="Times New Roman"/>
              </a:rPr>
              <a:t>25 6 13 16 3 6 12   </a:t>
            </a:r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  <a:ea typeface="Times New Roman"/>
                <a:cs typeface="Times New Roman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latin typeface="Georgia" pitchFamily="18" charset="0"/>
                <a:ea typeface="Times New Roman"/>
                <a:cs typeface="Times New Roman"/>
              </a:rPr>
            </a:br>
            <a:r>
              <a:rPr lang="ru-RU" sz="4800" b="1" dirty="0" smtClean="0">
                <a:solidFill>
                  <a:srgbClr val="FFFF00"/>
                </a:solidFill>
                <a:latin typeface="Georgia" pitchFamily="18" charset="0"/>
                <a:ea typeface="Times New Roman"/>
                <a:cs typeface="Times New Roman"/>
              </a:rPr>
              <a:t>19 </a:t>
            </a:r>
            <a:r>
              <a:rPr lang="ru-RU" sz="4800" b="1" dirty="0">
                <a:solidFill>
                  <a:srgbClr val="FFFF00"/>
                </a:solidFill>
                <a:latin typeface="Georgia" pitchFamily="18" charset="0"/>
                <a:ea typeface="Times New Roman"/>
                <a:cs typeface="Times New Roman"/>
              </a:rPr>
              <a:t>18 6 5 10   13 32 5 6 11</a:t>
            </a:r>
            <a:endParaRPr lang="ru-RU" sz="4800" b="1" dirty="0"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824" y="188640"/>
            <a:ext cx="77724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Georgia" pitchFamily="18" charset="0"/>
              </a:rPr>
              <a:t>Заполнить пробел в схеме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C:\Users\User\Desktop\iHT9W5L9E.jpg"/>
          <p:cNvPicPr>
            <a:picLocks noGr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1367122"/>
            <a:ext cx="1766455" cy="17997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Двойная стрелка влево/вправо 4"/>
          <p:cNvSpPr/>
          <p:nvPr/>
        </p:nvSpPr>
        <p:spPr>
          <a:xfrm rot="21314949">
            <a:off x="928622" y="3292809"/>
            <a:ext cx="1960245" cy="782320"/>
          </a:xfrm>
          <a:prstGeom prst="leftRightArrow">
            <a:avLst/>
          </a:prstGeom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32935" y="1628800"/>
            <a:ext cx="3600400" cy="1276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039188" y="2905150"/>
            <a:ext cx="593090" cy="988060"/>
          </a:xfrm>
          <a:prstGeom prst="downArrow">
            <a:avLst/>
          </a:prstGeom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56109" y="4154962"/>
            <a:ext cx="3231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это </a:t>
            </a:r>
            <a:r>
              <a:rPr lang="ru-RU" sz="20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ОСОБЕННАЯ СВЯЗЬ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87891" y="4102989"/>
            <a:ext cx="2592288" cy="50405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49411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  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  <a:cs typeface="Times New Roman"/>
              </a:rPr>
              <a:t>ОКРУЖАЮЩИМИ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5017242"/>
            <a:ext cx="2520280" cy="648072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5779" y="3562917"/>
            <a:ext cx="1285929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1400" b="1" kern="0" dirty="0">
                <a:solidFill>
                  <a:srgbClr val="C00000"/>
                </a:solidFill>
                <a:latin typeface="Georgia"/>
                <a:ea typeface="Calibri"/>
                <a:cs typeface="Times New Roman"/>
              </a:rPr>
              <a:t>ОБЩЕНИЕ</a:t>
            </a:r>
            <a:endParaRPr lang="ru-RU" sz="1200" kern="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9620" y="1949291"/>
            <a:ext cx="2512226" cy="63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МЕЖЛИЧНОСТНЫЕ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1600" b="1" kern="0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ОТНОШЕНИЯ</a:t>
            </a:r>
            <a:endParaRPr lang="ru-RU" sz="1600" kern="0" dirty="0">
              <a:solidFill>
                <a:srgbClr val="C0000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4124003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ЧЕЛОВЕКА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33135" y="5141223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ЛЮДЬМИ</a:t>
            </a:r>
          </a:p>
        </p:txBody>
      </p:sp>
    </p:spTree>
    <p:extLst>
      <p:ext uri="{BB962C8B-B14F-4D97-AF65-F5344CB8AC3E}">
        <p14:creationId xmlns:p14="http://schemas.microsoft.com/office/powerpoint/2010/main" val="6892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1362710" algn="l"/>
              </a:tabLst>
            </a:pPr>
            <a:endParaRPr lang="ru-RU" sz="2800" dirty="0" smtClean="0">
              <a:latin typeface="Georgia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1362710" algn="l"/>
              </a:tabLst>
            </a:pPr>
            <a:endParaRPr lang="ru-RU" sz="2800" dirty="0">
              <a:latin typeface="Georgia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1362710" algn="l"/>
              </a:tabLst>
            </a:pPr>
            <a:endParaRPr lang="ru-RU" sz="2800" dirty="0" smtClean="0">
              <a:latin typeface="Georgia"/>
              <a:ea typeface="Calibri"/>
              <a:cs typeface="Times New Roman"/>
            </a:endParaRPr>
          </a:p>
          <a:p>
            <a:pPr marL="0" indent="0">
              <a:buNone/>
              <a:tabLst>
                <a:tab pos="1362710" algn="l"/>
              </a:tabLst>
            </a:pPr>
            <a:r>
              <a:rPr lang="ru-RU" sz="2800" dirty="0" smtClean="0">
                <a:latin typeface="Georgia"/>
                <a:ea typeface="Calibri"/>
                <a:cs typeface="Times New Roman"/>
              </a:rPr>
              <a:t>                            </a:t>
            </a: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основа </a:t>
            </a:r>
            <a:r>
              <a:rPr lang="ru-RU" sz="28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межличностных </a:t>
            </a: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</a:p>
          <a:p>
            <a:pPr marL="0" indent="0">
              <a:buNone/>
              <a:tabLst>
                <a:tab pos="1362710" algn="l"/>
              </a:tabLst>
            </a:pPr>
            <a:r>
              <a:rPr lang="ru-RU" sz="28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                                      отношений</a:t>
            </a:r>
            <a:endParaRPr lang="ru-RU" sz="1800" dirty="0">
              <a:solidFill>
                <a:srgbClr val="0070C0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87824" y="1700808"/>
            <a:ext cx="4392488" cy="1296144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ЧУВСТВА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259632" y="2635437"/>
            <a:ext cx="1872208" cy="115212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D34817"/>
              </a:buClr>
            </a:pPr>
            <a:endParaRPr lang="ru-RU" dirty="0" smtClean="0">
              <a:solidFill>
                <a:srgbClr val="FF0000"/>
              </a:solidFill>
              <a:latin typeface="Georgia" pitchFamily="18" charset="0"/>
              <a:ea typeface="+mn-ea"/>
              <a:cs typeface="+mn-cs"/>
            </a:endParaRPr>
          </a:p>
          <a:p>
            <a:pPr lvl="0">
              <a:buClr>
                <a:srgbClr val="D34817"/>
              </a:buClr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СИМПАТИЯ</a:t>
            </a:r>
            <a:endParaRPr lang="ru-RU" dirty="0">
              <a:solidFill>
                <a:srgbClr val="FF0000"/>
              </a:solidFill>
              <a:latin typeface="Georgia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АНТИПАТИЯ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eorgia" pitchFamily="18" charset="0"/>
              </a:rPr>
              <a:t>Удовольствие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eorgia" pitchFamily="18" charset="0"/>
              </a:rPr>
              <a:t>Радость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eorgia" pitchFamily="18" charset="0"/>
              </a:rPr>
              <a:t>Восторг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eorgia" pitchFamily="18" charset="0"/>
              </a:rPr>
              <a:t>Доверие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eorgia" pitchFamily="18" charset="0"/>
              </a:rPr>
              <a:t>Нежность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eorgia" pitchFamily="18" charset="0"/>
              </a:rPr>
              <a:t>Любовь 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Горе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Обида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Гнев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Тоска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C:\Users\User\Desktop\main_704104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410" y="188640"/>
            <a:ext cx="319517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Важное условие межличностных отношений</a:t>
            </a:r>
            <a:endParaRPr lang="ru-RU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ПОНЯТЬ  ДРУГОГО</a:t>
            </a:r>
          </a:p>
          <a:p>
            <a:pPr marL="0" indent="0"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hello_html_m2ef3b2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762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ВИДЫ межличностных отношений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ЗНАКОМСТВО.</a:t>
            </a:r>
          </a:p>
          <a:p>
            <a:r>
              <a:rPr lang="ru-RU" dirty="0" smtClean="0"/>
              <a:t>ПРИЯТЕЛЬСТВО.</a:t>
            </a:r>
          </a:p>
          <a:p>
            <a:r>
              <a:rPr lang="ru-RU" dirty="0" smtClean="0"/>
              <a:t>ТОВАРИЩЕСТВО.</a:t>
            </a:r>
          </a:p>
          <a:p>
            <a:r>
              <a:rPr lang="ru-RU" dirty="0" smtClean="0"/>
              <a:t>ДРУЖБА. </a:t>
            </a:r>
          </a:p>
          <a:p>
            <a:r>
              <a:rPr lang="ru-RU" dirty="0" smtClean="0"/>
              <a:t>ЛЮБОВЬ</a:t>
            </a:r>
            <a:endParaRPr lang="ru-RU" dirty="0"/>
          </a:p>
        </p:txBody>
      </p:sp>
      <p:pic>
        <p:nvPicPr>
          <p:cNvPr id="4098" name="Picture 2" descr="C:\Users\User\Desktop\i2453JIY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610665"/>
            <a:ext cx="161821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BA2UKWE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05222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Z33F68R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10116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i8380E9N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691899"/>
            <a:ext cx="2106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429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286" y="4745047"/>
            <a:ext cx="2365367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7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Georgia" pitchFamily="18" charset="0"/>
                <a:ea typeface="Times New Roman"/>
              </a:rPr>
              <a:t>Маша и Юля отдыхали вместе в лагере.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ea typeface="Times New Roman"/>
              </a:rPr>
              <a:t>ЗНАКОМСТВО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Georgia" pitchFamily="18" charset="0"/>
                <a:ea typeface="Times New Roman"/>
              </a:rPr>
              <a:t>Саша и Федя всегда готовы прийти друг другу на выручку.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Georgia" pitchFamily="18" charset="0"/>
                <a:ea typeface="Times New Roman"/>
              </a:rPr>
              <a:t>Глеб и Настя – одноклассники.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Georgia" pitchFamily="18" charset="0"/>
                <a:ea typeface="Times New Roman"/>
              </a:rPr>
              <a:t>Диана и Марина вместе идут домой после уроков.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Georgia" pitchFamily="18" charset="0"/>
                <a:ea typeface="Times New Roman"/>
              </a:rPr>
              <a:t>У Паши есть соседка тётя Зина. Они здороваются при встрече.</a:t>
            </a:r>
          </a:p>
          <a:p>
            <a:endParaRPr lang="ru-RU" sz="2800" dirty="0" smtClean="0">
              <a:solidFill>
                <a:srgbClr val="7030A0"/>
              </a:solidFill>
              <a:latin typeface="Georgia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2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6) </a:t>
            </a:r>
            <a:r>
              <a:rPr lang="ru-RU" dirty="0" smtClean="0">
                <a:solidFill>
                  <a:srgbClr val="7030A0"/>
                </a:solidFill>
              </a:rPr>
              <a:t>Серёжа и Данил иногда вместе играют во дворе в футбол.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dirty="0" smtClean="0">
                <a:solidFill>
                  <a:srgbClr val="C00000"/>
                </a:solidFill>
              </a:rPr>
              <a:t>7) </a:t>
            </a:r>
            <a:r>
              <a:rPr lang="ru-RU" dirty="0">
                <a:solidFill>
                  <a:srgbClr val="7030A0"/>
                </a:solidFill>
              </a:rPr>
              <a:t>Серёжа и Данил </a:t>
            </a:r>
            <a:r>
              <a:rPr lang="ru-RU" dirty="0" smtClean="0">
                <a:solidFill>
                  <a:srgbClr val="7030A0"/>
                </a:solidFill>
              </a:rPr>
              <a:t>всё свободное время проводят вместе –  </a:t>
            </a:r>
            <a:r>
              <a:rPr lang="ru-RU" dirty="0">
                <a:solidFill>
                  <a:srgbClr val="7030A0"/>
                </a:solidFill>
              </a:rPr>
              <a:t>играют во дворе в </a:t>
            </a:r>
            <a:r>
              <a:rPr lang="ru-RU" dirty="0" smtClean="0">
                <a:solidFill>
                  <a:srgbClr val="7030A0"/>
                </a:solidFill>
              </a:rPr>
              <a:t>футбол, ходят в кино и кафе.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dirty="0" smtClean="0">
                <a:solidFill>
                  <a:srgbClr val="C00000"/>
                </a:solidFill>
              </a:rPr>
              <a:t>8) </a:t>
            </a:r>
            <a:r>
              <a:rPr lang="ru-RU" dirty="0" smtClean="0">
                <a:solidFill>
                  <a:srgbClr val="7030A0"/>
                </a:solidFill>
              </a:rPr>
              <a:t>Сергей </a:t>
            </a:r>
            <a:r>
              <a:rPr lang="ru-RU" dirty="0">
                <a:solidFill>
                  <a:srgbClr val="7030A0"/>
                </a:solidFill>
              </a:rPr>
              <a:t>и Данил </a:t>
            </a:r>
            <a:r>
              <a:rPr lang="ru-RU" dirty="0" smtClean="0">
                <a:solidFill>
                  <a:srgbClr val="7030A0"/>
                </a:solidFill>
              </a:rPr>
              <a:t>живут в соседних дворах и по пути в школу  здороваются.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dirty="0" smtClean="0">
                <a:solidFill>
                  <a:srgbClr val="C00000"/>
                </a:solidFill>
              </a:rPr>
              <a:t>9) </a:t>
            </a:r>
            <a:r>
              <a:rPr lang="ru-RU" dirty="0">
                <a:solidFill>
                  <a:srgbClr val="7030A0"/>
                </a:solidFill>
              </a:rPr>
              <a:t>Сергей и </a:t>
            </a:r>
            <a:r>
              <a:rPr lang="ru-RU" dirty="0" smtClean="0">
                <a:solidFill>
                  <a:srgbClr val="7030A0"/>
                </a:solidFill>
              </a:rPr>
              <a:t>Данил – одноклассники, у них хорошие отношения, хотя они часто спорят по разным вопросам.</a:t>
            </a:r>
            <a:endParaRPr lang="ru-RU" dirty="0">
              <a:solidFill>
                <a:srgbClr val="C00000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5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10) </a:t>
            </a:r>
            <a:r>
              <a:rPr lang="ru-RU" dirty="0" smtClean="0">
                <a:solidFill>
                  <a:srgbClr val="0070C0"/>
                </a:solidFill>
              </a:rPr>
              <a:t>У меня появилась СОБАКА и я её очень…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esktop\sobaka-i-reben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523814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580"/>
              </a:spcBef>
            </a:pPr>
            <a:r>
              <a:rPr lang="ru-RU" sz="3600" b="1" dirty="0">
                <a:solidFill>
                  <a:srgbClr val="0070C0"/>
                </a:solidFill>
                <a:latin typeface="Georgia" pitchFamily="18" charset="0"/>
                <a:ea typeface="+mn-ea"/>
                <a:cs typeface="+mn-cs"/>
              </a:rPr>
              <a:t>Критерии оценки:</a:t>
            </a:r>
            <a:br>
              <a:rPr lang="ru-RU" sz="3600" b="1" dirty="0">
                <a:solidFill>
                  <a:srgbClr val="0070C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800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«5» – 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9-10 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б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.       «4 » 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– 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7-8 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б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.          «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3» – 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5-6 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б.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Знакомство.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Дружба.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Товарищество.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Приятельство.</a:t>
            </a:r>
            <a:endParaRPr lang="ru-RU" sz="36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Знакомство.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Приятельство.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Дружба.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Знакомство.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Товарищество.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Любовь.</a:t>
            </a:r>
          </a:p>
          <a:p>
            <a:pPr marL="0" indent="0">
              <a:buNone/>
            </a:pPr>
            <a:endParaRPr lang="ru-RU" dirty="0" smtClean="0">
              <a:latin typeface="Georgia" pitchFamily="18" charset="0"/>
            </a:endParaRPr>
          </a:p>
        </p:txBody>
      </p:sp>
      <p:pic>
        <p:nvPicPr>
          <p:cNvPr id="8" name="Picture 4" descr="авто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425712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endParaRPr lang="ru-RU" sz="44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User\Desktop\img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5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Georgia" pitchFamily="18" charset="0"/>
              </a:rPr>
              <a:t>ФИЗМИНУТКА</a:t>
            </a:r>
            <a:endParaRPr lang="ru-RU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7170" name="Picture 2" descr="C:\Users\User\Desktop\4728_html_10be39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6408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С момента рождения ЧЕЛОВЕК  является членом той или иной группы.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Clr>
                <a:srgbClr val="D34817"/>
              </a:buClr>
              <a:buNone/>
            </a:pPr>
            <a:r>
              <a:rPr lang="ru-RU" sz="1800" b="1" dirty="0">
                <a:solidFill>
                  <a:schemeClr val="accent1"/>
                </a:solidFill>
                <a:latin typeface="Georgia" pitchFamily="18" charset="0"/>
              </a:rPr>
              <a:t>В какие  группы входишь ты?</a:t>
            </a:r>
            <a:br>
              <a:rPr lang="ru-RU" sz="1800" b="1" dirty="0">
                <a:solidFill>
                  <a:schemeClr val="accent1"/>
                </a:solidFill>
                <a:latin typeface="Georgia" pitchFamily="18" charset="0"/>
              </a:rPr>
            </a:br>
            <a:endParaRPr lang="ru-RU" sz="18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ru-RU" sz="1800" i="1" dirty="0" smtClean="0">
                <a:solidFill>
                  <a:srgbClr val="00B0F0"/>
                </a:solidFill>
                <a:latin typeface="Georgia" pitchFamily="18" charset="0"/>
              </a:rPr>
              <a:t>СЕМЬЯ</a:t>
            </a:r>
            <a:endParaRPr lang="ru-RU" dirty="0"/>
          </a:p>
          <a:p>
            <a:pPr marL="0" lvl="0" indent="0">
              <a:buClr>
                <a:srgbClr val="D34817"/>
              </a:buClr>
              <a:buNone/>
            </a:pPr>
            <a:endParaRPr lang="ru-RU" sz="18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ru-RU" sz="1800" dirty="0" smtClean="0">
                <a:solidFill>
                  <a:srgbClr val="0070C0"/>
                </a:solidFill>
                <a:latin typeface="Georgia" pitchFamily="18" charset="0"/>
              </a:rPr>
              <a:t>КЛАСС</a:t>
            </a:r>
          </a:p>
          <a:p>
            <a:pPr marL="0" lvl="0" indent="0">
              <a:buClr>
                <a:srgbClr val="D34817"/>
              </a:buClr>
              <a:buNone/>
            </a:pPr>
            <a:endParaRPr lang="ru-RU" sz="1800" dirty="0">
              <a:solidFill>
                <a:srgbClr val="0070C0"/>
              </a:solidFill>
              <a:latin typeface="Georgia" pitchFamily="18" charset="0"/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ru-RU" sz="1800" dirty="0" smtClean="0">
                <a:solidFill>
                  <a:srgbClr val="0070C0"/>
                </a:solidFill>
                <a:latin typeface="Georgia" pitchFamily="18" charset="0"/>
              </a:rPr>
              <a:t>ГОРОДСКОЙ ЖИТЕЛЬ</a:t>
            </a:r>
          </a:p>
          <a:p>
            <a:pPr marL="0" lvl="0" indent="0">
              <a:buClr>
                <a:srgbClr val="D34817"/>
              </a:buClr>
              <a:buNone/>
            </a:pPr>
            <a:endParaRPr lang="ru-RU" sz="18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ru-RU" sz="1800" dirty="0" smtClean="0">
                <a:solidFill>
                  <a:srgbClr val="0070C0"/>
                </a:solidFill>
                <a:latin typeface="Georgia" pitchFamily="18" charset="0"/>
              </a:rPr>
              <a:t>СЕКЦИЯ, КРУЖОК</a:t>
            </a:r>
            <a:endParaRPr lang="ru-RU" sz="18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27" name="Picture 3" descr="C:\Users\User\Desktop\104892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988466"/>
            <a:ext cx="2074862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kartinki_dlya_detey_moya_semya_18_011306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5352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536" y="3068760"/>
            <a:ext cx="357187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User\Desktop\_mg_05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7510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Команда – это значит вместе,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Команда – все за одного.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Здесь всё по совести и чести,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Здесь не обидят никого.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Команда нас объединяет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Не испугаемся преград,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Здесь каждый свое дело знает,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Работает на результат.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8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Прочитайте  текст и выполните задание.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  <a:cs typeface="Times New Roman"/>
              </a:rPr>
              <a:t>Выделите смысловые фрагменты текста.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Какова</a:t>
            </a:r>
            <a:r>
              <a:rPr lang="ru-RU" sz="3200" dirty="0">
                <a:solidFill>
                  <a:srgbClr val="0070C0"/>
                </a:solidFill>
                <a:latin typeface="Georgia" pitchFamily="18" charset="0"/>
                <a:ea typeface="Times New Roman"/>
              </a:rPr>
              <a:t>, по мнению автора, роль заботы в отношениях людей? </a:t>
            </a:r>
            <a:endParaRPr lang="ru-RU" sz="3200" dirty="0" smtClean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Какие </a:t>
            </a:r>
            <a:r>
              <a:rPr lang="ru-RU" sz="3200" dirty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примеры добрых поступков приведены в тексте?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endParaRPr lang="ru-RU" sz="3200" dirty="0" smtClean="0">
              <a:solidFill>
                <a:srgbClr val="0070C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3200" dirty="0" smtClean="0">
              <a:latin typeface="Georgia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39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6672"/>
            <a:ext cx="8352928" cy="5904656"/>
          </a:xfrm>
        </p:spPr>
      </p:pic>
    </p:spTree>
    <p:extLst>
      <p:ext uri="{BB962C8B-B14F-4D97-AF65-F5344CB8AC3E}">
        <p14:creationId xmlns:p14="http://schemas.microsoft.com/office/powerpoint/2010/main" val="6731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580"/>
              </a:spcBef>
            </a:pPr>
            <a:r>
              <a:rPr lang="ru-RU" sz="3200" b="1" dirty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  <a:t>Выделите смысловые фрагменты текста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 algn="just">
              <a:buClr>
                <a:srgbClr val="D34817"/>
              </a:buClr>
              <a:buFont typeface="Wingdings 2"/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Забота </a:t>
            </a:r>
            <a:r>
              <a:rPr lang="ru-RU" sz="3200" dirty="0">
                <a:solidFill>
                  <a:srgbClr val="0070C0"/>
                </a:solidFill>
                <a:latin typeface="Georgia" pitchFamily="18" charset="0"/>
                <a:ea typeface="Times New Roman"/>
              </a:rPr>
              <a:t>скрепляет отношения между людьми.</a:t>
            </a:r>
          </a:p>
          <a:p>
            <a:pPr marL="514350" lvl="0" indent="-514350" algn="just">
              <a:buClr>
                <a:srgbClr val="D34817"/>
              </a:buClr>
              <a:buFont typeface="Wingdings 2"/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Забота родителей о детях и забота детей о семье, школе.</a:t>
            </a:r>
          </a:p>
          <a:p>
            <a:pPr marL="514350" lvl="0" indent="-514350" algn="just">
              <a:buClr>
                <a:srgbClr val="D34817"/>
              </a:buClr>
              <a:buFont typeface="Wingdings 2"/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Забота как проявление чувства любви, дружбы, </a:t>
            </a: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патриотизма.</a:t>
            </a:r>
          </a:p>
          <a:p>
            <a:pPr marL="514350" lvl="0" indent="-514350" algn="just">
              <a:buClr>
                <a:srgbClr val="D34817"/>
              </a:buClr>
              <a:buFont typeface="Wingdings 2"/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</a:rPr>
              <a:t>Ч</a:t>
            </a: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еловеку </a:t>
            </a:r>
            <a:r>
              <a:rPr lang="ru-RU" sz="3200" dirty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легко делать добрые </a:t>
            </a: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дела.</a:t>
            </a:r>
            <a:endParaRPr lang="ru-RU" sz="3200" dirty="0">
              <a:solidFill>
                <a:srgbClr val="0070C0"/>
              </a:solidFill>
              <a:latin typeface="Georgia" pitchFamily="18" charset="0"/>
            </a:endParaRPr>
          </a:p>
          <a:p>
            <a:pPr marL="0" lvl="0" indent="0" algn="just">
              <a:buClr>
                <a:srgbClr val="D34817"/>
              </a:buClr>
              <a:buNone/>
            </a:pPr>
            <a:endParaRPr lang="ru-RU" sz="3200" dirty="0" smtClean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marL="514350" lvl="0" indent="-514350" algn="just">
              <a:buClr>
                <a:srgbClr val="D34817"/>
              </a:buClr>
              <a:buFont typeface="Wingdings 2"/>
              <a:buAutoNum type="arabicPeriod"/>
            </a:pPr>
            <a:endParaRPr lang="ru-RU" sz="3200" dirty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8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Clr>
                <a:srgbClr val="D34817"/>
              </a:buClr>
              <a:buNone/>
            </a:pPr>
            <a:r>
              <a:rPr lang="ru-RU" sz="2800" dirty="0">
                <a:solidFill>
                  <a:srgbClr val="FF0000"/>
                </a:solidFill>
                <a:latin typeface="Georgia" pitchFamily="18" charset="0"/>
                <a:ea typeface="Times New Roman"/>
              </a:rPr>
              <a:t>Какова, по мнению автора, роль заботы в отношениях людей? </a:t>
            </a:r>
            <a:endParaRPr lang="ru-RU" sz="2800" dirty="0" smtClean="0">
              <a:solidFill>
                <a:srgbClr val="FF0000"/>
              </a:solidFill>
              <a:latin typeface="Georgia" pitchFamily="18" charset="0"/>
              <a:ea typeface="Times New Roman"/>
            </a:endParaRPr>
          </a:p>
          <a:p>
            <a:pPr marL="0" lvl="0" indent="0" algn="ctr">
              <a:buClr>
                <a:srgbClr val="D34817"/>
              </a:buClr>
              <a:buNone/>
            </a:pPr>
            <a:endParaRPr lang="ru-RU" sz="2800" b="1" dirty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marL="0" lvl="0" indent="0" algn="just">
              <a:buClr>
                <a:srgbClr val="D34817"/>
              </a:buClr>
              <a:buNone/>
            </a:pP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Забота скрепляет отношения между людьми, объединяет  людей</a:t>
            </a:r>
            <a:r>
              <a:rPr lang="ru-RU" sz="3200" dirty="0" smtClean="0">
                <a:solidFill>
                  <a:srgbClr val="0070C0"/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ru-RU" sz="3200" dirty="0">
                <a:solidFill>
                  <a:srgbClr val="0070C0"/>
                </a:solidFill>
                <a:latin typeface="Georgia"/>
                <a:ea typeface="Times New Roman"/>
                <a:cs typeface="Times New Roman"/>
              </a:rPr>
              <a:t>крепИт память о прошлом и направлена целиком на будущее. </a:t>
            </a:r>
            <a:endParaRPr lang="ru-RU" sz="3200" dirty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marL="0" lvl="0" indent="0" algn="just">
              <a:buClr>
                <a:srgbClr val="D34817"/>
              </a:buClr>
              <a:buNone/>
            </a:pPr>
            <a:endParaRPr lang="ru-RU" sz="3200" dirty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369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+mj-cs"/>
              </a:rPr>
              <a:t>Какие </a:t>
            </a:r>
            <a:r>
              <a:rPr lang="ru-RU" sz="3200" dirty="0">
                <a:solidFill>
                  <a:srgbClr val="FF0000"/>
                </a:solidFill>
                <a:latin typeface="Georgia" pitchFamily="18" charset="0"/>
                <a:ea typeface="Times New Roman"/>
                <a:cs typeface="+mj-cs"/>
              </a:rPr>
              <a:t>примеры добрых поступков приведены в тексте</a:t>
            </a: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+mj-cs"/>
              </a:rPr>
              <a:t>?</a:t>
            </a:r>
          </a:p>
          <a:p>
            <a:pPr marL="0" indent="0" algn="just">
              <a:buNone/>
            </a:pPr>
            <a:r>
              <a:rPr lang="ru-RU" sz="3600" b="1" dirty="0">
                <a:solidFill>
                  <a:srgbClr val="0070C0"/>
                </a:solidFill>
                <a:latin typeface="Georgia" pitchFamily="18" charset="0"/>
                <a:ea typeface="Times New Roman"/>
                <a:cs typeface="+mj-cs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Georgia" pitchFamily="18" charset="0"/>
                <a:ea typeface="Times New Roman"/>
                <a:cs typeface="+mj-cs"/>
              </a:rPr>
            </a:br>
            <a:r>
              <a:rPr lang="ru-RU" sz="3600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+mj-cs"/>
              </a:rPr>
              <a:t>1.</a:t>
            </a:r>
            <a:r>
              <a:rPr lang="ru-RU" sz="3600" dirty="0" smtClean="0">
                <a:latin typeface="Georgia" pitchFamily="18" charset="0"/>
                <a:ea typeface="Times New Roman"/>
                <a:cs typeface="+mj-cs"/>
              </a:rPr>
              <a:t> </a:t>
            </a:r>
            <a:r>
              <a:rPr lang="ru-RU" sz="3600" dirty="0">
                <a:solidFill>
                  <a:srgbClr val="7030A0"/>
                </a:solidFill>
                <a:latin typeface="Georgia" pitchFamily="18" charset="0"/>
                <a:ea typeface="Times New Roman"/>
                <a:cs typeface="+mj-cs"/>
              </a:rPr>
              <a:t>Н</a:t>
            </a:r>
            <a:r>
              <a:rPr lang="ru-RU" sz="3600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+mj-cs"/>
              </a:rPr>
              <a:t>акормить ребёнка.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7030A0"/>
                </a:solidFill>
                <a:latin typeface="Georgia" pitchFamily="18" charset="0"/>
              </a:rPr>
              <a:t>2. Провести через дорогу старика.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7030A0"/>
                </a:solidFill>
                <a:latin typeface="Georgia" pitchFamily="18" charset="0"/>
              </a:rPr>
              <a:t>3. Уступить место в трамвае.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7030A0"/>
                </a:solidFill>
                <a:latin typeface="Georgia" pitchFamily="18" charset="0"/>
              </a:rPr>
              <a:t>4. Хорошо работать.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7030A0"/>
                </a:solidFill>
                <a:latin typeface="Georgia" pitchFamily="18" charset="0"/>
              </a:rPr>
              <a:t>5. Быть вежливым и обходительным.</a:t>
            </a:r>
            <a:endParaRPr lang="ru-RU" sz="3600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ЗАЧЕМ ЧЕЛОВЕКУ ОБЩЕНИЕ?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Давайте попробуем порассуждать…</a:t>
            </a: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Вспомним </a:t>
            </a:r>
            <a:r>
              <a:rPr lang="ru-RU" dirty="0">
                <a:solidFill>
                  <a:srgbClr val="0070C0"/>
                </a:solidFill>
              </a:rPr>
              <a:t>определение термина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из </a:t>
            </a:r>
            <a:r>
              <a:rPr lang="ru-RU" dirty="0">
                <a:solidFill>
                  <a:srgbClr val="0070C0"/>
                </a:solidFill>
              </a:rPr>
              <a:t>курса обществознания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2924944"/>
            <a:ext cx="216024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ОБЩЕНИЕ</a:t>
            </a:r>
            <a:endParaRPr lang="ru-RU" sz="2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6624228" y="3104964"/>
            <a:ext cx="1080120" cy="1728192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ЭТО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085184"/>
            <a:ext cx="612068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ОБМЕН ИНФОРМАЦИЕЙ В ОБЩЕСТВЕ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Georgia" pitchFamily="18" charset="0"/>
              </a:rPr>
              <a:t>«ТОНКИЕ» вопросы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u="sng" dirty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Какую роль играет общение в отношениях…</a:t>
            </a:r>
            <a:endParaRPr lang="ru-RU" sz="2800" u="sng" dirty="0" smtClean="0">
              <a:solidFill>
                <a:srgbClr val="FF0000"/>
              </a:solidFill>
              <a:latin typeface="Georgia" pitchFamily="18" charset="0"/>
              <a:ea typeface="Times New Roman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  <a:ea typeface="Times New Roman"/>
              </a:rPr>
              <a:t>1) Через </a:t>
            </a:r>
            <a:r>
              <a:rPr lang="ru-RU" sz="2800" dirty="0">
                <a:solidFill>
                  <a:srgbClr val="00B0F0"/>
                </a:solidFill>
                <a:latin typeface="Georgia" pitchFamily="18" charset="0"/>
                <a:ea typeface="Times New Roman"/>
              </a:rPr>
              <a:t>общение человек получает знания </a:t>
            </a: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  <a:ea typeface="Times New Roman"/>
              </a:rPr>
              <a:t>…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ОБ ОКРУЖАЮЩЕМ МИРЕ.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  <a:ea typeface="Times New Roman"/>
              </a:rPr>
              <a:t>2) С </a:t>
            </a:r>
            <a:r>
              <a:rPr lang="ru-RU" sz="2800" dirty="0">
                <a:solidFill>
                  <a:srgbClr val="00B0F0"/>
                </a:solidFill>
                <a:latin typeface="Georgia" pitchFamily="18" charset="0"/>
                <a:ea typeface="Times New Roman"/>
              </a:rPr>
              <a:t>помощью общения происходит передача </a:t>
            </a: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  <a:ea typeface="Times New Roman"/>
              </a:rPr>
              <a:t>…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ОПЫТА, УСВОЕНИЕ НРАВСТВЕННЫХ ЦЕННОСТЕЙ.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  <a:ea typeface="Times New Roman"/>
              </a:rPr>
              <a:t>3) Благодаря </a:t>
            </a:r>
            <a:r>
              <a:rPr lang="ru-RU" sz="2800" dirty="0">
                <a:solidFill>
                  <a:srgbClr val="00B0F0"/>
                </a:solidFill>
                <a:latin typeface="Georgia" pitchFamily="18" charset="0"/>
                <a:ea typeface="Times New Roman"/>
              </a:rPr>
              <a:t>общению люди учатся </a:t>
            </a: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  <a:ea typeface="Times New Roman"/>
              </a:rPr>
              <a:t>оценивать…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ПОСТУПКИ и ОТНОШЕНИЯ.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</a:rPr>
              <a:t>4) В общении формируется…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ХАРАКТЕР (индивидуальные свойства человека)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4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Georgia" pitchFamily="18" charset="0"/>
              </a:rPr>
              <a:t>ДИКТАНТ ЗНАЧЕНИЙ</a:t>
            </a:r>
            <a:endParaRPr lang="ru-RU" sz="28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7" name="Picture 7" descr="uzdm-motors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12862" y="1766887"/>
            <a:ext cx="2952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Georgia" pitchFamily="18" charset="0"/>
              </a:rPr>
              <a:t>Задание: 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записать значение слов по теме «Человек среди людей», соблюдая орфографию.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Georgia" pitchFamily="18" charset="0"/>
              </a:rPr>
              <a:t>ПРАКТИКУМ</a:t>
            </a:r>
            <a:endParaRPr lang="ru-RU" sz="5400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484784"/>
            <a:ext cx="4109142" cy="5076000"/>
          </a:xfrm>
        </p:spPr>
      </p:pic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5394325" y="1447800"/>
            <a:ext cx="3749675" cy="4572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308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Georgia" pitchFamily="18" charset="0"/>
              </a:rPr>
              <a:t>ДИКТАНТ ЗНАЧЕНИЙ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 algn="just">
              <a:spcAft>
                <a:spcPts val="0"/>
              </a:spcAft>
              <a:buAutoNum type="arabicPeriod"/>
              <a:tabLst>
                <a:tab pos="1076325" algn="l"/>
              </a:tabLs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Обобщённое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и упрощённое представление об особенностях людей, принадлежащих к той или иной группе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AutoNum type="arabicPeriod"/>
              <a:tabLst>
                <a:tab pos="1076325" algn="l"/>
              </a:tabLst>
            </a:pPr>
            <a:r>
              <a:rPr lang="ru-RU" sz="2400" dirty="0">
                <a:latin typeface="Times New Roman"/>
                <a:ea typeface="Calibri"/>
              </a:rPr>
              <a:t>Средство общения </a:t>
            </a:r>
            <a:r>
              <a:rPr lang="ru-RU" sz="2400" dirty="0" smtClean="0">
                <a:latin typeface="Times New Roman"/>
                <a:ea typeface="Calibri"/>
              </a:rPr>
              <a:t>людей.</a:t>
            </a:r>
          </a:p>
          <a:p>
            <a:pPr marL="457200" indent="-457200" algn="just">
              <a:spcAft>
                <a:spcPts val="0"/>
              </a:spcAft>
              <a:buAutoNum type="arabicPeriod"/>
              <a:tabLst>
                <a:tab pos="1076325" algn="l"/>
              </a:tabLst>
            </a:pPr>
            <a:r>
              <a:rPr lang="ru-RU" sz="2400" dirty="0" smtClean="0">
                <a:latin typeface="Times New Roman"/>
                <a:ea typeface="Calibri"/>
              </a:rPr>
              <a:t>Способы </a:t>
            </a:r>
            <a:r>
              <a:rPr lang="ru-RU" sz="2400" dirty="0">
                <a:latin typeface="Times New Roman"/>
                <a:ea typeface="Calibri"/>
              </a:rPr>
              <a:t>порицания и поощрения</a:t>
            </a:r>
            <a:r>
              <a:rPr lang="ru-RU" sz="2400" dirty="0" smtClean="0">
                <a:latin typeface="Times New Roman"/>
                <a:ea typeface="Calibri"/>
              </a:rPr>
              <a:t>.</a:t>
            </a:r>
          </a:p>
          <a:p>
            <a:pPr marL="457200" indent="-457200" algn="just">
              <a:spcAft>
                <a:spcPts val="0"/>
              </a:spcAft>
              <a:buAutoNum type="arabicPeriod"/>
              <a:tabLst>
                <a:tab pos="1076325" algn="l"/>
              </a:tabLst>
            </a:pPr>
            <a:r>
              <a:rPr lang="ru-RU" sz="2400" dirty="0">
                <a:latin typeface="Times New Roman"/>
                <a:ea typeface="Calibri"/>
              </a:rPr>
              <a:t>Столкновение. </a:t>
            </a:r>
          </a:p>
          <a:p>
            <a:pPr marL="457200" indent="-457200" algn="just">
              <a:spcAft>
                <a:spcPts val="0"/>
              </a:spcAft>
              <a:buAutoNum type="arabicPeriod"/>
              <a:tabLst>
                <a:tab pos="1076325" algn="l"/>
              </a:tabLst>
            </a:pPr>
            <a:r>
              <a:rPr lang="ru-RU" sz="2400" dirty="0" smtClean="0">
                <a:latin typeface="Times New Roman"/>
                <a:ea typeface="+mj-ea"/>
                <a:cs typeface="Times New Roman"/>
              </a:rPr>
              <a:t>Биосоциальное </a:t>
            </a:r>
            <a:r>
              <a:rPr lang="ru-RU" sz="2400" dirty="0">
                <a:latin typeface="Times New Roman"/>
                <a:ea typeface="+mj-ea"/>
                <a:cs typeface="Times New Roman"/>
              </a:rPr>
              <a:t>существо, обладающее даром речи, мышлением и способностью  изготавливать орудия </a:t>
            </a:r>
            <a:r>
              <a:rPr lang="ru-RU" sz="2400" dirty="0" smtClean="0">
                <a:latin typeface="Times New Roman"/>
                <a:ea typeface="+mj-ea"/>
                <a:cs typeface="Times New Roman"/>
              </a:rPr>
              <a:t>труда</a:t>
            </a:r>
            <a:r>
              <a:rPr lang="ru-RU" sz="2000" dirty="0" smtClean="0">
                <a:latin typeface="Calibri"/>
                <a:ea typeface="+mj-ea"/>
                <a:cs typeface="Times New Roman"/>
              </a:rPr>
              <a:t>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Georgia" pitchFamily="18" charset="0"/>
              </a:rPr>
              <a:t>ДИКТАНТ ЗНАЧЕНИЙ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СТЕРЕОТИП.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РЕЧЬ.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САНКЦИИ.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КОНФЛИКТ.</a:t>
            </a:r>
          </a:p>
          <a:p>
            <a:pPr marL="514350" indent="-514350">
              <a:buAutoNum type="arabicPeriod"/>
            </a:pPr>
            <a:r>
              <a:rPr lang="ru-RU" dirty="0" smtClean="0"/>
              <a:t>ЧЕЛОВЕК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556792"/>
            <a:ext cx="3876010" cy="4788000"/>
          </a:xfrm>
        </p:spPr>
      </p:pic>
    </p:spTree>
    <p:extLst>
      <p:ext uri="{BB962C8B-B14F-4D97-AF65-F5344CB8AC3E}">
        <p14:creationId xmlns:p14="http://schemas.microsoft.com/office/powerpoint/2010/main" val="30597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КОНЕЧНЫЙ ПРОДУКТ УРОКА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8826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8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8280920" cy="6192688"/>
          </a:xfrm>
        </p:spPr>
      </p:pic>
    </p:spTree>
    <p:extLst>
      <p:ext uri="{BB962C8B-B14F-4D97-AF65-F5344CB8AC3E}">
        <p14:creationId xmlns:p14="http://schemas.microsoft.com/office/powerpoint/2010/main" val="11436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Домашнее задание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sz="2800" dirty="0" smtClean="0">
                <a:latin typeface="Georgia" pitchFamily="18" charset="0"/>
              </a:rPr>
              <a:t>ТЕСТ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ПРЕЗЕНТАЦИЯ </a:t>
            </a: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по теме «Человек среди людей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»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Составить </a:t>
            </a: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КРОССВОРД  по теме «Человек среди людей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Georgia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645024"/>
            <a:ext cx="263586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tabLst>
                <a:tab pos="4445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БУКЛЕТ</a:t>
            </a:r>
            <a:endParaRPr lang="ru-RU" sz="4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280" y="1447800"/>
            <a:ext cx="58826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83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Биосоциальное существо, обладающее даром речи, мышлением и способностью  изготавливать орудия труда</a:t>
            </a:r>
            <a:endParaRPr lang="ru-RU" sz="2400" i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73" y="2060848"/>
            <a:ext cx="6554484" cy="3960000"/>
          </a:xfrm>
        </p:spPr>
      </p:pic>
      <p:sp>
        <p:nvSpPr>
          <p:cNvPr id="3" name="Прямоугольник 2"/>
          <p:cNvSpPr/>
          <p:nvPr/>
        </p:nvSpPr>
        <p:spPr>
          <a:xfrm>
            <a:off x="2771800" y="1340768"/>
            <a:ext cx="4572000" cy="12700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Times New Roman"/>
                <a:cs typeface="Times New Roman"/>
              </a:rPr>
              <a:t> 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  <a:t>ЧЕЛОВЕК</a:t>
            </a:r>
            <a:endParaRPr lang="ru-RU" sz="2800" b="1" dirty="0">
              <a:solidFill>
                <a:srgbClr val="FF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ctr"/>
            <a:r>
              <a:rPr lang="ru-RU" dirty="0">
                <a:latin typeface="Calibri"/>
                <a:ea typeface="Times New Roman"/>
                <a:cs typeface="Times New Roman"/>
              </a:rPr>
              <a:t/>
            </a:r>
            <a:br>
              <a:rPr lang="ru-RU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8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ТЕРМИНЫ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Объект 6" descr="C:\Users\User\Desktop\5184_2_jpg_1000x1000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5975" y="1447800"/>
            <a:ext cx="542925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ЗНАЧЕНИЕ ТЕРМИНОВ</a:t>
            </a:r>
            <a:endParaRPr lang="ru-RU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772400" cy="4572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107632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  <a:t>МЕЖЛИЧНОСТНЫЕ ОТНОШЕНИЯ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1076325" algn="l"/>
              </a:tabLst>
            </a:pPr>
            <a:r>
              <a:rPr lang="ru-RU" sz="24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ОСОБЕННАЯ СВЯЗЬ ЧЕЛОВЕКА С ОКРУЖАЮЩИМИ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ЛЮДЬМИ.</a:t>
            </a:r>
            <a:endParaRPr lang="ru-RU" sz="2400" dirty="0">
              <a:solidFill>
                <a:srgbClr val="0070C0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107632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  <a:t>СИМПАТИЯ</a:t>
            </a:r>
            <a:endParaRPr lang="ru-RU" sz="2400" b="1" dirty="0">
              <a:solidFill>
                <a:srgbClr val="FF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1076325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ВНУТРЕННЕЕ РАСПОЛОЖЕНИЕ, ПРИВЛЕКАТЕЛЬНОСТЬ.</a:t>
            </a:r>
            <a:endParaRPr lang="ru-RU" sz="2400" dirty="0" smtClean="0">
              <a:solidFill>
                <a:srgbClr val="0070C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107632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/>
              </a:rPr>
              <a:t>СТЕРЕОТИП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1076325" algn="l"/>
              </a:tabLst>
            </a:pPr>
            <a:r>
              <a:rPr lang="ru-RU" sz="24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ОБОБЩЁННОЕ И УПРОЩЁННОЕ ПРЕДСТАВЛЕНИЕ ОБ ОСОБЕННОСТЯХ ЛЮДЕЙ, ПРИНАДЛЕЖАЩИХ К ТОЙ ИЛИ ИНОЙ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ГРУППЕ.</a:t>
            </a:r>
            <a:endParaRPr lang="ru-RU" sz="2400" b="1" u="sng" dirty="0" smtClean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1076325" algn="l"/>
              </a:tabLst>
            </a:pPr>
            <a:endParaRPr lang="ru-RU" b="1" dirty="0" smtClean="0">
              <a:solidFill>
                <a:srgbClr val="FF0000"/>
              </a:solidFill>
              <a:latin typeface="Georg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ru-RU" sz="5100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1076325" algn="l"/>
              </a:tabLst>
            </a:pPr>
            <a:endParaRPr lang="ru-RU" sz="1800" dirty="0" smtClean="0">
              <a:solidFill>
                <a:srgbClr val="00B0F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1076325" algn="l"/>
              </a:tabLst>
            </a:pPr>
            <a:endParaRPr lang="ru-RU" sz="1800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1076325" algn="l"/>
              </a:tabLst>
            </a:pPr>
            <a:endParaRPr lang="ru-RU" sz="1800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6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buNone/>
              <a:tabLst>
                <a:tab pos="107632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САНКЦИИ</a:t>
            </a:r>
          </a:p>
          <a:p>
            <a:pPr marL="0" lvl="0" indent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buNone/>
              <a:tabLst>
                <a:tab pos="1076325" algn="l"/>
              </a:tabLst>
            </a:pPr>
            <a:r>
              <a:rPr lang="ru-RU" sz="24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СПОСОБЫ ПОРИЦАНИЯ И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ПООЩРЕНИЯ.</a:t>
            </a:r>
          </a:p>
          <a:p>
            <a:pPr marL="0" lvl="0" indent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buNone/>
              <a:tabLst>
                <a:tab pos="107632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ОБЩЕНИЕ</a:t>
            </a:r>
          </a:p>
          <a:p>
            <a:pPr marL="0" lvl="0" indent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buNone/>
              <a:tabLst>
                <a:tab pos="1076325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ОБМЕН ИНФОРМАЦИЕЙ В ОБЩЕСТВЕ.</a:t>
            </a:r>
          </a:p>
          <a:p>
            <a:pPr marL="0" lvl="0" indent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buNone/>
              <a:tabLst>
                <a:tab pos="107632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КОНФЛИКТ</a:t>
            </a:r>
          </a:p>
          <a:p>
            <a:pPr marL="0" lvl="0" indent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buNone/>
              <a:tabLst>
                <a:tab pos="1076325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СТОЛКНОВЕНИЕ.</a:t>
            </a:r>
          </a:p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tabLst>
                <a:tab pos="1076325" algn="l"/>
              </a:tabLst>
            </a:pP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tabLst>
                <a:tab pos="1076325" algn="l"/>
              </a:tabLst>
            </a:pPr>
            <a:endParaRPr lang="ru-RU" sz="2400" dirty="0" smtClean="0">
              <a:solidFill>
                <a:srgbClr val="0070C0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tabLst>
                <a:tab pos="1076325" algn="l"/>
              </a:tabLst>
            </a:pPr>
            <a:endParaRPr lang="ru-RU" sz="2400" b="1" u="sng" dirty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</a:pPr>
            <a:endParaRPr lang="ru-RU" sz="2400" dirty="0">
              <a:solidFill>
                <a:srgbClr val="00B0F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</a:pPr>
            <a:endParaRPr lang="ru-RU" sz="700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РЕЧЬ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28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СРЕДСТВО ОБЩЕНИЯ </a:t>
            </a: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ЛЮДЕЙ.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2800" b="1" dirty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МЕЖЛИЧНОСТНЫЙ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КОНФЛИКТ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28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СТОЛКНОВЕНИЕ НЕСКОЛЬКИХ УЧАСТНИКОВ, КАЖДЫЙ ИЗ КОТОРЫХ ОТСТАИВАЮТ СВОЮ ПОЗИЦИЮ, ВЫСТУПАЯ ПРОТИВ ИНТЕРЕСОВ ОСТАЛЬНЫХ УЧАСТНИКОВ </a:t>
            </a: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СОБЫТИЯ.</a:t>
            </a:r>
          </a:p>
          <a:p>
            <a:pPr algn="just">
              <a:spcAft>
                <a:spcPts val="1000"/>
              </a:spcAft>
            </a:pPr>
            <a:endParaRPr lang="ru-RU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dirty="0" smtClean="0">
              <a:solidFill>
                <a:srgbClr val="00B0F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sz="1800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1465</TotalTime>
  <Words>649</Words>
  <Application>Microsoft Office PowerPoint</Application>
  <PresentationFormat>Экран (4:3)</PresentationFormat>
  <Paragraphs>173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Справедливость</vt:lpstr>
      <vt:lpstr>25 6 13 16 3 6 12    19 18 6 5 10   13 32 5 6 11</vt:lpstr>
      <vt:lpstr>ФИЗМИНУТКА</vt:lpstr>
      <vt:lpstr>ПРАКТИКУМ</vt:lpstr>
      <vt:lpstr>БУКЛЕТ</vt:lpstr>
      <vt:lpstr>Биосоциальное существо, обладающее даром речи, мышлением и способностью  изготавливать орудия труда</vt:lpstr>
      <vt:lpstr>ТЕРМИНЫ</vt:lpstr>
      <vt:lpstr>ЗНАЧЕНИЕ ТЕРМИНОВ</vt:lpstr>
      <vt:lpstr>Презентация PowerPoint</vt:lpstr>
      <vt:lpstr>Презентация PowerPoint</vt:lpstr>
      <vt:lpstr>Заполнить пробел в схеме</vt:lpstr>
      <vt:lpstr>Презентация PowerPoint</vt:lpstr>
      <vt:lpstr>Презентация PowerPoint</vt:lpstr>
      <vt:lpstr>Важное условие межличностных отношений</vt:lpstr>
      <vt:lpstr>ВИДЫ межличностных отношений</vt:lpstr>
      <vt:lpstr>Презентация PowerPoint</vt:lpstr>
      <vt:lpstr>Презентация PowerPoint</vt:lpstr>
      <vt:lpstr>Презентация PowerPoint</vt:lpstr>
      <vt:lpstr>Критерии оценки: «5» – 9-10 б.       «4 » – 7-8 б.          «3» – 5-6 б.</vt:lpstr>
      <vt:lpstr>Презентация PowerPoint</vt:lpstr>
      <vt:lpstr>С момента рождения ЧЕЛОВЕК  является членом той или иной группы.</vt:lpstr>
      <vt:lpstr>Презентация PowerPoint</vt:lpstr>
      <vt:lpstr>Прочитайте  текст и выполните задание.</vt:lpstr>
      <vt:lpstr>Презентация PowerPoint</vt:lpstr>
      <vt:lpstr>Выделите смысловые фрагменты текста.</vt:lpstr>
      <vt:lpstr>Презентация PowerPoint</vt:lpstr>
      <vt:lpstr>Презентация PowerPoint</vt:lpstr>
      <vt:lpstr>ЗАЧЕМ ЧЕЛОВЕКУ ОБЩЕНИЕ?</vt:lpstr>
      <vt:lpstr>«ТОНКИЕ» вопросы</vt:lpstr>
      <vt:lpstr>ДИКТАНТ ЗНАЧЕНИЙ</vt:lpstr>
      <vt:lpstr>ДИКТАНТ ЗНАЧЕНИЙ</vt:lpstr>
      <vt:lpstr>ДИКТАНТ ЗНАЧЕНИЙ</vt:lpstr>
      <vt:lpstr>КОНЕЧНЫЙ ПРОДУКТ УРОКА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«МОЙ ВЫБОР» Автомеханик</dc:title>
  <dc:creator>User</dc:creator>
  <cp:lastModifiedBy>User</cp:lastModifiedBy>
  <cp:revision>182</cp:revision>
  <dcterms:created xsi:type="dcterms:W3CDTF">2017-05-08T17:54:34Z</dcterms:created>
  <dcterms:modified xsi:type="dcterms:W3CDTF">2019-04-28T20:59:57Z</dcterms:modified>
</cp:coreProperties>
</file>