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69" r:id="rId3"/>
    <p:sldId id="271" r:id="rId4"/>
    <p:sldId id="272" r:id="rId5"/>
    <p:sldId id="262" r:id="rId6"/>
    <p:sldId id="264" r:id="rId7"/>
    <p:sldId id="257" r:id="rId8"/>
    <p:sldId id="258" r:id="rId9"/>
    <p:sldId id="259" r:id="rId10"/>
    <p:sldId id="261" r:id="rId11"/>
    <p:sldId id="265" r:id="rId12"/>
    <p:sldId id="263" r:id="rId13"/>
    <p:sldId id="267" r:id="rId14"/>
    <p:sldId id="266" r:id="rId15"/>
    <p:sldId id="260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8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348880"/>
            <a:ext cx="8496944" cy="1828800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solidFill>
                  <a:schemeClr val="tx1"/>
                </a:solidFill>
                <a:effectLst/>
                <a:latin typeface="+mn-lt"/>
              </a:rPr>
              <a:t>«</a:t>
            </a:r>
            <a:r>
              <a:rPr lang="ru-RU" sz="3600" dirty="0">
                <a:solidFill>
                  <a:schemeClr val="tx1"/>
                </a:solidFill>
                <a:effectLst/>
                <a:latin typeface="+mn-lt"/>
              </a:rPr>
              <a:t>ПиктоМир», как современное средство обучения дошкольников основам алгоритмизации и программирования»</a:t>
            </a:r>
            <a:r>
              <a:rPr lang="ru-RU" sz="4000" dirty="0">
                <a:solidFill>
                  <a:schemeClr val="tx1"/>
                </a:solidFill>
                <a:effectLst/>
              </a:rPr>
              <a:t/>
            </a:r>
            <a:br>
              <a:rPr lang="ru-RU" sz="4000" dirty="0">
                <a:solidFill>
                  <a:schemeClr val="tx1"/>
                </a:solidFill>
                <a:effectLst/>
              </a:rPr>
            </a:b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83360" y="4293096"/>
            <a:ext cx="576064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Евсикова Елена Ивановна,</a:t>
            </a:r>
          </a:p>
          <a:p>
            <a:pPr algn="ctr"/>
            <a:r>
              <a:rPr lang="ru-RU" sz="2000" dirty="0"/>
              <a:t>з</a:t>
            </a:r>
            <a:r>
              <a:rPr lang="ru-RU" sz="2000" dirty="0" smtClean="0"/>
              <a:t>аместитель директора по дошкольной работе</a:t>
            </a:r>
          </a:p>
          <a:p>
            <a:pPr algn="ctr"/>
            <a:r>
              <a:rPr lang="ru-RU" sz="2000" dirty="0" smtClean="0"/>
              <a:t>МБОУ «Центр образования № 36», </a:t>
            </a:r>
          </a:p>
          <a:p>
            <a:pPr algn="ctr"/>
            <a:r>
              <a:rPr lang="ru-RU" sz="2000" dirty="0" smtClean="0"/>
              <a:t>куратор сетевой инновационной </a:t>
            </a:r>
            <a:r>
              <a:rPr lang="ru-RU" sz="2000" dirty="0" smtClean="0"/>
              <a:t>площадки</a:t>
            </a:r>
          </a:p>
          <a:p>
            <a:pPr algn="ctr"/>
            <a:r>
              <a:rPr lang="ru-RU" sz="2400" dirty="0" smtClean="0"/>
              <a:t>Рябова Кристина Николаевна</a:t>
            </a:r>
            <a:r>
              <a:rPr lang="ru-RU" sz="2000" dirty="0" smtClean="0"/>
              <a:t>,</a:t>
            </a:r>
          </a:p>
          <a:p>
            <a:pPr algn="ctr"/>
            <a:r>
              <a:rPr lang="ru-RU" sz="2000" dirty="0" smtClean="0"/>
              <a:t>воспитатель </a:t>
            </a:r>
            <a:r>
              <a:rPr lang="ru-RU" sz="2000" dirty="0" smtClean="0"/>
              <a:t>МБОУ «Центр образования № 36», </a:t>
            </a:r>
          </a:p>
          <a:p>
            <a:pPr algn="ctr"/>
            <a:r>
              <a:rPr lang="ru-RU" sz="2000" dirty="0" smtClean="0"/>
              <a:t>п</a:t>
            </a:r>
            <a:r>
              <a:rPr lang="ru-RU" sz="2000" dirty="0" smtClean="0"/>
              <a:t>едагог сетевой инновационной площадки</a:t>
            </a: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149080"/>
            <a:ext cx="2895366" cy="1631569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229600" cy="1143000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latin typeface="+mn-lt"/>
              </a:rPr>
              <a:t>Программа разработана с учетом возрастных особенностей детей старшего дошкольного возраста. В этом возрасте у детей продолжает развиваться восприятие, развивается образное мышление, продолжают развиваться навыки обобщения и рассуждения, но они в значительной степени еще ограничиваются наглядными признаками ситуации. Продолжает развиваться воображение и внимание, оно становится произвольным.</a:t>
            </a:r>
            <a:endParaRPr lang="ru-RU" sz="2000" dirty="0">
              <a:latin typeface="+mn-lt"/>
            </a:endParaRPr>
          </a:p>
        </p:txBody>
      </p:sp>
      <p:pic>
        <p:nvPicPr>
          <p:cNvPr id="18434" name="Picture 2" descr="https://sun9-17.userapi.com/impg/vB82_4C63xrMaKmzM4ITbHRrQZVMwzzYbJctbg/ha-P6bkQPgs.jpg?size=1280x1280&amp;quality=96&amp;sign=8abd0d87c8ac5c54f9c70ffe9f088c62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140968"/>
            <a:ext cx="3672408" cy="3456384"/>
          </a:xfrm>
          <a:prstGeom prst="rect">
            <a:avLst/>
          </a:prstGeom>
          <a:noFill/>
        </p:spPr>
      </p:pic>
      <p:pic>
        <p:nvPicPr>
          <p:cNvPr id="18436" name="Picture 4" descr="https://sun9-21.userapi.com/impg/xsaf8f5NdGdLTxUIb6w3TOFhbn8jpXLMYS6GKg/dRS16y9dBSU.jpg?size=1280x1280&amp;quality=96&amp;sign=5becb7ba7ca665ce5209508142b3ece4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140968"/>
            <a:ext cx="3816424" cy="345638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44824"/>
            <a:ext cx="8517632" cy="2376264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200" dirty="0" smtClean="0">
                <a:latin typeface="+mn-lt"/>
              </a:rPr>
              <a:t>Дети знакомятся с понятием – робот, команда, компьютер, программа, программист, с основными видами команд и движениями. На начальном этапе дети играют и выполняют различные упражнения без использования электронных средств обучения. Они учатся отдавать команды, создавать из набора команд программы, выполнять их по шагам и находить ошибки.</a:t>
            </a:r>
            <a:br>
              <a:rPr lang="ru-RU" sz="2200" dirty="0" smtClean="0">
                <a:latin typeface="+mn-lt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 descr="C:\Users\User\Desktop\Комус. Лучший учитель\IMG-20220813-WA00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996952"/>
            <a:ext cx="4064758" cy="3621403"/>
          </a:xfrm>
          <a:prstGeom prst="rect">
            <a:avLst/>
          </a:prstGeom>
          <a:noFill/>
        </p:spPr>
      </p:pic>
      <p:pic>
        <p:nvPicPr>
          <p:cNvPr id="5" name="Picture 1" descr="C:\Users\User\Desktop\Комус. Лучший учитель\IMG-20220813-WA00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982634"/>
            <a:ext cx="3600400" cy="36004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8640960" cy="2592288"/>
          </a:xfrm>
        </p:spPr>
        <p:txBody>
          <a:bodyPr>
            <a:noAutofit/>
          </a:bodyPr>
          <a:lstStyle/>
          <a:p>
            <a:pPr algn="just"/>
            <a:r>
              <a:rPr lang="ru-RU" sz="2400" i="1" dirty="0" smtClean="0">
                <a:latin typeface="+mn-lt"/>
              </a:rPr>
              <a:t>В начале и в конце года проводилось  анкетирование родителей по теме робототехнической направленности и пришла к выводу, что родители заинтересовались темой алгоритмизации и программирования не только своих детей, но и себя лично. Родители принимают активное участие в работе инновационной площадки, посещают занятия, участвуют в конкурсах.</a:t>
            </a:r>
            <a:endParaRPr lang="ru-RU" sz="2400" dirty="0">
              <a:latin typeface="+mn-lt"/>
            </a:endParaRPr>
          </a:p>
        </p:txBody>
      </p:sp>
      <p:pic>
        <p:nvPicPr>
          <p:cNvPr id="4" name="Picture 1" descr="C:\Users\User\Desktop\Комус. Лучший учитель\Screenshot_20220906-173529_Yande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717032"/>
            <a:ext cx="2881016" cy="2886361"/>
          </a:xfrm>
          <a:prstGeom prst="rect">
            <a:avLst/>
          </a:prstGeom>
          <a:noFill/>
        </p:spPr>
      </p:pic>
      <p:pic>
        <p:nvPicPr>
          <p:cNvPr id="5" name="Picture 2" descr="C:\Users\User\Desktop\Комус. Лучший учитель\Screenshot_20220906-173826_Yande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717032"/>
            <a:ext cx="2902517" cy="288636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26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+mn-lt"/>
              </a:rPr>
              <a:t>Деятельность сетевой площадки</a:t>
            </a:r>
            <a:endParaRPr lang="ru-RU" sz="3600" dirty="0">
              <a:latin typeface="+mn-lt"/>
            </a:endParaRPr>
          </a:p>
        </p:txBody>
      </p:sp>
      <p:pic>
        <p:nvPicPr>
          <p:cNvPr id="22530" name="Picture 2" descr="C:\Users\User\Desktop\ПиктоМир\2022-12-10_22-55-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4310432" cy="2376264"/>
          </a:xfrm>
          <a:prstGeom prst="rect">
            <a:avLst/>
          </a:prstGeom>
          <a:noFill/>
        </p:spPr>
      </p:pic>
      <p:pic>
        <p:nvPicPr>
          <p:cNvPr id="5" name="Picture 2" descr="C:\Users\User\Desktop\Комус. Лучший учитель\Screenshot_20220906-173556_Yande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05064"/>
            <a:ext cx="4413146" cy="2444015"/>
          </a:xfrm>
          <a:prstGeom prst="rect">
            <a:avLst/>
          </a:prstGeom>
          <a:noFill/>
        </p:spPr>
      </p:pic>
      <p:pic>
        <p:nvPicPr>
          <p:cNvPr id="6" name="Picture 1" descr="C:\Users\User\Desktop\Комус. Лучший учитель\Screenshot_20220906-173707_Yande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412776"/>
            <a:ext cx="3456384" cy="2536178"/>
          </a:xfrm>
          <a:prstGeom prst="rect">
            <a:avLst/>
          </a:prstGeom>
          <a:noFill/>
        </p:spPr>
      </p:pic>
      <p:pic>
        <p:nvPicPr>
          <p:cNvPr id="22532" name="Picture 4" descr="https://sun9-37.userapi.com/impg/_WzBDJdM09I-vDPf1-9WWSo6Ol0jAtuiIPSPPA/BxUCVCxJRqk.jpg?size=1280x960&amp;quality=95&amp;sign=bf32541a67ffe20d7fe23a83839c289d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4149080"/>
            <a:ext cx="3600400" cy="244522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229600" cy="5646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+mn-lt"/>
              </a:rPr>
              <a:t>Перспективный план </a:t>
            </a:r>
            <a:br>
              <a:rPr lang="ru-RU" sz="3600" dirty="0" smtClean="0">
                <a:latin typeface="+mn-lt"/>
              </a:rPr>
            </a:br>
            <a:r>
              <a:rPr lang="ru-RU" sz="3600" dirty="0" smtClean="0">
                <a:latin typeface="+mn-lt"/>
              </a:rPr>
              <a:t>реализации сетевой площадки</a:t>
            </a:r>
            <a:endParaRPr lang="ru-RU" sz="36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002060"/>
                </a:solidFill>
              </a:rPr>
              <a:t>взаимосвязь </a:t>
            </a:r>
            <a:r>
              <a:rPr lang="ru-RU" sz="2800" dirty="0">
                <a:solidFill>
                  <a:srgbClr val="002060"/>
                </a:solidFill>
              </a:rPr>
              <a:t>с социальными партнерами нашего ЦО</a:t>
            </a:r>
            <a:r>
              <a:rPr lang="ru-RU" sz="2800" dirty="0" smtClean="0">
                <a:solidFill>
                  <a:srgbClr val="002060"/>
                </a:solidFill>
              </a:rPr>
              <a:t>;</a:t>
            </a:r>
          </a:p>
          <a:p>
            <a:endParaRPr lang="ru-RU" sz="2800" dirty="0">
              <a:solidFill>
                <a:srgbClr val="002060"/>
              </a:solidFill>
            </a:endParaRPr>
          </a:p>
          <a:p>
            <a:r>
              <a:rPr lang="ru-RU" sz="2800" dirty="0">
                <a:solidFill>
                  <a:srgbClr val="002060"/>
                </a:solidFill>
              </a:rPr>
              <a:t> -  </a:t>
            </a:r>
            <a:r>
              <a:rPr lang="ru-RU" sz="2800" dirty="0" smtClean="0">
                <a:solidFill>
                  <a:srgbClr val="002060"/>
                </a:solidFill>
              </a:rPr>
              <a:t>взаимосвязь </a:t>
            </a:r>
            <a:r>
              <a:rPr lang="ru-RU" sz="2800" dirty="0">
                <a:solidFill>
                  <a:srgbClr val="002060"/>
                </a:solidFill>
              </a:rPr>
              <a:t>по данному направлению с другими ДОУ</a:t>
            </a:r>
            <a:r>
              <a:rPr lang="ru-RU" sz="2800" dirty="0" smtClean="0">
                <a:solidFill>
                  <a:srgbClr val="002060"/>
                </a:solidFill>
              </a:rPr>
              <a:t>;</a:t>
            </a:r>
          </a:p>
          <a:p>
            <a:pPr marL="0" indent="0">
              <a:buNone/>
            </a:pPr>
            <a:endParaRPr lang="ru-RU" sz="2800" dirty="0">
              <a:solidFill>
                <a:srgbClr val="002060"/>
              </a:solidFill>
            </a:endParaRPr>
          </a:p>
          <a:p>
            <a:r>
              <a:rPr lang="ru-RU" sz="2800" dirty="0">
                <a:solidFill>
                  <a:srgbClr val="002060"/>
                </a:solidFill>
              </a:rPr>
              <a:t> - изучение передового опыта по внедрению алгоритмизации и программирования с детьми с ОВЗ.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429000"/>
            <a:ext cx="8568952" cy="1143000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latin typeface="+mn-lt"/>
              </a:rPr>
              <a:t>Планируемые результаты реализации программы:                      </a:t>
            </a:r>
            <a:r>
              <a:rPr lang="ru-RU" sz="2200" dirty="0" smtClean="0">
                <a:latin typeface="+mn-lt"/>
              </a:rPr>
              <a:t/>
            </a:r>
            <a:br>
              <a:rPr lang="ru-RU" sz="2200" dirty="0" smtClean="0">
                <a:latin typeface="+mn-lt"/>
              </a:rPr>
            </a:br>
            <a:r>
              <a:rPr lang="ru-RU" sz="2200" dirty="0" smtClean="0">
                <a:latin typeface="+mn-lt"/>
              </a:rPr>
              <a:t>− воспитанники будут знать основные алгоритмические понятия и определения, такие как: «алгоритм», «линейная программа», «команда», «цикл» и т.п.;                          </a:t>
            </a:r>
            <a:br>
              <a:rPr lang="ru-RU" sz="2200" dirty="0" smtClean="0">
                <a:latin typeface="+mn-lt"/>
              </a:rPr>
            </a:br>
            <a:r>
              <a:rPr lang="ru-RU" sz="2200" dirty="0" smtClean="0">
                <a:latin typeface="+mn-lt"/>
              </a:rPr>
              <a:t>− воспитанники приобретут азы </a:t>
            </a:r>
            <a:r>
              <a:rPr lang="ru-RU" sz="2200" dirty="0" err="1" smtClean="0">
                <a:latin typeface="+mn-lt"/>
              </a:rPr>
              <a:t>пиктограммного</a:t>
            </a:r>
            <a:r>
              <a:rPr lang="ru-RU" sz="2200" dirty="0" smtClean="0">
                <a:latin typeface="+mn-lt"/>
              </a:rPr>
              <a:t> программирования, навыки алгоритмического мышления в процессе выполнения заданий и упражнений с использованием и без использования интерактивной доски;    </a:t>
            </a:r>
            <a:br>
              <a:rPr lang="ru-RU" sz="2200" dirty="0" smtClean="0">
                <a:latin typeface="+mn-lt"/>
              </a:rPr>
            </a:br>
            <a:r>
              <a:rPr lang="ru-RU" sz="2200" dirty="0" smtClean="0">
                <a:latin typeface="+mn-lt"/>
              </a:rPr>
              <a:t>− у воспитанников будут сформированы устойчивые навыки ориентировки в пространстве.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7410" name="Picture 2" descr="https://sun9-25.userapi.com/impg/1gEF9lhiVh45bKK__RiWwsN7cLOeCI9-Qii4Jw/W9F81uABg00.jpg?size=1280x960&amp;quality=96&amp;sign=3f4018cd0ef2a3eeca829daa46a5df7c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005064"/>
            <a:ext cx="3552394" cy="2664296"/>
          </a:xfrm>
          <a:prstGeom prst="rect">
            <a:avLst/>
          </a:prstGeom>
          <a:noFill/>
        </p:spPr>
      </p:pic>
      <p:pic>
        <p:nvPicPr>
          <p:cNvPr id="17412" name="Picture 4" descr="https://sun9-5.userapi.com/impg/jxPXP8izBonEZqalQxFqmEJyIXj14hxZD6Gj0Q/gw1OQyzw8qI.jpg?size=1280x960&amp;quality=96&amp;sign=381c7db44343f5ec27b71430681fc129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005064"/>
            <a:ext cx="3552394" cy="266429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latin typeface="+mn-lt"/>
              </a:rPr>
              <a:t>Спасибо за внимание!</a:t>
            </a:r>
            <a:endParaRPr lang="ru-RU" dirty="0">
              <a:latin typeface="+mn-lt"/>
            </a:endParaRPr>
          </a:p>
        </p:txBody>
      </p:sp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8427" y="188640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latin typeface="+mn-lt"/>
              </a:rPr>
              <a:t>Управленческие задачи</a:t>
            </a:r>
            <a:endParaRPr lang="ru-RU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4386" y="1556792"/>
            <a:ext cx="8229600" cy="4389120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b="1" dirty="0">
                <a:solidFill>
                  <a:srgbClr val="002060"/>
                </a:solidFill>
              </a:rPr>
              <a:t>1 этап. Подготовительный. </a:t>
            </a:r>
            <a:endParaRPr lang="ru-RU" dirty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</a:pPr>
            <a:r>
              <a:rPr lang="ru-RU" dirty="0" smtClean="0">
                <a:solidFill>
                  <a:srgbClr val="002060"/>
                </a:solidFill>
              </a:rPr>
              <a:t>анализ </a:t>
            </a:r>
            <a:r>
              <a:rPr lang="ru-RU" dirty="0">
                <a:solidFill>
                  <a:srgbClr val="002060"/>
                </a:solidFill>
              </a:rPr>
              <a:t>образовательной деятельности в дошкольном учреждении, определение внутренних ресурсов;</a:t>
            </a:r>
          </a:p>
          <a:p>
            <a:pPr>
              <a:lnSpc>
                <a:spcPct val="120000"/>
              </a:lnSpc>
            </a:pP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планирование</a:t>
            </a:r>
            <a:r>
              <a:rPr lang="ru-RU" dirty="0">
                <a:solidFill>
                  <a:srgbClr val="002060"/>
                </a:solidFill>
              </a:rPr>
              <a:t>;</a:t>
            </a:r>
          </a:p>
          <a:p>
            <a:pPr>
              <a:lnSpc>
                <a:spcPct val="120000"/>
              </a:lnSpc>
            </a:pPr>
            <a:r>
              <a:rPr lang="ru-RU" dirty="0" smtClean="0">
                <a:solidFill>
                  <a:srgbClr val="002060"/>
                </a:solidFill>
              </a:rPr>
              <a:t>организация </a:t>
            </a:r>
            <a:r>
              <a:rPr lang="ru-RU" dirty="0">
                <a:solidFill>
                  <a:srgbClr val="002060"/>
                </a:solidFill>
              </a:rPr>
              <a:t>условий для реализации данного проекта (закупка оснащения, корректировка режима работы);</a:t>
            </a:r>
          </a:p>
          <a:p>
            <a:pPr>
              <a:lnSpc>
                <a:spcPct val="120000"/>
              </a:lnSpc>
            </a:pP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формирование кадров;</a:t>
            </a:r>
            <a:endParaRPr lang="ru-RU" dirty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</a:pP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делегирование </a:t>
            </a:r>
            <a:r>
              <a:rPr lang="ru-RU" dirty="0">
                <a:solidFill>
                  <a:srgbClr val="002060"/>
                </a:solidFill>
              </a:rPr>
              <a:t>(распределение поручений).</a:t>
            </a:r>
          </a:p>
        </p:txBody>
      </p:sp>
    </p:spTree>
    <p:extLst>
      <p:ext uri="{BB962C8B-B14F-4D97-AF65-F5344CB8AC3E}">
        <p14:creationId xmlns:p14="http://schemas.microsoft.com/office/powerpoint/2010/main" xmlns="" val="1227725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8427" y="188640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latin typeface="+mn-lt"/>
              </a:rPr>
              <a:t>Управленческие задачи</a:t>
            </a:r>
            <a:endParaRPr lang="ru-RU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6307" y="1916832"/>
            <a:ext cx="8229600" cy="438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2 этап. Основной этап (этап реализации</a:t>
            </a:r>
            <a:r>
              <a:rPr lang="ru-RU" b="1" dirty="0" smtClean="0">
                <a:solidFill>
                  <a:srgbClr val="002060"/>
                </a:solidFill>
              </a:rPr>
              <a:t>):</a:t>
            </a: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 - координация процесса реализации проекта «ПиктоМир»;</a:t>
            </a:r>
          </a:p>
          <a:p>
            <a:r>
              <a:rPr lang="ru-RU" dirty="0">
                <a:solidFill>
                  <a:srgbClr val="002060"/>
                </a:solidFill>
              </a:rPr>
              <a:t> - мотивация педагогов;</a:t>
            </a:r>
          </a:p>
          <a:p>
            <a:r>
              <a:rPr lang="ru-RU" dirty="0">
                <a:solidFill>
                  <a:srgbClr val="002060"/>
                </a:solidFill>
              </a:rPr>
              <a:t> - коммуникация с участниками образовательного процесса;</a:t>
            </a:r>
          </a:p>
          <a:p>
            <a:r>
              <a:rPr lang="ru-RU" dirty="0">
                <a:solidFill>
                  <a:srgbClr val="002060"/>
                </a:solidFill>
              </a:rPr>
              <a:t> - оценка и контроль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xmlns="" val="1920494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8427" y="188640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latin typeface="+mn-lt"/>
              </a:rPr>
              <a:t>Управленческие задачи</a:t>
            </a:r>
            <a:endParaRPr lang="ru-RU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6060" y="2276872"/>
            <a:ext cx="8229600" cy="438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3 этап. Заключительный</a:t>
            </a:r>
            <a:r>
              <a:rPr lang="ru-RU" b="1" dirty="0" smtClean="0">
                <a:solidFill>
                  <a:srgbClr val="002060"/>
                </a:solidFill>
              </a:rPr>
              <a:t>:</a:t>
            </a: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 - оценка результатов деятельности</a:t>
            </a:r>
            <a:r>
              <a:rPr lang="ru-RU" dirty="0" smtClean="0">
                <a:solidFill>
                  <a:srgbClr val="002060"/>
                </a:solidFill>
              </a:rPr>
              <a:t>;</a:t>
            </a: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 - прогнозирование развития образовательной деятельности в данном направлении.</a:t>
            </a:r>
          </a:p>
        </p:txBody>
      </p:sp>
    </p:spTree>
    <p:extLst>
      <p:ext uri="{BB962C8B-B14F-4D97-AF65-F5344CB8AC3E}">
        <p14:creationId xmlns:p14="http://schemas.microsoft.com/office/powerpoint/2010/main" xmlns="" val="1461465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268760"/>
            <a:ext cx="8712968" cy="4913947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latin typeface="+mn-lt"/>
              </a:rPr>
              <a:t>В 2021 году с целью создания и апробации системы взаимодействия дошкольного и школьного образования, создания организационно-педагогических условий для осуществления преемственности на ступенях дошкольного и начального общего образования в контексте требований ФГОС было принято решение открыть на базе МБОУ «Центр образования № 36» сетевую инновационную площадку по теме: «Апробация и внедрение основ алгоритмизации и программирования для дошкольников в цифровой образовательной среде </a:t>
            </a:r>
            <a:r>
              <a:rPr lang="ru-RU" sz="2400" b="1" dirty="0" smtClean="0">
                <a:latin typeface="+mn-lt"/>
              </a:rPr>
              <a:t>ПиктоМир.</a:t>
            </a:r>
            <a:br>
              <a:rPr lang="ru-RU" sz="2400" b="1" dirty="0" smtClean="0">
                <a:latin typeface="+mn-lt"/>
              </a:rPr>
            </a:br>
            <a:r>
              <a:rPr lang="ru-RU" sz="2400" b="1" dirty="0" smtClean="0">
                <a:latin typeface="+mn-lt"/>
              </a:rPr>
              <a:t/>
            </a:r>
            <a:br>
              <a:rPr lang="ru-RU" sz="2400" b="1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endParaRPr lang="ru-RU" sz="2400" dirty="0">
              <a:latin typeface="+mn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640960" cy="3024336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latin typeface="+mn-lt"/>
              </a:rPr>
              <a:t>Для работы инновационной площадки педагоги в августе 2021 года прошли курсовую подготовку  по теме: «Формирование основ алгоритмизации и программирования у дошкольников и учеников начальной школы в цифровой образовательной среде ПиктоМир» на базе площадки ФГУ ФНЦ НИИСИ РАН, что позволило  глубоко вникнуть в проблему и ознакомиться с опытом работы других ДОУ.</a:t>
            </a:r>
            <a:endParaRPr lang="ru-RU" sz="2400" dirty="0">
              <a:latin typeface="+mn-lt"/>
            </a:endParaRPr>
          </a:p>
        </p:txBody>
      </p:sp>
      <p:sp>
        <p:nvSpPr>
          <p:cNvPr id="1026" name="AutoShape 2" descr="https://mail.yandex.ru/message_part/Screenshot_20221210-213524_Samsung+Internet.jpg?_uid=279923756&amp;name=Screenshot_20221210-213524_Samsung+Internet.jpg&amp;hid=1.2&amp;ids=181269885001745936&amp;no_disposition=y&amp;exif_rotate=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mail.yandex.ru/message_part/Screenshot_20221210-213524_Samsung+Internet.jpg?_uid=279923756&amp;name=Screenshot_20221210-213524_Samsung+Internet.jpg&amp;hid=1.2&amp;ids=181269885001745936&amp;no_disposition=y&amp;exif_rotate=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User\Desktop\ПиктоМир\Screenshot_20221210-213524_Samsung Intern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789040"/>
            <a:ext cx="5400600" cy="280987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516" y="1340768"/>
            <a:ext cx="8712968" cy="115212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+mn-lt"/>
              </a:rPr>
              <a:t>Новизна программы </a:t>
            </a:r>
            <a:r>
              <a:rPr lang="ru-RU" sz="2400" dirty="0" smtClean="0">
                <a:latin typeface="+mn-lt"/>
              </a:rPr>
              <a:t>заключается в </a:t>
            </a:r>
            <a:r>
              <a:rPr lang="ru-RU" sz="2400" dirty="0" err="1" smtClean="0">
                <a:latin typeface="+mn-lt"/>
              </a:rPr>
              <a:t>исследовательско</a:t>
            </a:r>
            <a:r>
              <a:rPr lang="ru-RU" sz="2400" dirty="0" smtClean="0">
                <a:latin typeface="+mn-lt"/>
              </a:rPr>
              <a:t> - технической направленности обучения, которое базируется на новых информационных технологиях, что способствует развитию информационной культуры и взаимодействию с миром технического творчества. </a:t>
            </a:r>
            <a:endParaRPr lang="ru-RU" sz="2400" dirty="0">
              <a:latin typeface="+mn-lt"/>
            </a:endParaRPr>
          </a:p>
        </p:txBody>
      </p:sp>
      <p:pic>
        <p:nvPicPr>
          <p:cNvPr id="13314" name="Picture 2" descr="https://sun9-30.userapi.com/impg/1GTxKMG9RqIAC-Gjre_QWLAT-eVMe7oiDnp8sQ/XvDEHiK9aeA.jpg?size=1280x960&amp;quality=95&amp;sign=26f786d73296f75cd80158c083abff84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708920"/>
            <a:ext cx="5328592" cy="399644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640960" cy="11430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+mn-lt"/>
              </a:rPr>
              <a:t>Цель программы:</a:t>
            </a:r>
            <a:r>
              <a:rPr lang="ru-RU" sz="2400" dirty="0" smtClean="0">
                <a:latin typeface="+mn-lt"/>
              </a:rPr>
              <a:t> формирование у воспитанников дошкольного возраста навыков алгоритмического мышления в процессе обучения </a:t>
            </a:r>
            <a:r>
              <a:rPr lang="ru-RU" sz="2400" dirty="0" err="1" smtClean="0">
                <a:latin typeface="+mn-lt"/>
              </a:rPr>
              <a:t>пиктограммному</a:t>
            </a:r>
            <a:r>
              <a:rPr lang="ru-RU" sz="2400" dirty="0" smtClean="0">
                <a:latin typeface="+mn-lt"/>
              </a:rPr>
              <a:t> программированию.</a:t>
            </a:r>
            <a:endParaRPr lang="ru-RU" sz="2400" dirty="0">
              <a:latin typeface="+mn-lt"/>
            </a:endParaRPr>
          </a:p>
        </p:txBody>
      </p:sp>
      <p:pic>
        <p:nvPicPr>
          <p:cNvPr id="15362" name="Picture 2" descr="https://sun9-19.userapi.com/impg/maZuqUWYqeSDuRX3DsJpNncqosve0MadlenQKw/L9t22crKoN0.jpg?size=1078x799&amp;quality=95&amp;sign=5618bba407a857551f2038a908317ff3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204864"/>
            <a:ext cx="4248472" cy="2880320"/>
          </a:xfrm>
          <a:prstGeom prst="rect">
            <a:avLst/>
          </a:prstGeom>
          <a:noFill/>
        </p:spPr>
      </p:pic>
      <p:pic>
        <p:nvPicPr>
          <p:cNvPr id="15364" name="Picture 4" descr="https://sun9-30.userapi.com/impg/71xbGv3o1XVxRgE2358weiJl-itUpPw9DBW7bQ/U10jRy6RLe8.jpg?size=1078x780&amp;quality=95&amp;sign=d04c672f5790c783e0681704add8064d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3284984"/>
            <a:ext cx="4292780" cy="310609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715000"/>
            <a:ext cx="5544616" cy="114300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+mn-lt"/>
              </a:rPr>
              <a:t>Задачи программы:</a:t>
            </a:r>
            <a:r>
              <a:rPr lang="ru-RU" sz="2000" dirty="0" smtClean="0">
                <a:latin typeface="+mn-lt"/>
              </a:rPr>
              <a:t/>
            </a:r>
            <a:br>
              <a:rPr lang="ru-RU" sz="2000" dirty="0" smtClean="0">
                <a:latin typeface="+mn-lt"/>
              </a:rPr>
            </a:br>
            <a:r>
              <a:rPr lang="ru-RU" sz="2000" u="sng" dirty="0" smtClean="0">
                <a:latin typeface="+mn-lt"/>
              </a:rPr>
              <a:t>образовательные</a:t>
            </a:r>
            <a:r>
              <a:rPr lang="ru-RU" sz="2000" dirty="0" smtClean="0">
                <a:latin typeface="+mn-lt"/>
              </a:rPr>
              <a:t/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>- познакомить с элементарными представлениями об информационно-компьютерных технологиях;</a:t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>- познакомить с основными алгоритмическими понятиями, определениями;</a:t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>- развить навыки </a:t>
            </a:r>
            <a:r>
              <a:rPr lang="ru-RU" sz="2000" dirty="0" err="1" smtClean="0">
                <a:latin typeface="+mn-lt"/>
              </a:rPr>
              <a:t>пиктограммного</a:t>
            </a:r>
            <a:r>
              <a:rPr lang="ru-RU" sz="2000" dirty="0" smtClean="0">
                <a:latin typeface="+mn-lt"/>
              </a:rPr>
              <a:t> программирования;</a:t>
            </a:r>
            <a:br>
              <a:rPr lang="ru-RU" sz="2000" dirty="0" smtClean="0">
                <a:latin typeface="+mn-lt"/>
              </a:rPr>
            </a:br>
            <a:r>
              <a:rPr lang="ru-RU" sz="2000" u="sng" dirty="0" smtClean="0">
                <a:latin typeface="+mn-lt"/>
              </a:rPr>
              <a:t>развивающие</a:t>
            </a:r>
            <a:r>
              <a:rPr lang="ru-RU" sz="2000" dirty="0" smtClean="0">
                <a:latin typeface="+mn-lt"/>
              </a:rPr>
              <a:t/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>- закреплять навыки пространственной ориентировки;</a:t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>- содействовать развитию логического мышления детей, памяти, внимания, воображения, познавательной активности, самостоятельности;</a:t>
            </a:r>
            <a:br>
              <a:rPr lang="ru-RU" sz="2000" dirty="0" smtClean="0">
                <a:latin typeface="+mn-lt"/>
              </a:rPr>
            </a:br>
            <a:r>
              <a:rPr lang="ru-RU" sz="2000" u="sng" dirty="0" smtClean="0">
                <a:latin typeface="+mn-lt"/>
              </a:rPr>
              <a:t>воспитательные</a:t>
            </a:r>
            <a:r>
              <a:rPr lang="ru-RU" sz="2000" dirty="0" smtClean="0">
                <a:latin typeface="+mn-lt"/>
              </a:rPr>
              <a:t/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>- воспитать у детей интерес к процессу познания, желание преодолевать трудности;</a:t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>- воспитать в детях уверенность в себе, своих силах, умение взаимодействовать друг с другом.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6386" name="Picture 2" descr="https://sun9-48.userapi.com/impg/o_W0yEGwbI7jID2qKYKwI5s0fvO1O55GpKT6aA/9AFS0XJl648.jpg?size=810x1080&amp;quality=96&amp;sign=643a2f943e9f0b11354d736603633ec8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700808"/>
            <a:ext cx="3186354" cy="424847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197</TotalTime>
  <Words>392</Words>
  <Application>Microsoft Office PowerPoint</Application>
  <PresentationFormat>Экран (4:3)</PresentationFormat>
  <Paragraphs>45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«ПиктоМир», как современное средство обучения дошкольников основам алгоритмизации и программирования» </vt:lpstr>
      <vt:lpstr>Управленческие задачи</vt:lpstr>
      <vt:lpstr>Управленческие задачи</vt:lpstr>
      <vt:lpstr>Управленческие задачи</vt:lpstr>
      <vt:lpstr>В 2021 году с целью создания и апробации системы взаимодействия дошкольного и школьного образования, создания организационно-педагогических условий для осуществления преемственности на ступенях дошкольного и начального общего образования в контексте требований ФГОС было принято решение открыть на базе МБОУ «Центр образования № 36» сетевую инновационную площадку по теме: «Апробация и внедрение основ алгоритмизации и программирования для дошкольников в цифровой образовательной среде ПиктоМир.   </vt:lpstr>
      <vt:lpstr>Для работы инновационной площадки педагоги в августе 2021 года прошли курсовую подготовку  по теме: «Формирование основ алгоритмизации и программирования у дошкольников и учеников начальной школы в цифровой образовательной среде ПиктоМир» на базе площадки ФГУ ФНЦ НИИСИ РАН, что позволило  глубоко вникнуть в проблему и ознакомиться с опытом работы других ДОУ.</vt:lpstr>
      <vt:lpstr>Новизна программы заключается в исследовательско - технической направленности обучения, которое базируется на новых информационных технологиях, что способствует развитию информационной культуры и взаимодействию с миром технического творчества. </vt:lpstr>
      <vt:lpstr>Цель программы: формирование у воспитанников дошкольного возраста навыков алгоритмического мышления в процессе обучения пиктограммному программированию.</vt:lpstr>
      <vt:lpstr>Задачи программы: образовательные - познакомить с элементарными представлениями об информационно-компьютерных технологиях; - познакомить с основными алгоритмическими понятиями, определениями; - развить навыки пиктограммного программирования; развивающие - закреплять навыки пространственной ориентировки; - содействовать развитию логического мышления детей, памяти, внимания, воображения, познавательной активности, самостоятельности; воспитательные - воспитать у детей интерес к процессу познания, желание преодолевать трудности; - воспитать в детях уверенность в себе, своих силах, умение взаимодействовать друг с другом. </vt:lpstr>
      <vt:lpstr>Программа разработана с учетом возрастных особенностей детей старшего дошкольного возраста. В этом возрасте у детей продолжает развиваться восприятие, развивается образное мышление, продолжают развиваться навыки обобщения и рассуждения, но они в значительной степени еще ограничиваются наглядными признаками ситуации. Продолжает развиваться воображение и внимание, оно становится произвольным.</vt:lpstr>
      <vt:lpstr>Дети знакомятся с понятием – робот, команда, компьютер, программа, программист, с основными видами команд и движениями. На начальном этапе дети играют и выполняют различные упражнения без использования электронных средств обучения. Они учатся отдавать команды, создавать из набора команд программы, выполнять их по шагам и находить ошибки.  </vt:lpstr>
      <vt:lpstr>В начале и в конце года проводилось  анкетирование родителей по теме робототехнической направленности и пришла к выводу, что родители заинтересовались темой алгоритмизации и программирования не только своих детей, но и себя лично. Родители принимают активное участие в работе инновационной площадки, посещают занятия, участвуют в конкурсах.</vt:lpstr>
      <vt:lpstr>Деятельность сетевой площадки</vt:lpstr>
      <vt:lpstr>Перспективный план  реализации сетевой площадки</vt:lpstr>
      <vt:lpstr>Планируемые результаты реализации программы:                       − воспитанники будут знать основные алгоритмические понятия и определения, такие как: «алгоритм», «линейная программа», «команда», «цикл» и т.п.;                           − воспитанники приобретут азы пиктограммного программирования, навыки алгоритмического мышления в процессе выполнения заданий и упражнений с использованием и без использования интерактивной доски;     − у воспитанников будут сформированы устойчивые навыки ориентировки в пространстве. 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21</cp:revision>
  <dcterms:created xsi:type="dcterms:W3CDTF">2022-12-08T19:49:18Z</dcterms:created>
  <dcterms:modified xsi:type="dcterms:W3CDTF">2023-01-31T10:34:16Z</dcterms:modified>
</cp:coreProperties>
</file>