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86B"/>
    <a:srgbClr val="A1C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36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3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5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3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8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5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0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8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5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7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8BE3-4356-4C62-947C-81165696DEA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B6D4-5210-4066-BE98-3D7ADD1D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icons8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10" Type="http://schemas.openxmlformats.org/officeDocument/2006/relationships/image" Target="../media/image35.jpe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.png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5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78" y="3880680"/>
            <a:ext cx="3653094" cy="2977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9956">
            <a:off x="11062043" y="2398193"/>
            <a:ext cx="1038348" cy="953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23000" r="9225" b="23000"/>
          <a:stretch>
            <a:fillRect/>
          </a:stretch>
        </p:blipFill>
        <p:spPr>
          <a:xfrm>
            <a:off x="9284629" y="-97542"/>
            <a:ext cx="2907371" cy="2212256"/>
          </a:xfrm>
          <a:custGeom>
            <a:avLst/>
            <a:gdLst>
              <a:gd name="connsiteX0" fmla="*/ 1867696 w 4866956"/>
              <a:gd name="connsiteY0" fmla="*/ 2227 h 3703330"/>
              <a:gd name="connsiteX1" fmla="*/ 2105152 w 4866956"/>
              <a:gd name="connsiteY1" fmla="*/ 25213 h 3703330"/>
              <a:gd name="connsiteX2" fmla="*/ 3792824 w 4866956"/>
              <a:gd name="connsiteY2" fmla="*/ 892960 h 3703330"/>
              <a:gd name="connsiteX3" fmla="*/ 3987556 w 4866956"/>
              <a:gd name="connsiteY3" fmla="*/ 3699580 h 3703330"/>
              <a:gd name="connsiteX4" fmla="*/ 378532 w 4866956"/>
              <a:gd name="connsiteY4" fmla="*/ 2018321 h 3703330"/>
              <a:gd name="connsiteX5" fmla="*/ 209764 w 4866956"/>
              <a:gd name="connsiteY5" fmla="*/ 499761 h 3703330"/>
              <a:gd name="connsiteX6" fmla="*/ 1867696 w 4866956"/>
              <a:gd name="connsiteY6" fmla="*/ 2227 h 370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956" h="3703330">
                <a:moveTo>
                  <a:pt x="1867696" y="2227"/>
                </a:moveTo>
                <a:cubicBezTo>
                  <a:pt x="1950786" y="5722"/>
                  <a:pt x="2030505" y="13349"/>
                  <a:pt x="2105152" y="25213"/>
                </a:cubicBezTo>
                <a:cubicBezTo>
                  <a:pt x="2723965" y="201474"/>
                  <a:pt x="3225939" y="120123"/>
                  <a:pt x="3792824" y="892960"/>
                </a:cubicBezTo>
                <a:cubicBezTo>
                  <a:pt x="4727536" y="1936968"/>
                  <a:pt x="5558390" y="2940302"/>
                  <a:pt x="3987556" y="3699580"/>
                </a:cubicBezTo>
                <a:cubicBezTo>
                  <a:pt x="1564230" y="3749296"/>
                  <a:pt x="1685397" y="3310904"/>
                  <a:pt x="378532" y="2018321"/>
                </a:cubicBezTo>
                <a:cubicBezTo>
                  <a:pt x="-114789" y="1344912"/>
                  <a:pt x="-75843" y="888441"/>
                  <a:pt x="209764" y="499761"/>
                </a:cubicBezTo>
                <a:cubicBezTo>
                  <a:pt x="539185" y="155712"/>
                  <a:pt x="1286061" y="-22243"/>
                  <a:pt x="1867696" y="2227"/>
                </a:cubicBez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000816">
            <a:off x="1326526" y="4514035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74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8" y="744777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55" y="6075669"/>
            <a:ext cx="1241793" cy="9820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8728" y="2099342"/>
            <a:ext cx="8258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Цифровизация образования или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образовательные тренды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50" y="4137855"/>
            <a:ext cx="6124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Е.В. Комарова</a:t>
            </a:r>
            <a:r>
              <a:rPr lang="ru-RU" dirty="0"/>
              <a:t>, </a:t>
            </a:r>
            <a:r>
              <a:rPr lang="ru-RU" dirty="0" smtClean="0"/>
              <a:t>преподаватель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ГАПОУ ПО «Пензенский колледж современных технологий переработки и бизнеса».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04726" y="6553022"/>
            <a:ext cx="16064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https://icons8.ru/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492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09900" y="258611"/>
            <a:ext cx="3961341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Облачные технологии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kr.sh/i/031221/RnnsyN0d.jpg?download=1&amp;name=%D0%A1%D0%BA%D1%80%D0%B8%D0%BD%D1%88%D0%BE%D1%82%2003-12-2021%2015:24: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19" y="862766"/>
            <a:ext cx="2292504" cy="21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kr.sh/i/031221/M3r7A7iG.jpg?download=1&amp;name=%D0%A1%D0%BA%D1%80%D0%B8%D0%BD%D1%88%D0%BE%D1%82%2003-12-2021%2015:24: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55" y="1362903"/>
            <a:ext cx="2554826" cy="15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lipartmax.com/png/full/111-1111175_one-driv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5" y="1151725"/>
            <a:ext cx="2340690" cy="17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6" y="3306105"/>
            <a:ext cx="3612452" cy="3612452"/>
          </a:xfrm>
          <a:prstGeom prst="rect">
            <a:avLst/>
          </a:prstGeom>
        </p:spPr>
      </p:pic>
      <p:pic>
        <p:nvPicPr>
          <p:cNvPr id="1036" name="Picture 12" descr="https://skr.sh/i/031221/ts23Ztbb.jpg?download=1&amp;name=%D0%A1%D0%BA%D1%80%D0%B8%D0%BD%D1%88%D0%BE%D1%82%2003-12-2021%2016:04: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96" y="3018435"/>
            <a:ext cx="2633550" cy="6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00943" y="322044"/>
            <a:ext cx="4818948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коммуникации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htoikak.ru/wp-content/uploads/2017/11/%D1%83%D0%BA%D1%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6" y="1094894"/>
            <a:ext cx="1761082" cy="18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kr.sh/i/031221/F0MecX9K.jpg?download=1&amp;name=%D0%A1%D0%BA%D1%80%D0%B8%D0%BD%D1%88%D0%BE%D1%82%2003-12-2021%2016:07: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96" y="1139498"/>
            <a:ext cx="2631599" cy="14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kr.sh/i/031221/6J5GBaqy.jpg?download=1&amp;name=%D0%A1%D0%BA%D1%80%D0%B8%D0%BD%D1%88%D0%BE%D1%82%2003-12-2021%2016:08: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04" y="1269011"/>
            <a:ext cx="2350465" cy="1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.kanobu.ru/longreads/2016/7/8/6f553bfd-0033-4255-a7c3-fae240eacb8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6" y="3491866"/>
            <a:ext cx="3562778" cy="12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ystemg.ru/wp-content/uploads/2019/08/kissclipart-viber-whatsapp-telegram-png-clipart-messaging-apps-d8686f3b9632cb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57" y="3204580"/>
            <a:ext cx="3494323" cy="15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s://pbs.twimg.com/media/Eaqb2-5VAAABWb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65" y="3900211"/>
            <a:ext cx="2908885" cy="29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29750" y="322044"/>
            <a:ext cx="3961341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доски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skr.sh/i/031221/cjRglwFa.jpg?download=1&amp;name=%D0%A1%D0%BA%D1%80%D0%B8%D0%BD%D1%88%D0%BE%D1%82%2003-12-2021%2016:17: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2" y="905736"/>
            <a:ext cx="4457729" cy="26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kr.sh/i/031221/oT6a9WLW.jpg?download=1&amp;name=%D0%A1%D0%BA%D1%80%D0%B8%D0%BD%D1%88%D0%BE%D1%82%2003-12-2021%2016:25: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65" y="757078"/>
            <a:ext cx="3907048" cy="31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rd-robot.ru/assets/cache_image/news_img/308510thum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80" y="886924"/>
            <a:ext cx="1484531" cy="7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asesonline.com/wp-content/uploads/2019/03/idroolar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82" y="548921"/>
            <a:ext cx="1944285" cy="9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kr.sh/i/031221/UzQ9xbJ2.jpg?download=1&amp;name=%D0%A1%D0%BA%D1%80%D0%B8%D0%BD%D1%88%D0%BE%D1%82%2003-12-2021%2016:28:4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2" y="4070203"/>
            <a:ext cx="4179744" cy="21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kr.sh/i/031221/K4rMeC8p.jpg?download=1&amp;name=%D0%A1%D0%BA%D1%80%D0%B8%D0%BD%D1%88%D0%BE%D1%82%2003-12-2021%2016:30:5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72" y="3715857"/>
            <a:ext cx="1278299" cy="12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02091" y="1561075"/>
            <a:ext cx="714804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2" y="2365695"/>
            <a:ext cx="4883768" cy="48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46246" y="353886"/>
            <a:ext cx="3145413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46246" y="1283516"/>
            <a:ext cx="9001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Создание группы </a:t>
            </a:r>
            <a:r>
              <a:rPr lang="ru-RU" dirty="0" err="1" smtClean="0"/>
              <a:t>Вконтакте</a:t>
            </a:r>
            <a:endParaRPr lang="ru-RU" dirty="0" smtClean="0"/>
          </a:p>
          <a:p>
            <a:r>
              <a:rPr lang="ru-RU" dirty="0" smtClean="0"/>
              <a:t>Публикация обучающих видеороликов в </a:t>
            </a:r>
            <a:r>
              <a:rPr lang="en-US" dirty="0" smtClean="0"/>
              <a:t>Instagram</a:t>
            </a:r>
            <a:r>
              <a:rPr lang="ru-RU" dirty="0" smtClean="0"/>
              <a:t> (или другой </a:t>
            </a:r>
            <a:r>
              <a:rPr lang="ru-RU" dirty="0" err="1" smtClean="0"/>
              <a:t>соц.сети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Домашнее задание через социальные сети </a:t>
            </a:r>
            <a:endParaRPr lang="ru-RU" dirty="0"/>
          </a:p>
        </p:txBody>
      </p:sp>
      <p:pic>
        <p:nvPicPr>
          <p:cNvPr id="4104" name="Picture 8" descr="https://skr.sh/i/031221/M7HCkhLm.jpg?download=1&amp;name=%D0%A1%D0%BA%D1%80%D0%B8%D0%BD%D1%88%D0%BE%D1%82%2003-12-2021%2016:42: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06" y="2323475"/>
            <a:ext cx="4988574" cy="46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47375" y="299345"/>
            <a:ext cx="564971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Онлайн-сервисы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приложения</a:t>
            </a:r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skr.sh/i/031221/uc94MfQA.jpg?download=1&amp;name=%D0%A1%D0%BA%D1%80%D0%B8%D0%BD%D1%88%D0%BE%D1%82%2003-12-2021%2016:46: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6" y="1223039"/>
            <a:ext cx="4106833" cy="26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kr.sh/i/031221/ahqrfYlA.jpg?download=1&amp;name=%D0%A1%D0%BA%D1%80%D0%B8%D0%BD%D1%88%D0%BE%D1%82%2003-12-2021%2016:47: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7" y="4136437"/>
            <a:ext cx="4138146" cy="20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kr.sh/i/031221/2sj42abl.jpg?download=1&amp;name=%D0%A1%D0%BA%D1%80%D0%B8%D0%BD%D1%88%D0%BE%D1%82%2003-12-2021%2016:47: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88" y="1258460"/>
            <a:ext cx="3561369" cy="23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4.bp.blogspot.com/-J2Eq-5gj03w/VXikD5TCPGI/AAAAAAAAAE4/K6tXwDMxAbg/w1200-h630-p-k-no-nu/Plickers-Head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07" y="3895428"/>
            <a:ext cx="3554886" cy="18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47375" y="299345"/>
            <a:ext cx="564971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Онлайн-сервисы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приложения</a:t>
            </a:r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images.ctfassets.net/rvt0uslu5yqp/18DtpQEcpcNMOWcJaoTAxQ/25d7c32ba96d21dee48d1fc3b097dad7/Mentimeter_Branding_Logo_2020_RGB-10-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71" y="786851"/>
            <a:ext cx="3684754" cy="14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lexcomp.ru/wp-content/uploads/2019/10/%D0%A0%D1%83%D1%87%D0%BD%D0%BE%D0%B5-%D1%81%D0%BE%D0%B7%D0%B4%D0%B0%D0%BD%D0%B8%D0%B5-%D0%BA%D1%80%D0%BE%D1%81%D1%81%D0%B2%D0%BE%D1%80%D0%B4%D0%B0-%D0%BD%D0%B0-%D1%81%D0%B0%D0%B9%D1%82%D0%B5-puzzlecup.com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1" y="2892328"/>
            <a:ext cx="4026871" cy="28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kr.sh/i/031221/Owh7Pcz9.jpg?download=1&amp;name=%D0%A1%D0%BA%D1%80%D0%B8%D0%BD%D1%88%D0%BE%D1%82%2003-12-2021%2016:51: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6" y="2087558"/>
            <a:ext cx="3770079" cy="7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kr.sh/i/031221/lvRzzz5L.jpg?download=1&amp;name=%D0%A1%D0%BA%D1%80%D0%B8%D0%BD%D1%88%D0%BE%D1%82%2003-12-2021%2016:52: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27" y="2892328"/>
            <a:ext cx="3243758" cy="25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2.bp.blogspot.com/-i5ZE4ljC3iA/XxzbJyXk8GI/AAAAAAAABJ8/O_s9uD8vwAoFnvhttye_hBshtUJhbQ-wgCK4BGAYYCw/s1600/logoquizwhizz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27" y="971511"/>
            <a:ext cx="2661798" cy="17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47375" y="299345"/>
            <a:ext cx="5649711" cy="46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47375" y="1501022"/>
            <a:ext cx="8507250" cy="2595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Цифровизация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процесс столь же необходимый, сколько и неизбежный. Но при переходе «в цифру» критически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подлинное «аналоговое» богатство, составляющее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 классической системы образования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Выпускникам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учебных заведений понадобятся не только цифровые компетенции, но и фундаментальные знания, навыки критического мышления,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жизни не все будет «онлайн».</a:t>
            </a: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75" y="3844357"/>
            <a:ext cx="3242651" cy="32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19" y="4672668"/>
            <a:ext cx="2681345" cy="2185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9956">
            <a:off x="11062043" y="2398193"/>
            <a:ext cx="1038348" cy="953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23000" r="9225" b="23000"/>
          <a:stretch>
            <a:fillRect/>
          </a:stretch>
        </p:blipFill>
        <p:spPr>
          <a:xfrm>
            <a:off x="9284629" y="-97542"/>
            <a:ext cx="2907371" cy="2212256"/>
          </a:xfrm>
          <a:custGeom>
            <a:avLst/>
            <a:gdLst>
              <a:gd name="connsiteX0" fmla="*/ 1867696 w 4866956"/>
              <a:gd name="connsiteY0" fmla="*/ 2227 h 3703330"/>
              <a:gd name="connsiteX1" fmla="*/ 2105152 w 4866956"/>
              <a:gd name="connsiteY1" fmla="*/ 25213 h 3703330"/>
              <a:gd name="connsiteX2" fmla="*/ 3792824 w 4866956"/>
              <a:gd name="connsiteY2" fmla="*/ 892960 h 3703330"/>
              <a:gd name="connsiteX3" fmla="*/ 3987556 w 4866956"/>
              <a:gd name="connsiteY3" fmla="*/ 3699580 h 3703330"/>
              <a:gd name="connsiteX4" fmla="*/ 378532 w 4866956"/>
              <a:gd name="connsiteY4" fmla="*/ 2018321 h 3703330"/>
              <a:gd name="connsiteX5" fmla="*/ 209764 w 4866956"/>
              <a:gd name="connsiteY5" fmla="*/ 499761 h 3703330"/>
              <a:gd name="connsiteX6" fmla="*/ 1867696 w 4866956"/>
              <a:gd name="connsiteY6" fmla="*/ 2227 h 370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956" h="3703330">
                <a:moveTo>
                  <a:pt x="1867696" y="2227"/>
                </a:moveTo>
                <a:cubicBezTo>
                  <a:pt x="1950786" y="5722"/>
                  <a:pt x="2030505" y="13349"/>
                  <a:pt x="2105152" y="25213"/>
                </a:cubicBezTo>
                <a:cubicBezTo>
                  <a:pt x="2723965" y="201474"/>
                  <a:pt x="3225939" y="120123"/>
                  <a:pt x="3792824" y="892960"/>
                </a:cubicBezTo>
                <a:cubicBezTo>
                  <a:pt x="4727536" y="1936968"/>
                  <a:pt x="5558390" y="2940302"/>
                  <a:pt x="3987556" y="3699580"/>
                </a:cubicBezTo>
                <a:cubicBezTo>
                  <a:pt x="1564230" y="3749296"/>
                  <a:pt x="1685397" y="3310904"/>
                  <a:pt x="378532" y="2018321"/>
                </a:cubicBezTo>
                <a:cubicBezTo>
                  <a:pt x="-114789" y="1344912"/>
                  <a:pt x="-75843" y="888441"/>
                  <a:pt x="209764" y="499761"/>
                </a:cubicBezTo>
                <a:cubicBezTo>
                  <a:pt x="539185" y="155712"/>
                  <a:pt x="1286061" y="-22243"/>
                  <a:pt x="1867696" y="2227"/>
                </a:cubicBez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000816">
            <a:off x="1326526" y="4514035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74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8" y="744777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55" y="6075669"/>
            <a:ext cx="1241793" cy="9820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2737" y="1161405"/>
            <a:ext cx="82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Спасибо за внимание!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50" y="4137855"/>
            <a:ext cx="6124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Е.В. Комарова</a:t>
            </a:r>
            <a:r>
              <a:rPr lang="ru-RU" dirty="0"/>
              <a:t>, </a:t>
            </a:r>
            <a:r>
              <a:rPr lang="ru-RU" dirty="0" smtClean="0"/>
              <a:t>преподаватель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ГАПОУ ПО «Пензенский колледж современных технологий переработки и бизнеса».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56281" y="2566923"/>
            <a:ext cx="614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286B"/>
                </a:solidFill>
                <a:latin typeface="+mj-lt"/>
              </a:rPr>
              <a:t>Остались вопросы? Обращайтесь!</a:t>
            </a:r>
            <a:endParaRPr lang="ru-RU" b="1" dirty="0">
              <a:solidFill>
                <a:srgbClr val="23286B"/>
              </a:solidFill>
              <a:latin typeface="+mj-lt"/>
            </a:endParaRPr>
          </a:p>
          <a:p>
            <a:endParaRPr lang="ru-RU" b="1" dirty="0">
              <a:solidFill>
                <a:srgbClr val="23286B"/>
              </a:solidFill>
              <a:latin typeface="+mj-lt"/>
            </a:endParaRPr>
          </a:p>
        </p:txBody>
      </p:sp>
      <p:pic>
        <p:nvPicPr>
          <p:cNvPr id="8194" name="Picture 2" descr="http://qrcoder.ru/code/?https%3A%2F%2Fwww.instagram.com%2Finvites%2Fcontact%2F%3Fi%3D1orftw4hl7npl%26utm_content%3Diopm2pt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11" y="294203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honoteka.org/uploads/posts/2021-04/1619706223_29-phonoteka_org-p-znachok-instagram-bez-fona-dlya-fotoshopa-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73" y="2884047"/>
            <a:ext cx="1274499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0102" y="4049151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teachterra 2.0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7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00396" y="625999"/>
            <a:ext cx="8218304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Испокон веков образование является важнейшим социальным институтом, играет ключевую роль в воспроизводстве культурных и социальных норм, обеспечивает формирование нравственного потенциала общества. </a:t>
            </a:r>
          </a:p>
        </p:txBody>
      </p:sp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00396" y="3207463"/>
            <a:ext cx="8134401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Большими шагами цифровизация проникает во все сферы современного социума. Неизбежно меняется и образование. </a:t>
            </a:r>
          </a:p>
          <a:p>
            <a:r>
              <a:rPr lang="ru-RU" sz="2000" dirty="0"/>
              <a:t>Система образования должна обеспечивать обществу уверенный переход в цифровую эпоху, ориентированную на рост производительности, новые типы труда, потребности человека.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00396" y="2555962"/>
            <a:ext cx="5801588" cy="400110"/>
          </a:xfrm>
          <a:prstGeom prst="rect">
            <a:avLst/>
          </a:prstGeom>
          <a:solidFill>
            <a:srgbClr val="23286B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Современный мир непрерывно меняется.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 rot="20243387">
            <a:off x="8037462" y="4337351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59" y="2014010"/>
            <a:ext cx="1481524" cy="10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Иллюстрация square red в стиле  в PNG и SVG | Icons8 Иллюст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75">
            <a:off x="9374960" y="495536"/>
            <a:ext cx="252334" cy="2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0760" y="1912612"/>
            <a:ext cx="5290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Одной из наиболее существенных тенденций в области цифровизации образования следует признать </a:t>
            </a:r>
            <a:r>
              <a:rPr lang="ru-RU" sz="2800" b="1" dirty="0">
                <a:latin typeface="+mj-lt"/>
              </a:rPr>
              <a:t>расширение образовательного пространства. </a:t>
            </a:r>
            <a:endParaRPr lang="ru-RU" sz="3600" b="1" dirty="0">
              <a:latin typeface="+mj-lt"/>
            </a:endParaRPr>
          </a:p>
        </p:txBody>
      </p:sp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8339545">
            <a:off x="9231754" y="3683530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0760" y="4627970"/>
            <a:ext cx="4651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Актуальные цифровые технологии существенно видоизменяют его архитектуру.</a:t>
            </a:r>
            <a:endParaRPr lang="ru-RU" sz="2000" dirty="0"/>
          </a:p>
        </p:txBody>
      </p:sp>
      <p:pic>
        <p:nvPicPr>
          <p:cNvPr id="1026" name="Picture 2" descr="Иллюстрация smartphone в стиле  в PNG и SVG | Icons8 Иллюстр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54" y="400972"/>
            <a:ext cx="1717214" cy="34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ллюстрация woman в стиле  в PNG и SVG | Icons8 Иллюстр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99" y="2054109"/>
            <a:ext cx="1329917" cy="33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ллюстрация woman в стиле  в PNG и SVG | Icons8 Иллюстраци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81" y="2394018"/>
            <a:ext cx="929817" cy="32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ллюстрация square dark blue в стиле  в PNG и SVG | Icons8 Иллюстраци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567">
            <a:off x="9530562" y="837819"/>
            <a:ext cx="357024" cy="3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ллюстрация science в стиле  в PNG и SVG | Icons8 Иллюстраци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64" y="1439264"/>
            <a:ext cx="1229689" cy="12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77" y="529321"/>
            <a:ext cx="7547143" cy="56506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67284" y="982030"/>
            <a:ext cx="6801384" cy="354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/>
              <a:t>Цифровые технологии </a:t>
            </a:r>
            <a:r>
              <a:rPr lang="ru-RU" sz="2000" dirty="0" smtClean="0"/>
              <a:t>в современном мире — это не только инструмент, а среда существования, которая открывает новые возможности: </a:t>
            </a:r>
            <a:r>
              <a:rPr lang="ru-RU" sz="2400" b="1" dirty="0" smtClean="0"/>
              <a:t>обучение в любое удобное время</a:t>
            </a:r>
            <a:r>
              <a:rPr lang="ru-RU" sz="2000" dirty="0" smtClean="0"/>
              <a:t>, </a:t>
            </a:r>
            <a:r>
              <a:rPr lang="ru-RU" sz="2400" b="1" dirty="0" smtClean="0"/>
              <a:t>непрерывное образование</a:t>
            </a:r>
            <a:r>
              <a:rPr lang="ru-RU" sz="2000" dirty="0" smtClean="0"/>
              <a:t>, </a:t>
            </a:r>
            <a:r>
              <a:rPr lang="ru-RU" sz="2400" b="1" dirty="0" smtClean="0"/>
              <a:t>возможность проектировать индивидуальные образовательные маршруты</a:t>
            </a:r>
            <a:r>
              <a:rPr lang="ru-RU" sz="2000" dirty="0" smtClean="0"/>
              <a:t>, из потребителей электронных ресурсов стать создателями. </a:t>
            </a:r>
            <a:endParaRPr lang="ru-RU" sz="2000" dirty="0"/>
          </a:p>
        </p:txBody>
      </p:sp>
      <p:pic>
        <p:nvPicPr>
          <p:cNvPr id="2050" name="Picture 2" descr="Иллюстрация teacher в стиле  в PNG и SVG | Icons8 Иллюст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65" y="1964931"/>
            <a:ext cx="18669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ллюстрация abstract в стиле  в PNG и SVG | Icons8 Иллюстр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6187">
            <a:off x="9693227" y="1298353"/>
            <a:ext cx="2990925" cy="22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1544357" y="4449111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188" y="5885826"/>
            <a:ext cx="1076812" cy="8515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311606"/>
            <a:ext cx="679092" cy="537037"/>
          </a:xfrm>
          <a:prstGeom prst="rect">
            <a:avLst/>
          </a:prstGeom>
        </p:spPr>
      </p:pic>
      <p:pic>
        <p:nvPicPr>
          <p:cNvPr id="2052" name="Picture 4" descr="Иллюстрация abstract в стиле  в PNG и SVG | Icons8 Иллюст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6187">
            <a:off x="9693227" y="1298353"/>
            <a:ext cx="2990925" cy="22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9030" y="1034231"/>
            <a:ext cx="82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Образовательные тренды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383" y="2334814"/>
            <a:ext cx="4979248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Дистанционные технологии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943" y="2950893"/>
            <a:ext cx="6096000" cy="4648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  <a:endParaRPr lang="ru-RU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0943" y="3692287"/>
            <a:ext cx="5591595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Онлайн-сервисы и приложения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30" y="2412641"/>
            <a:ext cx="309154" cy="3091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30" y="3073980"/>
            <a:ext cx="309154" cy="3091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30" y="3770114"/>
            <a:ext cx="309154" cy="309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66972"/>
            <a:ext cx="4813299" cy="32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1334">
            <a:off x="313738" y="3917803"/>
            <a:ext cx="3520289" cy="3924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5090" y="1320939"/>
            <a:ext cx="9663605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истанционные технологии- 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это образовательные технологии, реализуемые в основном с применением информационных и телекоммуникационных технологий на расстоянии.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5090" y="517223"/>
            <a:ext cx="4979248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Дистанционные технологии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5090" y="2734645"/>
            <a:ext cx="9735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озволяют сделать образование </a:t>
            </a:r>
            <a:r>
              <a:rPr lang="ru-RU" sz="2400" b="1" dirty="0" smtClean="0"/>
              <a:t>доступным</a:t>
            </a:r>
            <a:r>
              <a:rPr lang="ru-RU" sz="2000" dirty="0" smtClean="0"/>
              <a:t> и </a:t>
            </a:r>
            <a:r>
              <a:rPr lang="ru-RU" sz="2400" b="1" dirty="0" smtClean="0"/>
              <a:t>непрерывным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6" y="4454001"/>
            <a:ext cx="2065288" cy="23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4411" y="3642378"/>
            <a:ext cx="4592936" cy="421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интерактивные доски 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411" y="1714604"/>
            <a:ext cx="171393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платформы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4411" y="2344652"/>
            <a:ext cx="309251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облачные технологии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54411" y="2964779"/>
            <a:ext cx="372730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ехнологии коммуникации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45776" y="554447"/>
            <a:ext cx="4979248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Дистанционные технологии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0027" y="181134"/>
            <a:ext cx="6118983" cy="52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платформы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shkola123.tmweb.ru/upload/medialibrary/3bf/3bf375397ca63e5f14831fc7a390bcc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5" y="474985"/>
            <a:ext cx="3001453" cy="30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Open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skr.sh/i/031221/WcucTy1E.jpg?download=1&amp;name=%D0%A1%D0%BA%D1%80%D0%B8%D0%BD%D1%88%D0%BE%D1%82%2003-12-2021%2014:39: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34" y="3616656"/>
            <a:ext cx="2915317" cy="13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kr.sh/i/031221/SQ7RVSVZ.jpg?download=1&amp;name=%D0%A1%D0%BA%D1%80%D0%B8%D0%BD%D1%88%D0%BE%D1%82%2003-12-2021%2014:39: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5" y="3424049"/>
            <a:ext cx="5048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kr.sh/i/031221/IyJOPvtY.jpg?download=1&amp;name=%D0%A1%D0%BA%D1%80%D0%B8%D0%BD%D1%88%D0%BE%D1%82%2003-12-2021%2014:40: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93" y="990679"/>
            <a:ext cx="4049956" cy="16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skr.sh/i/031221/KpJNWkac.jpg?download=1&amp;name=%D0%A1%D0%BA%D1%80%D0%B8%D0%BD%D1%88%D0%BE%D1%82%2003-12-2021%2014:40:3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28" y="702964"/>
            <a:ext cx="3620425" cy="27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skr.sh/i/031221/34gvfH4P.jpg?download=1&amp;name=%D0%A1%D0%BA%D1%80%D0%B8%D0%BD%D1%88%D0%BE%D1%82%2003-12-2021%2014:41:0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10" y="5163848"/>
            <a:ext cx="2520704" cy="11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273" y="2114714"/>
            <a:ext cx="841797" cy="8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4882">
            <a:off x="11498947" y="2415536"/>
            <a:ext cx="1038348" cy="953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23000" r="24043" b="44122"/>
          <a:stretch>
            <a:fillRect/>
          </a:stretch>
        </p:blipFill>
        <p:spPr>
          <a:xfrm rot="18519923" flipV="1">
            <a:off x="-718986" y="165499"/>
            <a:ext cx="1889216" cy="1242704"/>
          </a:xfrm>
          <a:custGeom>
            <a:avLst/>
            <a:gdLst>
              <a:gd name="connsiteX0" fmla="*/ 1341310 w 1889216"/>
              <a:gd name="connsiteY0" fmla="*/ 1242704 h 1242704"/>
              <a:gd name="connsiteX1" fmla="*/ 1889216 w 1889216"/>
              <a:gd name="connsiteY1" fmla="*/ 557959 h 1242704"/>
              <a:gd name="connsiteX2" fmla="*/ 1831523 w 1889216"/>
              <a:gd name="connsiteY2" fmla="*/ 492142 h 1242704"/>
              <a:gd name="connsiteX3" fmla="*/ 901386 w 1889216"/>
              <a:gd name="connsiteY3" fmla="*/ 13896 h 1242704"/>
              <a:gd name="connsiteX4" fmla="*/ 770516 w 1889216"/>
              <a:gd name="connsiteY4" fmla="*/ 1227 h 1242704"/>
              <a:gd name="connsiteX5" fmla="*/ 31058 w 1889216"/>
              <a:gd name="connsiteY5" fmla="*/ 150699 h 1242704"/>
              <a:gd name="connsiteX6" fmla="*/ 0 w 1889216"/>
              <a:gd name="connsiteY6" fmla="*/ 169442 h 12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216" h="1242704">
                <a:moveTo>
                  <a:pt x="1341310" y="1242704"/>
                </a:moveTo>
                <a:lnTo>
                  <a:pt x="1889216" y="557959"/>
                </a:lnTo>
                <a:lnTo>
                  <a:pt x="1831523" y="492142"/>
                </a:lnTo>
                <a:cubicBezTo>
                  <a:pt x="1519092" y="66204"/>
                  <a:pt x="1242436" y="111039"/>
                  <a:pt x="901386" y="13896"/>
                </a:cubicBezTo>
                <a:cubicBezTo>
                  <a:pt x="860246" y="7357"/>
                  <a:pt x="816310" y="3154"/>
                  <a:pt x="770516" y="1227"/>
                </a:cubicBezTo>
                <a:cubicBezTo>
                  <a:pt x="530096" y="-8887"/>
                  <a:pt x="238449" y="43752"/>
                  <a:pt x="31058" y="150699"/>
                </a:cubicBezTo>
                <a:lnTo>
                  <a:pt x="0" y="169442"/>
                </a:ln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 rot="5114279">
            <a:off x="9410294" y="4449112"/>
            <a:ext cx="1063470" cy="4077974"/>
          </a:xfrm>
          <a:custGeom>
            <a:avLst/>
            <a:gdLst>
              <a:gd name="connsiteX0" fmla="*/ 19631 w 1976071"/>
              <a:gd name="connsiteY0" fmla="*/ 1301966 h 4831990"/>
              <a:gd name="connsiteX1" fmla="*/ 179138 w 1976071"/>
              <a:gd name="connsiteY1" fmla="*/ 732275 h 4831990"/>
              <a:gd name="connsiteX2" fmla="*/ 1797806 w 1976071"/>
              <a:gd name="connsiteY2" fmla="*/ 36942 h 4831990"/>
              <a:gd name="connsiteX3" fmla="*/ 1976071 w 1976071"/>
              <a:gd name="connsiteY3" fmla="*/ 112679 h 4831990"/>
              <a:gd name="connsiteX4" fmla="*/ 1425599 w 1976071"/>
              <a:gd name="connsiteY4" fmla="*/ 4831990 h 4831990"/>
              <a:gd name="connsiteX5" fmla="*/ 1371912 w 1976071"/>
              <a:gd name="connsiteY5" fmla="*/ 4769397 h 4831990"/>
              <a:gd name="connsiteX6" fmla="*/ 323266 w 1976071"/>
              <a:gd name="connsiteY6" fmla="*/ 2957351 h 4831990"/>
              <a:gd name="connsiteX7" fmla="*/ 19631 w 1976071"/>
              <a:gd name="connsiteY7" fmla="*/ 1301966 h 48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071" h="4831990">
                <a:moveTo>
                  <a:pt x="19631" y="1301966"/>
                </a:moveTo>
                <a:cubicBezTo>
                  <a:pt x="47267" y="1097922"/>
                  <a:pt x="102917" y="910249"/>
                  <a:pt x="179138" y="732275"/>
                </a:cubicBezTo>
                <a:cubicBezTo>
                  <a:pt x="500654" y="156140"/>
                  <a:pt x="1287814" y="-102125"/>
                  <a:pt x="1797806" y="36942"/>
                </a:cubicBezTo>
                <a:lnTo>
                  <a:pt x="1976071" y="112679"/>
                </a:lnTo>
                <a:lnTo>
                  <a:pt x="1425599" y="4831990"/>
                </a:lnTo>
                <a:lnTo>
                  <a:pt x="1371912" y="4769397"/>
                </a:lnTo>
                <a:cubicBezTo>
                  <a:pt x="1066397" y="4375001"/>
                  <a:pt x="811546" y="3785958"/>
                  <a:pt x="323266" y="2957351"/>
                </a:cubicBezTo>
                <a:cubicBezTo>
                  <a:pt x="33624" y="2278983"/>
                  <a:pt x="-41168" y="1750860"/>
                  <a:pt x="19631" y="1301966"/>
                </a:cubicBezTo>
                <a:close/>
              </a:path>
            </a:pathLst>
          </a:custGeom>
          <a:solidFill>
            <a:srgbClr val="23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793" cy="9820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07" y="5135802"/>
            <a:ext cx="1241793" cy="982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24" y="5997084"/>
            <a:ext cx="1241793" cy="98203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4026541">
            <a:off x="10778978" y="4583453"/>
            <a:ext cx="2814957" cy="1495299"/>
          </a:xfrm>
          <a:custGeom>
            <a:avLst/>
            <a:gdLst>
              <a:gd name="connsiteX0" fmla="*/ 71757 w 2814957"/>
              <a:gd name="connsiteY0" fmla="*/ 0 h 1495299"/>
              <a:gd name="connsiteX1" fmla="*/ 274957 w 2814957"/>
              <a:gd name="connsiteY1" fmla="*/ 1435100 h 1495299"/>
              <a:gd name="connsiteX2" fmla="*/ 2294257 w 2814957"/>
              <a:gd name="connsiteY2" fmla="*/ 1219200 h 1495299"/>
              <a:gd name="connsiteX3" fmla="*/ 2814957 w 2814957"/>
              <a:gd name="connsiteY3" fmla="*/ 1155700 h 1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57" h="1495299">
                <a:moveTo>
                  <a:pt x="71757" y="0"/>
                </a:moveTo>
                <a:cubicBezTo>
                  <a:pt x="-11852" y="615950"/>
                  <a:pt x="-95460" y="1231900"/>
                  <a:pt x="274957" y="1435100"/>
                </a:cubicBezTo>
                <a:cubicBezTo>
                  <a:pt x="645374" y="1638300"/>
                  <a:pt x="1870924" y="1265767"/>
                  <a:pt x="2294257" y="1219200"/>
                </a:cubicBezTo>
                <a:cubicBezTo>
                  <a:pt x="2717590" y="1172633"/>
                  <a:pt x="2766273" y="1164166"/>
                  <a:pt x="2814957" y="11557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8" descr="Open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learnthroughtechnology.files.wordpress.com/2011/03/moodle-logo-hu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53" y="952578"/>
            <a:ext cx="4701076" cy="11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kr.sh/i/031221/8nn9Z4L4.jpg?download=1&amp;name=%D0%A1%D0%BA%D1%80%D0%B8%D0%BD%D1%88%D0%BE%D1%82%2003-12-2021%2015:05: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55" y="941032"/>
            <a:ext cx="45339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kr.sh/i/031221/xGb7OuOF.jpg?download=1&amp;name=%D0%A1%D0%BA%D1%80%D0%B8%D0%BD%D1%88%D0%BE%D1%82%2003-12-2021%2015:06: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53" y="2642212"/>
            <a:ext cx="6595205" cy="19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kr.sh/i/031221/4Ni3htf4.jpg?download=1&amp;name=%D0%A1%D0%BA%D1%80%D0%B8%D0%BD%D1%88%D0%BE%D1%82%2003-12-2021%2015:06: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27" y="2387761"/>
            <a:ext cx="2990540" cy="221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 rot="20110959">
            <a:off x="8024027" y="4388255"/>
            <a:ext cx="4630793" cy="1633913"/>
          </a:xfrm>
          <a:custGeom>
            <a:avLst/>
            <a:gdLst>
              <a:gd name="connsiteX0" fmla="*/ 0 w 4778249"/>
              <a:gd name="connsiteY0" fmla="*/ 1703701 h 1703701"/>
              <a:gd name="connsiteX1" fmla="*/ 609600 w 4778249"/>
              <a:gd name="connsiteY1" fmla="*/ 471801 h 1703701"/>
              <a:gd name="connsiteX2" fmla="*/ 2882900 w 4778249"/>
              <a:gd name="connsiteY2" fmla="*/ 1901 h 1703701"/>
              <a:gd name="connsiteX3" fmla="*/ 4622800 w 4778249"/>
              <a:gd name="connsiteY3" fmla="*/ 306701 h 1703701"/>
              <a:gd name="connsiteX4" fmla="*/ 4584700 w 4778249"/>
              <a:gd name="connsiteY4" fmla="*/ 319401 h 170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8249" h="1703701">
                <a:moveTo>
                  <a:pt x="0" y="1703701"/>
                </a:moveTo>
                <a:cubicBezTo>
                  <a:pt x="64558" y="1229567"/>
                  <a:pt x="129117" y="755434"/>
                  <a:pt x="609600" y="471801"/>
                </a:cubicBezTo>
                <a:cubicBezTo>
                  <a:pt x="1090083" y="188168"/>
                  <a:pt x="2214033" y="29418"/>
                  <a:pt x="2882900" y="1901"/>
                </a:cubicBezTo>
                <a:cubicBezTo>
                  <a:pt x="3551767" y="-25616"/>
                  <a:pt x="4339167" y="253784"/>
                  <a:pt x="4622800" y="306701"/>
                </a:cubicBezTo>
                <a:cubicBezTo>
                  <a:pt x="4906433" y="359618"/>
                  <a:pt x="4745566" y="339509"/>
                  <a:pt x="4584700" y="31940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2" name="Picture 10" descr="https://skr.sh/i/031221/ONr0LBLe.jpg?download=1&amp;name=%D0%A1%D0%BA%D1%80%D0%B8%D0%BD%D1%88%D0%BE%D1%82%2003-12-2021%2015:07:2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27" y="4815007"/>
            <a:ext cx="2790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30027" y="181134"/>
            <a:ext cx="6118983" cy="52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3286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платформы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3286B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онсерат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328</Words>
  <Application>Microsoft Office PowerPoint</Application>
  <PresentationFormat>Широкоэкранный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Montserrat</vt:lpstr>
      <vt:lpstr>Montserrat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Комарова Е.В.</dc:creator>
  <cp:lastModifiedBy>Комарова Е.В.</cp:lastModifiedBy>
  <cp:revision>42</cp:revision>
  <dcterms:created xsi:type="dcterms:W3CDTF">2021-12-03T08:02:32Z</dcterms:created>
  <dcterms:modified xsi:type="dcterms:W3CDTF">2021-12-15T09:53:59Z</dcterms:modified>
</cp:coreProperties>
</file>