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</p:sldMasterIdLst>
  <p:sldIdLst>
    <p:sldId id="256" r:id="rId5"/>
    <p:sldId id="264" r:id="rId6"/>
    <p:sldId id="271" r:id="rId7"/>
    <p:sldId id="275" r:id="rId8"/>
    <p:sldId id="285" r:id="rId9"/>
    <p:sldId id="280" r:id="rId10"/>
    <p:sldId id="281" r:id="rId11"/>
    <p:sldId id="284" r:id="rId12"/>
    <p:sldId id="279" r:id="rId13"/>
    <p:sldId id="278" r:id="rId14"/>
    <p:sldId id="283" r:id="rId15"/>
    <p:sldId id="28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8F3"/>
    <a:srgbClr val="85D8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9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3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7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2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9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0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3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71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3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7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70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59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0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6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00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82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79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5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0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3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56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002B-1B79-4142-B4F9-8E9D1AB0EBEA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139-10DA-4FCC-8C58-C7F6E34E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002B-1B79-4142-B4F9-8E9D1AB0EB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139-10DA-4FCC-8C58-C7F6E34EA4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2D77CF-05B3-40AC-A9F4-66524DD416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541443D-6AB8-4621-806D-FE05F0D44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231" y="763529"/>
            <a:ext cx="8451542" cy="1635241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50000"/>
              </a:lnSpc>
            </a:pP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Рабочая тетрадь по книге</a:t>
            </a:r>
            <a:b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Н. </a:t>
            </a:r>
            <a:r>
              <a:rPr lang="ru-RU" sz="36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Дашевской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«Вилли»</a:t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«Чудеса случаются»</a:t>
            </a:r>
            <a:endParaRPr lang="ru-RU" sz="3600" b="1" dirty="0"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9" b="12204"/>
          <a:stretch/>
        </p:blipFill>
        <p:spPr>
          <a:xfrm>
            <a:off x="0" y="2673928"/>
            <a:ext cx="9144000" cy="418407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21437" y="115410"/>
            <a:ext cx="8194089" cy="94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5619" y="354262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Сычёва Мария Леонидовна, 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учитель русского языка и литературы,</a:t>
            </a: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Школы №2 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Тарагара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Юлия Сергеевна, 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учитель русского языка и литературы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МБОУ «СОШ №3»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pic>
        <p:nvPicPr>
          <p:cNvPr id="7" name="Рисунок 6" descr="https://sun9-77.userapi.com/impg/BjvLPNP6YEiM-C7xRuYZ0V8RSq3WvQctFHQ1-Q/svQd7813h78.jpg?size=391x488&amp;quality=96&amp;sign=9f713f086e6dc855ce1fc05d61f8d851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48688" r="19018" b="8853"/>
          <a:stretch/>
        </p:blipFill>
        <p:spPr bwMode="auto">
          <a:xfrm>
            <a:off x="1331651" y="3781937"/>
            <a:ext cx="3093867" cy="2207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66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творческих способностей, образного мышления, ориентирование в пространстве</a:t>
            </a:r>
          </a:p>
        </p:txBody>
      </p:sp>
      <p:pic>
        <p:nvPicPr>
          <p:cNvPr id="4" name="Объект 3" descr="https://sun9-8.userapi.com/impg/6wwQSBlnxZhrt4YhlDnecxXW7ifGumci4O3aHg/TCf3zsH92uA.jpg?size=388x511&amp;quality=96&amp;sign=a207d73fce484dcf1644a3df056ba057&amp;type=albu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3555" r="4058"/>
          <a:stretch/>
        </p:blipFill>
        <p:spPr bwMode="auto">
          <a:xfrm>
            <a:off x="159798" y="2068496"/>
            <a:ext cx="2858610" cy="423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27.userapi.com/impg/NqBODirIPJyrlpQIjc1zRNcyba0kk5CQ0E1JgA/xe6hTqmCIDI.jpg?size=433x537&amp;quality=96&amp;sign=219e618f98d02abce48ba4ff316fa7b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1757" r="6838" b="3948"/>
          <a:stretch/>
        </p:blipFill>
        <p:spPr bwMode="auto">
          <a:xfrm>
            <a:off x="6072325" y="1890943"/>
            <a:ext cx="2894121" cy="4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9.userapi.com/impg/0RRnAZHWhHw0Q7Cv3iLzVYKFIZgXb8Mv49b8AA/704oZ4IN4VM.jpg?size=404x519&amp;quality=96&amp;sign=e1c869dee779bece2298b73591eaed9f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2646" r="7782" b="3884"/>
          <a:stretch/>
        </p:blipFill>
        <p:spPr bwMode="auto">
          <a:xfrm>
            <a:off x="3178205" y="2726424"/>
            <a:ext cx="2698811" cy="394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1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06723"/>
          </a:xfr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«Создай паспорт»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85" y="1572318"/>
            <a:ext cx="4163628" cy="506725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Ученики самостоятельно составляют обобщенную характеристику изучаемого явления по определенному плану.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его помощью дети лучше вникают в тему и учатся анализировать, выделять главное, систематизировать полученные знания и находить общее путем  сравнения.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"/>
          <a:stretch/>
        </p:blipFill>
        <p:spPr bwMode="auto">
          <a:xfrm>
            <a:off x="4860031" y="1251751"/>
            <a:ext cx="3806205" cy="53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3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254068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Комиксы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помогают тренировать навыки чтения, визуализации.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Комиксы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развивают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если дети могут ассоциировать персонажей с собой. 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Комиксы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заставить детей смеяться, помогая снять напряжение и стресс после нескольких часов в школе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7" name="Рисунок 6" descr="https://sun9-19.userapi.com/impg/GzH8ozmkHpYLOFgnNwF45YhvqSNko312U4Ev-g/U0WkEXs8_8Q.jpg?size=360x496&amp;quality=96&amp;sign=72eb1ce707961063ba2dc7607205a56f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3916" b="2756"/>
          <a:stretch/>
        </p:blipFill>
        <p:spPr bwMode="auto">
          <a:xfrm>
            <a:off x="5113537" y="656949"/>
            <a:ext cx="3728622" cy="572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05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280" y="586498"/>
            <a:ext cx="7772400" cy="1551565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50000"/>
              </a:lnSpc>
            </a:pP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br>
              <a:rPr lang="ru-RU" sz="4000" b="1" dirty="0">
                <a:latin typeface="Times New Roman"/>
                <a:ea typeface="Times New Roman"/>
                <a:cs typeface="Times New Roman"/>
              </a:rPr>
            </a:br>
            <a:r>
              <a:rPr lang="ru-RU" sz="53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Давайте читать вместе!</a:t>
            </a:r>
            <a:endParaRPr lang="ru-RU" sz="7300" b="1" dirty="0">
              <a:solidFill>
                <a:srgbClr val="00206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1437" y="115410"/>
            <a:ext cx="8194089" cy="94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9" b="12204"/>
          <a:stretch/>
        </p:blipFill>
        <p:spPr>
          <a:xfrm>
            <a:off x="0" y="2673928"/>
            <a:ext cx="9144000" cy="4184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7" y="3984872"/>
            <a:ext cx="3298053" cy="235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5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25" y="50"/>
            <a:ext cx="9143999" cy="1531575"/>
          </a:xfrm>
          <a:prstGeom prst="snip1Rect">
            <a:avLst>
              <a:gd name="adj" fmla="val 0"/>
            </a:avLst>
          </a:prstGeom>
          <a:solidFill>
            <a:srgbClr val="B7E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46" y="206013"/>
            <a:ext cx="7899667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Создание рабочей тетради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00" y="979302"/>
            <a:ext cx="8758310" cy="4285207"/>
          </a:xfrm>
        </p:spPr>
        <p:txBody>
          <a:bodyPr>
            <a:noAutofit/>
          </a:bodyPr>
          <a:lstStyle/>
          <a:p>
            <a:endParaRPr lang="ru-RU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C2D2E"/>
                </a:solidFill>
                <a:latin typeface="Times New Roman"/>
                <a:ea typeface="Calibri"/>
                <a:cs typeface="Times New Roman"/>
              </a:rPr>
              <a:t>рабочая тетрадь создана для знакомства и изучения данной повести;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C2D2E"/>
                </a:solidFill>
                <a:latin typeface="Times New Roman"/>
                <a:ea typeface="Calibri"/>
                <a:cs typeface="Times New Roman"/>
              </a:rPr>
              <a:t>представлена система работы с книгой;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C2D2E"/>
                </a:solidFill>
                <a:latin typeface="Times New Roman"/>
                <a:ea typeface="Calibri"/>
                <a:cs typeface="Times New Roman"/>
              </a:rPr>
              <a:t>продемонстрированы смысловые стратегии чтения;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C2D2E"/>
                </a:solidFill>
                <a:latin typeface="Times New Roman"/>
                <a:ea typeface="Calibri"/>
                <a:cs typeface="Times New Roman"/>
              </a:rPr>
              <a:t>идет обогащение памяти ребенка, активизируются мыслительные процессы, так как постоянно возникает необходимость совершать операции анализа и  синтеза, сравнения, классификации, обобщения.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6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видов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6300"/>
            <a:ext cx="7886700" cy="4993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Просмотровое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общего представления о читаемом материале.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«для себя».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Изучающее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 анализ содержания читаемого с опорой на языковые и логические связи текста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Поисковое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это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нахождение в  тексте вполне определенных данных (фактов, характеристик, цифровых показателей, указаний).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3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153" y="72166"/>
            <a:ext cx="3977197" cy="1325563"/>
          </a:xfrm>
        </p:spPr>
        <p:txBody>
          <a:bodyPr>
            <a:normAutofit/>
          </a:bodyPr>
          <a:lstStyle/>
          <a:p>
            <a:br>
              <a:rPr lang="ru-RU" sz="1600" dirty="0">
                <a:latin typeface="Arial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62" y="1010436"/>
            <a:ext cx="3384057" cy="48719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br>
              <a:rPr lang="ru-RU" sz="2000" dirty="0">
                <a:latin typeface="Arial"/>
              </a:rPr>
            </a:br>
            <a:r>
              <a:rPr lang="ru-RU" sz="2000" dirty="0">
                <a:latin typeface="Arial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стратегии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мотивировать ребенка на прочтение книги. Попробуйте спрогнозировать содержание книги, просмотрев иллюстрации. Один ученик предлагает свой вариант сюжета книги, остальные его дополняют.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понимание текста и создание его читательской интерпретации.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53.userapi.com/impg/UX4rjPfHsQTP6f475LSqlU4iQGie70B7SrT5nw/HLa8oUsYew4.jpg?size=355x476&amp;quality=96&amp;sign=3c2630ea6aaae41683a735bf8e21550c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3032"/>
          <a:stretch/>
        </p:blipFill>
        <p:spPr bwMode="auto">
          <a:xfrm>
            <a:off x="4722920" y="887767"/>
            <a:ext cx="4154750" cy="57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0277" y="198354"/>
            <a:ext cx="7886700" cy="1071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«Соревнуемся с писателем»</a:t>
            </a:r>
            <a:br>
              <a:rPr lang="ru-RU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711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839" y="462783"/>
            <a:ext cx="4929266" cy="104642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Узнаём о героях</a:t>
            </a:r>
          </a:p>
        </p:txBody>
      </p:sp>
      <p:sp>
        <p:nvSpPr>
          <p:cNvPr id="4" name="Прямоугольник: скругленные углы 6"/>
          <p:cNvSpPr/>
          <p:nvPr/>
        </p:nvSpPr>
        <p:spPr>
          <a:xfrm>
            <a:off x="1722741" y="1463732"/>
            <a:ext cx="4686935" cy="6724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Продавец книжного магазина, помог Севе отыскать дорогу, стал его другом.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97" y="2308194"/>
            <a:ext cx="5748807" cy="122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: скругленные углы 10"/>
          <p:cNvSpPr/>
          <p:nvPr/>
        </p:nvSpPr>
        <p:spPr>
          <a:xfrm>
            <a:off x="3113821" y="3691760"/>
            <a:ext cx="4603115" cy="7353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Ярко-рыжий говорящий велосипед с хорошим чувством юмора.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Прямоугольник: скругленные углы 18"/>
          <p:cNvSpPr/>
          <p:nvPr/>
        </p:nvSpPr>
        <p:spPr>
          <a:xfrm>
            <a:off x="4108120" y="4602340"/>
            <a:ext cx="4603115" cy="73533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Комарик, самый маленький ученик в классе, играет на скрипке</a:t>
            </a:r>
            <a:r>
              <a:rPr lang="ru-RU" sz="1350" dirty="0">
                <a:solidFill>
                  <a:srgbClr val="000000"/>
                </a:solidFill>
                <a:effectLst/>
                <a:latin typeface="MyriadPro"/>
                <a:ea typeface="Times New Roman"/>
                <a:cs typeface="Times New Roman"/>
              </a:rPr>
              <a:t>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2279320" y="5435353"/>
            <a:ext cx="4603115" cy="12115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solidFill>
                  <a:srgbClr val="000000"/>
                </a:solidFill>
                <a:effectLst/>
                <a:latin typeface="MyriadPro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Высокая девочка, готовит вкусное печенье, подарила Севке любимый велосипед. Она не ходит в школу и живёт одна, так как родители-актёры на гастролях. Девочка мечтает открыть свою кондитерскую.</a:t>
            </a:r>
            <a:endParaRPr lang="ru-RU" sz="11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2" r="80988" b="13928"/>
          <a:stretch/>
        </p:blipFill>
        <p:spPr bwMode="auto">
          <a:xfrm>
            <a:off x="7807630" y="615372"/>
            <a:ext cx="903605" cy="1520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/>
          <a:stretch/>
        </p:blipFill>
        <p:spPr bwMode="auto">
          <a:xfrm>
            <a:off x="251447" y="828324"/>
            <a:ext cx="1471295" cy="1734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05" y="5355343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0" y="2562509"/>
            <a:ext cx="1376680" cy="18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0" y="4647000"/>
            <a:ext cx="1219200" cy="157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76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78" y="160943"/>
            <a:ext cx="7103800" cy="1325563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«Цитаты»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74" y="1754604"/>
            <a:ext cx="4467133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  стратегии: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привлечь внимание к языковым особенно­стям текста, характеризующим его персонажей. </a:t>
            </a:r>
            <a:endParaRPr lang="ru-RU" dirty="0"/>
          </a:p>
        </p:txBody>
      </p:sp>
      <p:pic>
        <p:nvPicPr>
          <p:cNvPr id="4" name="Рисунок 3" descr="https://sun9-76.userapi.com/impg/p3KgX1Z0nTZ_NPRwuk7rATEKUcdtgFtfhpbj3Q/-xHFYzlj5VM.jpg?size=399x498&amp;quality=96&amp;sign=75a14a9273a023a0a9449a2c3cddc0fb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782" r="5330"/>
          <a:stretch/>
        </p:blipFill>
        <p:spPr bwMode="auto">
          <a:xfrm>
            <a:off x="5042515" y="1105270"/>
            <a:ext cx="3852909" cy="5619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  «Текст с пропущенными словами»,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«Продолжи фразу»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57048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стратегии: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осмысления текста во время его чтения.</a:t>
            </a:r>
          </a:p>
        </p:txBody>
      </p:sp>
      <p:sp>
        <p:nvSpPr>
          <p:cNvPr id="4" name="Прямоугольник: скругленные углы 2"/>
          <p:cNvSpPr/>
          <p:nvPr/>
        </p:nvSpPr>
        <p:spPr>
          <a:xfrm>
            <a:off x="4305309" y="1500326"/>
            <a:ext cx="2806065" cy="1087537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_________ поздоровалась в ответ, и я даже не удивился. Велосипед разговаривает, чем ____________хуже?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5" name="Прямоугольник: скругленные углы 3"/>
          <p:cNvSpPr/>
          <p:nvPr/>
        </p:nvSpPr>
        <p:spPr>
          <a:xfrm>
            <a:off x="5337278" y="2587863"/>
            <a:ext cx="3567025" cy="2522457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 тут я увидел. Правда целый город. Потерянный ___________ рисовал что-то в потерянном ___________. Оторванная ___________ смотрела на меня через _______ без стёкол. Два _________, позвякивая о чём-то своём, пили чай из забытого кем-то ___________.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: скругленные углы 4"/>
          <p:cNvSpPr/>
          <p:nvPr/>
        </p:nvSpPr>
        <p:spPr>
          <a:xfrm>
            <a:off x="568171" y="3909273"/>
            <a:ext cx="4225771" cy="221632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 тут я увидел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___________. Может, он был не ___________, а __________, но это неважно. Он был в шарфе. В большом зелёном шарфе, человеческом, — __________-____________ помещался в нём почти весь. Может быть, он простудился. Вообще не лето на улице.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 descr="https://sun9-9.userapi.com/impg/s9jQbWzbU3Y4oCxrbmhegOnMb4Pj2YHI6zOTLA/ibvHH9M5E2c.jpg?size=374x522&amp;quality=96&amp;sign=98d07a1619ba26a6fba9403ca6241ba5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3878" r="9384" b="28255"/>
          <a:stretch/>
        </p:blipFill>
        <p:spPr bwMode="auto">
          <a:xfrm>
            <a:off x="5177480" y="5181342"/>
            <a:ext cx="3567025" cy="156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2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"/>
          <p:cNvSpPr>
            <a:spLocks noGrp="1"/>
          </p:cNvSpPr>
          <p:nvPr>
            <p:ph idx="1"/>
          </p:nvPr>
        </p:nvSpPr>
        <p:spPr>
          <a:xfrm>
            <a:off x="390615" y="310717"/>
            <a:ext cx="5505821" cy="1338633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      поздоровалась в ответ, и я даже не удивился. Велосипед разговаривает, чем       хуже?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7" name="Прямоугольник: скругленные углы 3"/>
          <p:cNvSpPr/>
          <p:nvPr/>
        </p:nvSpPr>
        <p:spPr>
          <a:xfrm>
            <a:off x="977613" y="1824383"/>
            <a:ext cx="8068733" cy="2522457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 тут я увидел. Правда целый город. Потерянный 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рисовал что-то в потерянном   .  Оторванная 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смотрела на меня через 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без стёкол. Два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,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позвякивая о чём-то своём, пили чай из забытого кем-то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: скругленные углы 4"/>
          <p:cNvSpPr/>
          <p:nvPr/>
        </p:nvSpPr>
        <p:spPr>
          <a:xfrm>
            <a:off x="176577" y="4508708"/>
            <a:ext cx="6375143" cy="221632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    И тут я увидел    . Может, он был не      , а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       но это неважно. Он был в шарфе. В большом зелёном шарфе, человеческом, —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        помещался в нём почти весь. Может быть, он простудился. Вообще не лето на улице.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trafaret-decor.ru/sites/default/files/2022-09/%D0%92%D0%B0%D1%80%D0%B5%D0%B6%D0%BA%D0%B0%20%D1%82%D1%80%D0%B0%D1%84%D0%B0%D1%80%D0%B5%D1%82%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7" y="195309"/>
            <a:ext cx="463776" cy="6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rafaret-decor.ru/sites/default/files/2022-09/%D0%92%D0%B0%D1%80%D0%B5%D0%B6%D0%BA%D0%B0%20%D1%82%D1%80%D0%B0%D1%84%D0%B0%D1%80%D0%B5%D1%82%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5" y="1009025"/>
            <a:ext cx="463776" cy="6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atherineasquithgallery.com/uploads/posts/2021-03/1614560228_42-p-karandash-na-belom-fone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41" y="1935573"/>
            <a:ext cx="655466" cy="6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originals/de/0e/72/de0e722bea0277c31772068378a193d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43" y="2557610"/>
            <a:ext cx="555650" cy="6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rizly.club/uploads/posts/2022-12/1670806526_grizly-club-p-pugovitsa-png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54" y="2771962"/>
            <a:ext cx="502039" cy="3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apik.pro/uploads/posts/2023-03/1677975860_papik-pro-p-ochki-risunok-dlya-detei-prostoi-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74" y="3148491"/>
            <a:ext cx="485411" cy="4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hild-class.ru/sites/default/files/key_coloring_page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4" y="3066259"/>
            <a:ext cx="517515" cy="5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vecteezy.com/system/resources/previews/005/200/423/large_2x/thermos-or-vacuum-flask-it-is-black-icon-vec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709">
            <a:off x="6243652" y="3431331"/>
            <a:ext cx="616134" cy="6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razukraski.com/images/coloring-pages-animals-for-children-5-6-years-old/coloring-page-animals-for-children-5-6-years(2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08" y="4742858"/>
            <a:ext cx="447788" cy="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razukraski.com/images/coloring-pages-animals-for-children-5-6-years-old/coloring-page-animals-for-children-5-6-years(2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1" y="4623049"/>
            <a:ext cx="447788" cy="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eti-online.com/i/7/a8/47917/print/raskraska-sobak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86" y="4508708"/>
            <a:ext cx="430699" cy="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https://deti-online.com/i/7/a8/47917/print/raskraska-soba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9" y="5371424"/>
            <a:ext cx="347035" cy="4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razukraski.com/images/coloring-pages-animals-for-children-5-6-years-old/coloring-page-animals-for-children-5-6-years(2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97" y="5433344"/>
            <a:ext cx="447788" cy="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0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99" y="331518"/>
            <a:ext cx="7886700" cy="132556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«Обзор словаря», «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тем»</a:t>
            </a:r>
            <a:br>
              <a:rPr lang="ru-RU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5687" y="1541540"/>
            <a:ext cx="3916717" cy="4351338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  стратегии: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обучение умению соединять тематический принцип и индивидуальный ключ запоминания.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Ключом к запоминанию может быть рисунок, объяснение, синоним, образ, пример и </a:t>
            </a:r>
            <a:r>
              <a:rPr lang="ru-RU" sz="17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т.д</a:t>
            </a:r>
            <a:endParaRPr lang="ru-RU" dirty="0"/>
          </a:p>
        </p:txBody>
      </p:sp>
      <p:pic>
        <p:nvPicPr>
          <p:cNvPr id="6" name="Рисунок 5" descr="https://sun9-19.userapi.com/impg/iNDlhyJutK-e76qEDn3ocVkW9BMFu03hY7n2og/AIR65qyD8T8.jpg?size=361x487&amp;quality=96&amp;sign=1114a10c330f854385fa3e0f302a08e9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262" r="4915" b="1358"/>
          <a:stretch/>
        </p:blipFill>
        <p:spPr bwMode="auto">
          <a:xfrm>
            <a:off x="4651900" y="834501"/>
            <a:ext cx="4261282" cy="583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892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388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MyriadPro</vt:lpstr>
      <vt:lpstr>Times New Roman</vt:lpstr>
      <vt:lpstr>YS Text</vt:lpstr>
      <vt:lpstr>Тема Office</vt:lpstr>
      <vt:lpstr>1_Тема Office</vt:lpstr>
      <vt:lpstr>2_Тема Office</vt:lpstr>
      <vt:lpstr>3_Тема Office</vt:lpstr>
      <vt:lpstr>           Рабочая тетрадь по книге Н. Дашевской «Вилли» «Чудеса случаются»</vt:lpstr>
      <vt:lpstr>Создание рабочей тетради </vt:lpstr>
      <vt:lpstr>Использование видов чтения</vt:lpstr>
      <vt:lpstr> </vt:lpstr>
      <vt:lpstr>Узнаём о героях</vt:lpstr>
      <vt:lpstr>Стратегия «Цитаты»</vt:lpstr>
      <vt:lpstr>Стратегии   «Текст с пропущенными словами», «Продолжи фразу» </vt:lpstr>
      <vt:lpstr>Презентация PowerPoint</vt:lpstr>
      <vt:lpstr>Стратегия «Обзор словаря», «Список тем» </vt:lpstr>
      <vt:lpstr>Задания на развитие творческих способностей, образного мышления, ориентирование в пространстве</vt:lpstr>
      <vt:lpstr>Стратегия «Создай паспорт» </vt:lpstr>
      <vt:lpstr>Проектирование</vt:lpstr>
      <vt:lpstr>             Давайте читать вместе!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59</cp:revision>
  <dcterms:created xsi:type="dcterms:W3CDTF">2022-11-01T11:24:43Z</dcterms:created>
  <dcterms:modified xsi:type="dcterms:W3CDTF">2023-11-06T15:36:59Z</dcterms:modified>
</cp:coreProperties>
</file>