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70" r:id="rId3"/>
    <p:sldId id="271" r:id="rId4"/>
    <p:sldId id="272" r:id="rId5"/>
    <p:sldId id="273" r:id="rId6"/>
    <p:sldId id="264" r:id="rId7"/>
    <p:sldId id="263" r:id="rId8"/>
    <p:sldId id="262" r:id="rId9"/>
    <p:sldId id="260" r:id="rId10"/>
    <p:sldId id="257" r:id="rId11"/>
    <p:sldId id="265" r:id="rId12"/>
    <p:sldId id="274" r:id="rId13"/>
    <p:sldId id="267" r:id="rId14"/>
    <p:sldId id="268" r:id="rId15"/>
    <p:sldId id="266" r:id="rId16"/>
    <p:sldId id="269" r:id="rId17"/>
    <p:sldId id="275" r:id="rId18"/>
    <p:sldId id="259" r:id="rId19"/>
    <p:sldId id="277" r:id="rId20"/>
    <p:sldId id="278" r:id="rId21"/>
    <p:sldId id="276" r:id="rId22"/>
    <p:sldId id="261" r:id="rId23"/>
    <p:sldId id="25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273069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357289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174864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331437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115480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376383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319837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277749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397837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351852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A59F9BF3-BE2D-4955-95FF-EC3D83EA4F51}" type="datetimeFigureOut">
              <a:rPr lang="ru-RU" smtClean="0"/>
              <a:t>11.04.2024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9C6EEFD6-67AF-4AFD-BC21-91911199D2B5}" type="slidenum">
              <a:rPr lang="ru-RU" smtClean="0"/>
              <a:t>‹#›</a:t>
            </a:fld>
            <a:endParaRPr lang="ru-RU"/>
          </a:p>
        </p:txBody>
      </p:sp>
    </p:spTree>
    <p:extLst>
      <p:ext uri="{BB962C8B-B14F-4D97-AF65-F5344CB8AC3E}">
        <p14:creationId xmlns:p14="http://schemas.microsoft.com/office/powerpoint/2010/main" val="75357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F9BF3-BE2D-4955-95FF-EC3D83EA4F51}" type="datetimeFigureOut">
              <a:rPr lang="ru-RU" smtClean="0"/>
              <a:t>11.04.2024</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EEFD6-67AF-4AFD-BC21-91911199D2B5}" type="slidenum">
              <a:rPr lang="ru-RU" smtClean="0"/>
              <a:t>‹#›</a:t>
            </a:fld>
            <a:endParaRPr lang="ru-RU"/>
          </a:p>
        </p:txBody>
      </p:sp>
      <p:pic>
        <p:nvPicPr>
          <p:cNvPr id="7" name="6 Imagen" descr="Dibujo.bmp"/>
          <p:cNvPicPr>
            <a:picLocks noChangeAspect="1"/>
          </p:cNvPicPr>
          <p:nvPr/>
        </p:nvPicPr>
        <p:blipFill>
          <a:blip r:embed="rId13"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5582767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diletant.media/upload/medialibrary/ff9/ff9a75c845f04128c18e360b6f574b99.webp" TargetMode="External"/><Relationship Id="rId13" Type="http://schemas.openxmlformats.org/officeDocument/2006/relationships/hyperlink" Target="https://dzen.ru/a/YsQQBqJocATga7fT" TargetMode="External"/><Relationship Id="rId3" Type="http://schemas.openxmlformats.org/officeDocument/2006/relationships/hyperlink" Target="https://avatars.dzeninfra.ru/get-zen_doc/1925603/pub_5ff44f5bbb14d54ffb2985c0_5ff4c565f906b1687244e348/scale_1200" TargetMode="External"/><Relationship Id="rId7" Type="http://schemas.openxmlformats.org/officeDocument/2006/relationships/hyperlink" Target="https://s1.thingpic.com/images/sv/759SFMzEg7vHgLpmeikuR6gX.jpeg" TargetMode="External"/><Relationship Id="rId12" Type="http://schemas.openxmlformats.org/officeDocument/2006/relationships/hyperlink" Target="https://avatars.dzeninfra.ru/get-zen_doc/4343677/pub_62c41006a2687004e06bb7d3_62c4103848e95c546540bc28/scale_1200" TargetMode="External"/><Relationship Id="rId2" Type="http://schemas.openxmlformats.org/officeDocument/2006/relationships/hyperlink" Target="https://avatars.dzeninfra.ru/get-zen_doc/271828/pub_656d5baeaceb783da9b2b5dc_656ec7d2761ea50336a029ee/scale_1200" TargetMode="External"/><Relationship Id="rId1" Type="http://schemas.openxmlformats.org/officeDocument/2006/relationships/slideLayout" Target="../slideLayouts/slideLayout7.xml"/><Relationship Id="rId6" Type="http://schemas.openxmlformats.org/officeDocument/2006/relationships/hyperlink" Target="https://www.livemaster.ru/topic/344161-galereya-znamenityh-proizvedenij-zhivopisi-velikih-hudozhnikov-samye-lyubimo-znamenitye-na-ya?ysclid=luoixt27ez331487723" TargetMode="External"/><Relationship Id="rId11" Type="http://schemas.openxmlformats.org/officeDocument/2006/relationships/hyperlink" Target="https://aeternamemoria.ru/wp-content/uploads/2022/07/ostrovskiy-aleksandr.jpg" TargetMode="External"/><Relationship Id="rId5" Type="http://schemas.openxmlformats.org/officeDocument/2006/relationships/hyperlink" Target="https://nauka.club/literatura/argumenty-dlya-itogovogo-sochineniya-po-rasskazu-ulybka-r-bredberi.html?ysclid=luoir81mxw369332075" TargetMode="External"/><Relationship Id="rId15" Type="http://schemas.openxmlformats.org/officeDocument/2006/relationships/hyperlink" Target="https://cs3.livemaster.ru/zhurnalfoto/4/9/4/160520184809494dc0bc42871da46e811ec6b62a94e9.jpeg" TargetMode="External"/><Relationship Id="rId10" Type="http://schemas.openxmlformats.org/officeDocument/2006/relationships/hyperlink" Target="https://sr.gallerix.ru/_UNK/713/4304.jpg" TargetMode="External"/><Relationship Id="rId4" Type="http://schemas.openxmlformats.org/officeDocument/2006/relationships/hyperlink" Target="http://media.newyorker.com/photos/5dfcfb99a3fe9b0008101e80/master/w_2560,c_limit/McGowan-MeditationsonBeauty.jpg" TargetMode="External"/><Relationship Id="rId9" Type="http://schemas.openxmlformats.org/officeDocument/2006/relationships/hyperlink" Target="https://static1-repo.aif.ru/1/a9/125905/b54dd6fc41e41aac5b5b3805c48343dc.jpg" TargetMode="External"/><Relationship Id="rId14" Type="http://schemas.openxmlformats.org/officeDocument/2006/relationships/hyperlink" Target="https://www.livemaster.ru/topic/1820889-velikaya-reka-volga-v-rabotah-zhivopistsev-i-fotohudozhnikov?ysclid=luol2we1fn9357117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pravmir.ru/chto-takoe-iskusstvo" TargetMode="External"/><Relationship Id="rId3" Type="http://schemas.openxmlformats.org/officeDocument/2006/relationships/hyperlink" Target="https://salonfifi.ru/wp-content/uploads/3/4/9/349eeba6c26292b95a325d8d53052542.jpeg" TargetMode="External"/><Relationship Id="rId7" Type="http://schemas.openxmlformats.org/officeDocument/2006/relationships/hyperlink" Target="https://8-poster.ru/onenews/543/" TargetMode="External"/><Relationship Id="rId2" Type="http://schemas.openxmlformats.org/officeDocument/2006/relationships/hyperlink" Target="https://avatars.dzeninfra.ru/get-zen_doc/271828/pub_656d5baeaceb783da9b2b5dc_656ec7d2761ea50336a029ee/scale_1200" TargetMode="External"/><Relationship Id="rId1" Type="http://schemas.openxmlformats.org/officeDocument/2006/relationships/slideLayout" Target="../slideLayouts/slideLayout7.xml"/><Relationship Id="rId6" Type="http://schemas.openxmlformats.org/officeDocument/2006/relationships/hyperlink" Target="https://my.tretyakov.ru/app/masterpiece/9063" TargetMode="External"/><Relationship Id="rId5" Type="http://schemas.openxmlformats.org/officeDocument/2006/relationships/hyperlink" Target="https://www.prodlenka.org/profile/508921" TargetMode="External"/><Relationship Id="rId4" Type="http://schemas.openxmlformats.org/officeDocument/2006/relationships/hyperlink" Target="https://wallpapers.com/images/hd/dali-z94svttrrr2p8bzv.jpg" TargetMode="External"/><Relationship Id="rId9" Type="http://schemas.openxmlformats.org/officeDocument/2006/relationships/hyperlink" Target="https://hopomo.ru/wp-content/uploads/2023/06/narisovannaya-kniga-6-1.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36712561"/>
              </p:ext>
            </p:extLst>
          </p:nvPr>
        </p:nvGraphicFramePr>
        <p:xfrm>
          <a:off x="120074" y="240146"/>
          <a:ext cx="11785599" cy="3017520"/>
        </p:xfrm>
        <a:graphic>
          <a:graphicData uri="http://schemas.openxmlformats.org/drawingml/2006/table">
            <a:tbl>
              <a:tblPr firstRow="1" bandRow="1">
                <a:tableStyleId>{2D5ABB26-0587-4C30-8999-92F81FD0307C}</a:tableStyleId>
              </a:tblPr>
              <a:tblGrid>
                <a:gridCol w="11785599">
                  <a:extLst>
                    <a:ext uri="{9D8B030D-6E8A-4147-A177-3AD203B41FA5}">
                      <a16:colId xmlns:a16="http://schemas.microsoft.com/office/drawing/2014/main" val="4220245519"/>
                    </a:ext>
                  </a:extLst>
                </a:gridCol>
              </a:tblGrid>
              <a:tr h="370840">
                <a:tc>
                  <a:txBody>
                    <a:bodyPr/>
                    <a:lstStyle/>
                    <a:p>
                      <a:pPr algn="just"/>
                      <a:r>
                        <a:rPr lang="ru-RU" sz="4800" b="1" i="1" dirty="0" smtClean="0">
                          <a:latin typeface="Monotype Corsiva" panose="03010101010201010101" pitchFamily="66" charset="0"/>
                        </a:rPr>
                        <a:t>Интегрированный урок-обобщение изученных в 10 классе произведений в технике «Назови ассоциацию» (на материале картин известных художников) </a:t>
                      </a:r>
                      <a:endParaRPr lang="ru-RU" sz="4800" b="1" i="1" dirty="0">
                        <a:latin typeface="Monotype Corsiva" panose="03010101010201010101" pitchFamily="66" charset="0"/>
                      </a:endParaRPr>
                    </a:p>
                  </a:txBody>
                  <a:tcPr/>
                </a:tc>
                <a:extLst>
                  <a:ext uri="{0D108BD9-81ED-4DB2-BD59-A6C34878D82A}">
                    <a16:rowId xmlns:a16="http://schemas.microsoft.com/office/drawing/2014/main" val="3544071612"/>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510150803"/>
              </p:ext>
            </p:extLst>
          </p:nvPr>
        </p:nvGraphicFramePr>
        <p:xfrm>
          <a:off x="5255490" y="5222459"/>
          <a:ext cx="8128000" cy="11887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73380453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cs typeface="Times New Roman" panose="02020603050405020304" pitchFamily="18" charset="0"/>
                        </a:rPr>
                        <a:t>Подготовил: </a:t>
                      </a:r>
                      <a:r>
                        <a:rPr lang="ru-RU" b="1" dirty="0" err="1" smtClean="0">
                          <a:latin typeface="Times New Roman" panose="02020603050405020304" pitchFamily="18" charset="0"/>
                          <a:cs typeface="Times New Roman" panose="02020603050405020304" pitchFamily="18" charset="0"/>
                        </a:rPr>
                        <a:t>Нургалеева</a:t>
                      </a:r>
                      <a:r>
                        <a:rPr lang="ru-RU" b="1" dirty="0" smtClean="0">
                          <a:latin typeface="Times New Roman" panose="02020603050405020304" pitchFamily="18" charset="0"/>
                          <a:cs typeface="Times New Roman" panose="02020603050405020304" pitchFamily="18" charset="0"/>
                        </a:rPr>
                        <a:t> Элина </a:t>
                      </a:r>
                      <a:r>
                        <a:rPr lang="ru-RU" b="1" dirty="0" err="1" smtClean="0">
                          <a:latin typeface="Times New Roman" panose="02020603050405020304" pitchFamily="18" charset="0"/>
                          <a:cs typeface="Times New Roman" panose="02020603050405020304" pitchFamily="18" charset="0"/>
                        </a:rPr>
                        <a:t>Мидхатовна</a:t>
                      </a:r>
                      <a:r>
                        <a:rPr lang="ru-RU" b="1" dirty="0" smtClean="0">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cs typeface="Times New Roman" panose="02020603050405020304" pitchFamily="18" charset="0"/>
                        </a:rPr>
                        <a:t>Учитель русского языка и литературы</a:t>
                      </a:r>
                    </a:p>
                    <a:p>
                      <a:r>
                        <a:rPr lang="ru-RU" b="1" dirty="0" smtClean="0">
                          <a:latin typeface="Times New Roman" panose="02020603050405020304" pitchFamily="18" charset="0"/>
                          <a:cs typeface="Times New Roman" panose="02020603050405020304" pitchFamily="18" charset="0"/>
                        </a:rPr>
                        <a:t>ЧУОО «Международная школа завтрашнего дня», город Москва</a:t>
                      </a:r>
                    </a:p>
                    <a:p>
                      <a:r>
                        <a:rPr lang="ru-RU" b="1" dirty="0" smtClean="0">
                          <a:latin typeface="Times New Roman" panose="02020603050405020304" pitchFamily="18" charset="0"/>
                          <a:cs typeface="Times New Roman" panose="02020603050405020304" pitchFamily="18" charset="0"/>
                        </a:rPr>
                        <a:t>2024 год</a:t>
                      </a:r>
                    </a:p>
                  </a:txBody>
                  <a:tcPr/>
                </a:tc>
                <a:extLst>
                  <a:ext uri="{0D108BD9-81ED-4DB2-BD59-A6C34878D82A}">
                    <a16:rowId xmlns:a16="http://schemas.microsoft.com/office/drawing/2014/main" val="4228727626"/>
                  </a:ext>
                </a:extLst>
              </a:tr>
            </a:tbl>
          </a:graphicData>
        </a:graphic>
      </p:graphicFrame>
    </p:spTree>
    <p:extLst>
      <p:ext uri="{BB962C8B-B14F-4D97-AF65-F5344CB8AC3E}">
        <p14:creationId xmlns:p14="http://schemas.microsoft.com/office/powerpoint/2010/main" val="184590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99988452"/>
              </p:ext>
            </p:extLst>
          </p:nvPr>
        </p:nvGraphicFramePr>
        <p:xfrm>
          <a:off x="378691" y="396518"/>
          <a:ext cx="11277600" cy="518160"/>
        </p:xfrm>
        <a:graphic>
          <a:graphicData uri="http://schemas.openxmlformats.org/drawingml/2006/table">
            <a:tbl>
              <a:tblPr firstRow="1" bandRow="1">
                <a:tableStyleId>{2D5ABB26-0587-4C30-8999-92F81FD0307C}</a:tableStyleId>
              </a:tblPr>
              <a:tblGrid>
                <a:gridCol w="11277600">
                  <a:extLst>
                    <a:ext uri="{9D8B030D-6E8A-4147-A177-3AD203B41FA5}">
                      <a16:colId xmlns:a16="http://schemas.microsoft.com/office/drawing/2014/main" val="3074582776"/>
                    </a:ext>
                  </a:extLst>
                </a:gridCol>
              </a:tblGrid>
              <a:tr h="314806">
                <a:tc>
                  <a:txBody>
                    <a:bodyPr/>
                    <a:lstStyle/>
                    <a:p>
                      <a:r>
                        <a:rPr lang="ru-RU" sz="2800" b="1" i="1" dirty="0" smtClean="0">
                          <a:latin typeface="Times New Roman" panose="02020603050405020304" pitchFamily="18" charset="0"/>
                          <a:cs typeface="Times New Roman" panose="02020603050405020304" pitchFamily="18" charset="0"/>
                        </a:rPr>
                        <a:t>Верно: «Преступление и наказание» </a:t>
                      </a:r>
                      <a:r>
                        <a:rPr lang="ru-RU" sz="2800" b="1" i="1" dirty="0" err="1" smtClean="0">
                          <a:latin typeface="Times New Roman" panose="02020603050405020304" pitchFamily="18" charset="0"/>
                          <a:cs typeface="Times New Roman" panose="02020603050405020304" pitchFamily="18" charset="0"/>
                        </a:rPr>
                        <a:t>Ф.М.Достоевского</a:t>
                      </a:r>
                      <a:endParaRPr lang="ru-RU" sz="28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3870026"/>
                  </a:ext>
                </a:extLst>
              </a:tr>
            </a:tbl>
          </a:graphicData>
        </a:graphic>
      </p:graphicFrame>
      <p:pic>
        <p:nvPicPr>
          <p:cNvPr id="6146" name="Picture 2" descr="https://s1.thingpic.com/images/sv/759SFMzEg7vHgLpmeikuR6g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67" y="1320798"/>
            <a:ext cx="5195271" cy="519527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arthive.net/res/media/img/oy800/article/26e/7571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328" y="1117878"/>
            <a:ext cx="4904509" cy="48765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794091874"/>
              </p:ext>
            </p:extLst>
          </p:nvPr>
        </p:nvGraphicFramePr>
        <p:xfrm>
          <a:off x="8118762" y="6197600"/>
          <a:ext cx="2253673" cy="370070"/>
        </p:xfrm>
        <a:graphic>
          <a:graphicData uri="http://schemas.openxmlformats.org/drawingml/2006/table">
            <a:tbl>
              <a:tblPr firstRow="1" bandRow="1">
                <a:tableStyleId>{2D5ABB26-0587-4C30-8999-92F81FD0307C}</a:tableStyleId>
              </a:tblPr>
              <a:tblGrid>
                <a:gridCol w="2253673">
                  <a:extLst>
                    <a:ext uri="{9D8B030D-6E8A-4147-A177-3AD203B41FA5}">
                      <a16:colId xmlns:a16="http://schemas.microsoft.com/office/drawing/2014/main" val="3739315206"/>
                    </a:ext>
                  </a:extLst>
                </a:gridCol>
              </a:tblGrid>
              <a:tr h="370070">
                <a:tc>
                  <a:txBody>
                    <a:bodyPr/>
                    <a:lstStyle/>
                    <a:p>
                      <a:r>
                        <a:rPr lang="ru-RU" dirty="0" smtClean="0"/>
                        <a:t>В.Г.Перов,1872 г. </a:t>
                      </a:r>
                      <a:endParaRPr lang="ru-RU" dirty="0"/>
                    </a:p>
                  </a:txBody>
                  <a:tcPr/>
                </a:tc>
                <a:extLst>
                  <a:ext uri="{0D108BD9-81ED-4DB2-BD59-A6C34878D82A}">
                    <a16:rowId xmlns:a16="http://schemas.microsoft.com/office/drawing/2014/main" val="1333839410"/>
                  </a:ext>
                </a:extLst>
              </a:tr>
            </a:tbl>
          </a:graphicData>
        </a:graphic>
      </p:graphicFrame>
    </p:spTree>
    <p:extLst>
      <p:ext uri="{BB962C8B-B14F-4D97-AF65-F5344CB8AC3E}">
        <p14:creationId xmlns:p14="http://schemas.microsoft.com/office/powerpoint/2010/main" val="291367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73148730"/>
              </p:ext>
            </p:extLst>
          </p:nvPr>
        </p:nvGraphicFramePr>
        <p:xfrm>
          <a:off x="339039" y="46144"/>
          <a:ext cx="11951855" cy="1188720"/>
        </p:xfrm>
        <a:graphic>
          <a:graphicData uri="http://schemas.openxmlformats.org/drawingml/2006/table">
            <a:tbl>
              <a:tblPr firstRow="1" bandRow="1">
                <a:tableStyleId>{2D5ABB26-0587-4C30-8999-92F81FD0307C}</a:tableStyleId>
              </a:tblPr>
              <a:tblGrid>
                <a:gridCol w="11951855">
                  <a:extLst>
                    <a:ext uri="{9D8B030D-6E8A-4147-A177-3AD203B41FA5}">
                      <a16:colId xmlns:a16="http://schemas.microsoft.com/office/drawing/2014/main" val="1782638041"/>
                    </a:ext>
                  </a:extLst>
                </a:gridCol>
              </a:tblGrid>
              <a:tr h="370840">
                <a:tc>
                  <a:txBody>
                    <a:bodyPr/>
                    <a:lstStyle/>
                    <a:p>
                      <a:r>
                        <a:rPr lang="ru-RU" sz="2400" dirty="0" smtClean="0">
                          <a:solidFill>
                            <a:srgbClr val="FF0000"/>
                          </a:solidFill>
                          <a:latin typeface="Times New Roman" panose="02020603050405020304" pitchFamily="18" charset="0"/>
                          <a:cs typeface="Times New Roman" panose="02020603050405020304" pitchFamily="18" charset="0"/>
                        </a:rPr>
                        <a:t>Задание: проанализируйте динамику переживаний Раскольникова, изменения его отношения к убийству и расставьте картины известных художников согласно этой динамике. Свой ответ обоснуйте. Как проявляется «воскрешение» Раскольникова?</a:t>
                      </a:r>
                      <a:endParaRPr lang="ru-RU" sz="24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2059913"/>
                  </a:ext>
                </a:extLst>
              </a:tr>
            </a:tbl>
          </a:graphicData>
        </a:graphic>
      </p:graphicFrame>
      <p:pic>
        <p:nvPicPr>
          <p:cNvPr id="3" name="Picture 2" descr="Галерея знаменитых произведений живописи великих художников! + Самы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690" y="1214534"/>
            <a:ext cx="3427222" cy="460975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Прогулка заключенны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40" y="1234864"/>
            <a:ext cx="3749904" cy="46097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9039" y="6135373"/>
            <a:ext cx="4779715" cy="369332"/>
          </a:xfrm>
          <a:prstGeom prst="rect">
            <a:avLst/>
          </a:prstGeom>
        </p:spPr>
        <p:txBody>
          <a:bodyPr wrap="square">
            <a:spAutoFit/>
          </a:bodyPr>
          <a:lstStyle/>
          <a:p>
            <a:r>
              <a:rPr lang="ru-RU" b="1" dirty="0" smtClean="0">
                <a:solidFill>
                  <a:srgbClr val="000000"/>
                </a:solidFill>
                <a:effectLst/>
                <a:latin typeface="Calibri" panose="020F0502020204030204" pitchFamily="34" charset="0"/>
                <a:cs typeface="Calibri" panose="020F0502020204030204" pitchFamily="34" charset="0"/>
              </a:rPr>
              <a:t>Ван Гог «Прогулка заключенных» </a:t>
            </a:r>
            <a:endParaRPr lang="ru-RU" b="1" dirty="0">
              <a:latin typeface="Calibri" panose="020F0502020204030204" pitchFamily="34" charset="0"/>
              <a:cs typeface="Calibri" panose="020F0502020204030204" pitchFamily="34" charset="0"/>
            </a:endParaRPr>
          </a:p>
        </p:txBody>
      </p:sp>
      <p:sp>
        <p:nvSpPr>
          <p:cNvPr id="6" name="Прямоугольник 5"/>
          <p:cNvSpPr/>
          <p:nvPr/>
        </p:nvSpPr>
        <p:spPr>
          <a:xfrm>
            <a:off x="4907216" y="6115043"/>
            <a:ext cx="2785057" cy="369332"/>
          </a:xfrm>
          <a:prstGeom prst="rect">
            <a:avLst/>
          </a:prstGeom>
        </p:spPr>
        <p:txBody>
          <a:bodyPr wrap="square">
            <a:spAutoFit/>
          </a:bodyPr>
          <a:lstStyle/>
          <a:p>
            <a:r>
              <a:rPr lang="ru-RU" b="1" dirty="0" smtClean="0"/>
              <a:t>Эдвард Мунк «Крик» </a:t>
            </a:r>
            <a:endParaRPr lang="ru-RU" b="1" dirty="0"/>
          </a:p>
        </p:txBody>
      </p:sp>
      <p:pic>
        <p:nvPicPr>
          <p:cNvPr id="7172" name="Picture 4" descr="https://static1-repo.aif.ru/1/a9/125905/b54dd6fc41e41aac5b5b3805c48343d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658" y="1214534"/>
            <a:ext cx="4075522" cy="46014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09175" y="6018630"/>
            <a:ext cx="3786005" cy="646331"/>
          </a:xfrm>
          <a:prstGeom prst="rect">
            <a:avLst/>
          </a:prstGeom>
        </p:spPr>
        <p:txBody>
          <a:bodyPr wrap="square">
            <a:spAutoFit/>
          </a:bodyPr>
          <a:lstStyle/>
          <a:p>
            <a:r>
              <a:rPr lang="ru-RU" b="1" i="0" dirty="0" smtClean="0">
                <a:solidFill>
                  <a:srgbClr val="000000"/>
                </a:solidFill>
                <a:effectLst/>
                <a:latin typeface="Calibri" panose="020F0502020204030204" pitchFamily="34" charset="0"/>
                <a:cs typeface="Calibri" panose="020F0502020204030204" pitchFamily="34" charset="0"/>
              </a:rPr>
              <a:t>Фрагмент картины «Воскрешение Лазаря» Альберта </a:t>
            </a:r>
            <a:r>
              <a:rPr lang="ru-RU" b="1" i="0" dirty="0" err="1" smtClean="0">
                <a:solidFill>
                  <a:srgbClr val="000000"/>
                </a:solidFill>
                <a:effectLst/>
                <a:latin typeface="Calibri" panose="020F0502020204030204" pitchFamily="34" charset="0"/>
                <a:cs typeface="Calibri" panose="020F0502020204030204" pitchFamily="34" charset="0"/>
              </a:rPr>
              <a:t>ван</a:t>
            </a:r>
            <a:r>
              <a:rPr lang="ru-RU" b="1" i="0" dirty="0" smtClean="0">
                <a:solidFill>
                  <a:srgbClr val="000000"/>
                </a:solidFill>
                <a:effectLst/>
                <a:latin typeface="Calibri" panose="020F0502020204030204" pitchFamily="34" charset="0"/>
                <a:cs typeface="Calibri" panose="020F0502020204030204" pitchFamily="34" charset="0"/>
              </a:rPr>
              <a:t> </a:t>
            </a:r>
            <a:r>
              <a:rPr lang="ru-RU" b="1" i="0" dirty="0" err="1" smtClean="0">
                <a:solidFill>
                  <a:srgbClr val="000000"/>
                </a:solidFill>
                <a:effectLst/>
                <a:latin typeface="Calibri" panose="020F0502020204030204" pitchFamily="34" charset="0"/>
                <a:cs typeface="Calibri" panose="020F0502020204030204" pitchFamily="34" charset="0"/>
              </a:rPr>
              <a:t>Оуватера</a:t>
            </a:r>
            <a:r>
              <a:rPr lang="ru-RU" b="1" i="0" dirty="0" smtClean="0">
                <a:solidFill>
                  <a:srgbClr val="000000"/>
                </a:solidFill>
                <a:effectLst/>
                <a:latin typeface="Calibri" panose="020F0502020204030204" pitchFamily="34" charset="0"/>
                <a:cs typeface="Calibri" panose="020F0502020204030204" pitchFamily="34" charset="0"/>
              </a:rPr>
              <a:t> </a:t>
            </a:r>
            <a:endParaRPr lang="ru-RU" dirty="0"/>
          </a:p>
        </p:txBody>
      </p:sp>
    </p:spTree>
    <p:extLst>
      <p:ext uri="{BB962C8B-B14F-4D97-AF65-F5344CB8AC3E}">
        <p14:creationId xmlns:p14="http://schemas.microsoft.com/office/powerpoint/2010/main" val="206460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48384263"/>
              </p:ext>
            </p:extLst>
          </p:nvPr>
        </p:nvGraphicFramePr>
        <p:xfrm>
          <a:off x="339039" y="177390"/>
          <a:ext cx="11951855" cy="914400"/>
        </p:xfrm>
        <a:graphic>
          <a:graphicData uri="http://schemas.openxmlformats.org/drawingml/2006/table">
            <a:tbl>
              <a:tblPr firstRow="1" bandRow="1">
                <a:tableStyleId>{2D5ABB26-0587-4C30-8999-92F81FD0307C}</a:tableStyleId>
              </a:tblPr>
              <a:tblGrid>
                <a:gridCol w="11951855">
                  <a:extLst>
                    <a:ext uri="{9D8B030D-6E8A-4147-A177-3AD203B41FA5}">
                      <a16:colId xmlns:a16="http://schemas.microsoft.com/office/drawing/2014/main" val="1782638041"/>
                    </a:ext>
                  </a:extLst>
                </a:gridCol>
              </a:tblGrid>
              <a:tr h="370840">
                <a:tc>
                  <a:txBody>
                    <a:bodyPr/>
                    <a:lstStyle/>
                    <a:p>
                      <a:pPr algn="jus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Духовные искания Родиона Раскольникова привели его к каторге, но герой смог осознать свою вину и признать несостоятельность своей теории. Герой пришел к выводу, что жизнь человека — это великое благо, которого никто не имеет права его лишать, самая большая ценность в этом мире.</a:t>
                      </a:r>
                      <a:endParaRPr lang="ru-RU" sz="24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2059913"/>
                  </a:ext>
                </a:extLst>
              </a:tr>
            </a:tbl>
          </a:graphicData>
        </a:graphic>
      </p:graphicFrame>
      <p:pic>
        <p:nvPicPr>
          <p:cNvPr id="3" name="Picture 2" descr="Галерея знаменитых произведений живописи великих художников! + Самы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9" y="1214534"/>
            <a:ext cx="3427222" cy="460975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Прогулка заключенны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007" y="1214534"/>
            <a:ext cx="3749904" cy="46097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tatic1-repo.aif.ru/1/a9/125905/b54dd6fc41e41aac5b5b3805c48343d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658" y="1214534"/>
            <a:ext cx="4075522" cy="460146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088943" y="6061482"/>
            <a:ext cx="3628968" cy="369332"/>
          </a:xfrm>
          <a:prstGeom prst="rect">
            <a:avLst/>
          </a:prstGeom>
        </p:spPr>
        <p:txBody>
          <a:bodyPr wrap="square">
            <a:spAutoFit/>
          </a:bodyPr>
          <a:lstStyle/>
          <a:p>
            <a:r>
              <a:rPr lang="ru-RU" b="1" dirty="0" smtClean="0">
                <a:solidFill>
                  <a:srgbClr val="000000"/>
                </a:solidFill>
                <a:effectLst/>
                <a:latin typeface="Calibri" panose="020F0502020204030204" pitchFamily="34" charset="0"/>
                <a:cs typeface="Calibri" panose="020F0502020204030204" pitchFamily="34" charset="0"/>
              </a:rPr>
              <a:t>Ван Гог «Прогулка заключенных» </a:t>
            </a:r>
            <a:endParaRPr lang="ru-RU" b="1" dirty="0">
              <a:latin typeface="Calibri" panose="020F0502020204030204" pitchFamily="34" charset="0"/>
              <a:cs typeface="Calibri" panose="020F0502020204030204" pitchFamily="34" charset="0"/>
            </a:endParaRPr>
          </a:p>
        </p:txBody>
      </p:sp>
      <p:sp>
        <p:nvSpPr>
          <p:cNvPr id="10" name="Прямоугольник 9"/>
          <p:cNvSpPr/>
          <p:nvPr/>
        </p:nvSpPr>
        <p:spPr>
          <a:xfrm>
            <a:off x="806270" y="6061482"/>
            <a:ext cx="2785057" cy="369332"/>
          </a:xfrm>
          <a:prstGeom prst="rect">
            <a:avLst/>
          </a:prstGeom>
        </p:spPr>
        <p:txBody>
          <a:bodyPr wrap="square">
            <a:spAutoFit/>
          </a:bodyPr>
          <a:lstStyle/>
          <a:p>
            <a:r>
              <a:rPr lang="ru-RU" b="1" dirty="0" smtClean="0"/>
              <a:t>Эдвард Мунк «Крик» </a:t>
            </a:r>
            <a:endParaRPr lang="ru-RU" b="1" dirty="0"/>
          </a:p>
        </p:txBody>
      </p:sp>
      <p:sp>
        <p:nvSpPr>
          <p:cNvPr id="11" name="Прямоугольник 10"/>
          <p:cNvSpPr/>
          <p:nvPr/>
        </p:nvSpPr>
        <p:spPr>
          <a:xfrm>
            <a:off x="8209175" y="6061482"/>
            <a:ext cx="3786005" cy="646331"/>
          </a:xfrm>
          <a:prstGeom prst="rect">
            <a:avLst/>
          </a:prstGeom>
        </p:spPr>
        <p:txBody>
          <a:bodyPr wrap="square">
            <a:spAutoFit/>
          </a:bodyPr>
          <a:lstStyle/>
          <a:p>
            <a:r>
              <a:rPr lang="ru-RU" b="1" i="0" dirty="0" smtClean="0">
                <a:solidFill>
                  <a:srgbClr val="000000"/>
                </a:solidFill>
                <a:effectLst/>
                <a:latin typeface="Calibri" panose="020F0502020204030204" pitchFamily="34" charset="0"/>
                <a:cs typeface="Calibri" panose="020F0502020204030204" pitchFamily="34" charset="0"/>
              </a:rPr>
              <a:t>Фрагмент картины «Воскрешение Лазаря» Альберта </a:t>
            </a:r>
            <a:r>
              <a:rPr lang="ru-RU" b="1" i="0" dirty="0" err="1" smtClean="0">
                <a:solidFill>
                  <a:srgbClr val="000000"/>
                </a:solidFill>
                <a:effectLst/>
                <a:latin typeface="Calibri" panose="020F0502020204030204" pitchFamily="34" charset="0"/>
                <a:cs typeface="Calibri" panose="020F0502020204030204" pitchFamily="34" charset="0"/>
              </a:rPr>
              <a:t>ван</a:t>
            </a:r>
            <a:r>
              <a:rPr lang="ru-RU" b="1" i="0" dirty="0" smtClean="0">
                <a:solidFill>
                  <a:srgbClr val="000000"/>
                </a:solidFill>
                <a:effectLst/>
                <a:latin typeface="Calibri" panose="020F0502020204030204" pitchFamily="34" charset="0"/>
                <a:cs typeface="Calibri" panose="020F0502020204030204" pitchFamily="34" charset="0"/>
              </a:rPr>
              <a:t> </a:t>
            </a:r>
            <a:r>
              <a:rPr lang="ru-RU" b="1" i="0" dirty="0" err="1" smtClean="0">
                <a:solidFill>
                  <a:srgbClr val="000000"/>
                </a:solidFill>
                <a:effectLst/>
                <a:latin typeface="Calibri" panose="020F0502020204030204" pitchFamily="34" charset="0"/>
                <a:cs typeface="Calibri" panose="020F0502020204030204" pitchFamily="34" charset="0"/>
              </a:rPr>
              <a:t>Оуватера</a:t>
            </a:r>
            <a:r>
              <a:rPr lang="ru-RU" b="1" i="0" dirty="0" smtClean="0">
                <a:solidFill>
                  <a:srgbClr val="000000"/>
                </a:solidFill>
                <a:effectLst/>
                <a:latin typeface="Calibri" panose="020F0502020204030204" pitchFamily="34" charset="0"/>
                <a:cs typeface="Calibri" panose="020F0502020204030204" pitchFamily="34" charset="0"/>
              </a:rPr>
              <a:t> </a:t>
            </a:r>
            <a:endParaRPr lang="ru-RU" dirty="0"/>
          </a:p>
        </p:txBody>
      </p:sp>
    </p:spTree>
    <p:extLst>
      <p:ext uri="{BB962C8B-B14F-4D97-AF65-F5344CB8AC3E}">
        <p14:creationId xmlns:p14="http://schemas.microsoft.com/office/powerpoint/2010/main" val="299981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44654412"/>
              </p:ext>
            </p:extLst>
          </p:nvPr>
        </p:nvGraphicFramePr>
        <p:xfrm>
          <a:off x="417063" y="5839381"/>
          <a:ext cx="4692265" cy="370070"/>
        </p:xfrm>
        <a:graphic>
          <a:graphicData uri="http://schemas.openxmlformats.org/drawingml/2006/table">
            <a:tbl>
              <a:tblPr firstRow="1" bandRow="1">
                <a:tableStyleId>{2D5ABB26-0587-4C30-8999-92F81FD0307C}</a:tableStyleId>
              </a:tblPr>
              <a:tblGrid>
                <a:gridCol w="4692265">
                  <a:extLst>
                    <a:ext uri="{9D8B030D-6E8A-4147-A177-3AD203B41FA5}">
                      <a16:colId xmlns:a16="http://schemas.microsoft.com/office/drawing/2014/main" val="3739315206"/>
                    </a:ext>
                  </a:extLst>
                </a:gridCol>
              </a:tblGrid>
              <a:tr h="370070">
                <a:tc>
                  <a:txBody>
                    <a:bodyPr/>
                    <a:lstStyle/>
                    <a:p>
                      <a:endParaRPr lang="ru-RU" b="1" dirty="0"/>
                    </a:p>
                  </a:txBody>
                  <a:tcPr/>
                </a:tc>
                <a:extLst>
                  <a:ext uri="{0D108BD9-81ED-4DB2-BD59-A6C34878D82A}">
                    <a16:rowId xmlns:a16="http://schemas.microsoft.com/office/drawing/2014/main" val="1333839410"/>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210613152"/>
              </p:ext>
            </p:extLst>
          </p:nvPr>
        </p:nvGraphicFramePr>
        <p:xfrm>
          <a:off x="5035835" y="5839366"/>
          <a:ext cx="6768446" cy="944880"/>
        </p:xfrm>
        <a:graphic>
          <a:graphicData uri="http://schemas.openxmlformats.org/drawingml/2006/table">
            <a:tbl>
              <a:tblPr firstRow="1" bandRow="1">
                <a:tableStyleId>{2D5ABB26-0587-4C30-8999-92F81FD0307C}</a:tableStyleId>
              </a:tblPr>
              <a:tblGrid>
                <a:gridCol w="6768446">
                  <a:extLst>
                    <a:ext uri="{9D8B030D-6E8A-4147-A177-3AD203B41FA5}">
                      <a16:colId xmlns:a16="http://schemas.microsoft.com/office/drawing/2014/main" val="3739315206"/>
                    </a:ext>
                  </a:extLst>
                </a:gridCol>
              </a:tblGrid>
              <a:tr h="370070">
                <a:tc>
                  <a:txBody>
                    <a:bodyPr/>
                    <a:lstStyle/>
                    <a:p>
                      <a:r>
                        <a:rPr lang="ru-RU" sz="2800" b="1" i="0" kern="1200" dirty="0" smtClean="0">
                          <a:solidFill>
                            <a:srgbClr val="FF0000"/>
                          </a:solidFill>
                          <a:effectLst/>
                          <a:latin typeface="Times New Roman" panose="02020603050405020304" pitchFamily="18" charset="0"/>
                          <a:ea typeface="+mn-ea"/>
                          <a:cs typeface="Times New Roman" panose="02020603050405020304" pitchFamily="18" charset="0"/>
                        </a:rPr>
                        <a:t>Какое произведение ассоциируется у вас с картиной </a:t>
                      </a:r>
                      <a:r>
                        <a:rPr lang="ru-RU" sz="2800" b="1" i="0" kern="1200" dirty="0" err="1" smtClean="0">
                          <a:solidFill>
                            <a:srgbClr val="FF0000"/>
                          </a:solidFill>
                          <a:effectLst/>
                          <a:latin typeface="Times New Roman" panose="02020603050405020304" pitchFamily="18" charset="0"/>
                          <a:ea typeface="+mn-ea"/>
                          <a:cs typeface="Times New Roman" panose="02020603050405020304" pitchFamily="18" charset="0"/>
                        </a:rPr>
                        <a:t>Кустодиева</a:t>
                      </a:r>
                      <a:r>
                        <a:rPr lang="ru-RU" sz="2800" b="1" i="0" kern="1200" dirty="0" smtClean="0">
                          <a:solidFill>
                            <a:srgbClr val="FF0000"/>
                          </a:solidFill>
                          <a:effectLst/>
                          <a:latin typeface="Times New Roman" panose="02020603050405020304" pitchFamily="18" charset="0"/>
                          <a:ea typeface="+mn-ea"/>
                          <a:cs typeface="Times New Roman" panose="02020603050405020304" pitchFamily="18" charset="0"/>
                        </a:rPr>
                        <a:t> Б.? </a:t>
                      </a:r>
                      <a:endParaRPr lang="ru-RU" sz="28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pic>
        <p:nvPicPr>
          <p:cNvPr id="8200" name="Picture 8" descr="https://u.foxford.ngcdn.ru/uploads/tinymce_file/file/47285/bd0b4b0d807c8f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 y="126786"/>
            <a:ext cx="5949661" cy="56102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6262" y="6127155"/>
            <a:ext cx="3753592" cy="369332"/>
          </a:xfrm>
          <a:prstGeom prst="rect">
            <a:avLst/>
          </a:prstGeom>
        </p:spPr>
        <p:txBody>
          <a:bodyPr wrap="none">
            <a:spAutoFit/>
          </a:bodyPr>
          <a:lstStyle/>
          <a:p>
            <a:r>
              <a:rPr lang="ru-RU" b="1" dirty="0" smtClean="0">
                <a:solidFill>
                  <a:srgbClr val="333333"/>
                </a:solidFill>
                <a:effectLst/>
                <a:latin typeface="Circe"/>
              </a:rPr>
              <a:t>Борис Кустодиев «Гроза» 1919.</a:t>
            </a:r>
            <a:endParaRPr lang="ru-RU" b="1" dirty="0"/>
          </a:p>
        </p:txBody>
      </p:sp>
      <p:sp>
        <p:nvSpPr>
          <p:cNvPr id="6" name="Прямоугольник 5"/>
          <p:cNvSpPr/>
          <p:nvPr/>
        </p:nvSpPr>
        <p:spPr>
          <a:xfrm>
            <a:off x="6225309" y="3421849"/>
            <a:ext cx="5867203" cy="2308324"/>
          </a:xfrm>
          <a:prstGeom prst="rect">
            <a:avLst/>
          </a:prstGeom>
        </p:spPr>
        <p:txBody>
          <a:bodyPr wrap="square">
            <a:spAutoFit/>
          </a:bodyPr>
          <a:lstStyle/>
          <a:p>
            <a:r>
              <a:rPr lang="ru-RU" b="0" i="0" dirty="0" smtClean="0">
                <a:solidFill>
                  <a:srgbClr val="000000"/>
                </a:solidFill>
                <a:effectLst/>
                <a:latin typeface="Times New Roman Cyr" panose="02020603050405020304" pitchFamily="18" charset="0"/>
              </a:rPr>
              <a:t> </a:t>
            </a:r>
            <a:r>
              <a:rPr lang="ru-RU" b="0" i="0" dirty="0" smtClean="0">
                <a:solidFill>
                  <a:srgbClr val="000000"/>
                </a:solidFill>
                <a:effectLst/>
                <a:latin typeface="Times New Roman" panose="02020603050405020304" pitchFamily="18" charset="0"/>
                <a:cs typeface="Times New Roman" panose="02020603050405020304" pitchFamily="18" charset="0"/>
              </a:rPr>
              <a:t>«Гроза» - это ведь не просто пейзаж провинциального городка. Это своеобразный портрет. Портрет обобщенный, легко узнаваемый образ.  Узнаваемый во всём, в большом и во всех маленьких деталях для людей того </a:t>
            </a:r>
            <a:r>
              <a:rPr lang="ru-RU" b="0" i="0" dirty="0" smtClean="0">
                <a:solidFill>
                  <a:srgbClr val="000000"/>
                </a:solidFill>
                <a:effectLst/>
                <a:latin typeface="Times New Roman" panose="02020603050405020304" pitchFamily="18" charset="0"/>
                <a:cs typeface="Times New Roman" panose="02020603050405020304" pitchFamily="18" charset="0"/>
              </a:rPr>
              <a:t>времени. Это </a:t>
            </a:r>
            <a:r>
              <a:rPr lang="ru-RU" b="0" i="0" dirty="0" smtClean="0">
                <a:solidFill>
                  <a:srgbClr val="000000"/>
                </a:solidFill>
                <a:effectLst/>
                <a:latin typeface="Times New Roman" panose="02020603050405020304" pitchFamily="18" charset="0"/>
                <a:cs typeface="Times New Roman" panose="02020603050405020304" pitchFamily="18" charset="0"/>
              </a:rPr>
              <a:t>сама Россия смотрела и смотрит   на нас с картины художника.  Тем она сегодня  нам и дорога.</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0" i="0" dirty="0" smtClean="0">
                <a:solidFill>
                  <a:srgbClr val="000000"/>
                </a:solidFill>
                <a:effectLst/>
                <a:latin typeface="Times New Roman Cyr" panose="02020603050405020304" pitchFamily="18" charset="0"/>
              </a:rPr>
              <a:t> </a:t>
            </a:r>
            <a:r>
              <a:rPr lang="ru-RU" dirty="0" smtClean="0"/>
              <a:t/>
            </a:r>
            <a:br>
              <a:rPr lang="ru-RU" dirty="0" smtClean="0"/>
            </a:br>
            <a:r>
              <a:rPr lang="ru-RU" b="0" i="0" dirty="0" smtClean="0">
                <a:solidFill>
                  <a:srgbClr val="000000"/>
                </a:solidFill>
                <a:effectLst/>
                <a:latin typeface="Times New Roman Cyr" panose="02020603050405020304" pitchFamily="18" charset="0"/>
              </a:rPr>
              <a:t> </a:t>
            </a:r>
            <a:endParaRPr lang="ru-RU" dirty="0"/>
          </a:p>
        </p:txBody>
      </p:sp>
      <p:sp>
        <p:nvSpPr>
          <p:cNvPr id="8" name="Прямоугольник 7"/>
          <p:cNvSpPr/>
          <p:nvPr/>
        </p:nvSpPr>
        <p:spPr>
          <a:xfrm>
            <a:off x="6225309" y="734171"/>
            <a:ext cx="5966691" cy="2585323"/>
          </a:xfrm>
          <a:prstGeom prst="rect">
            <a:avLst/>
          </a:prstGeom>
        </p:spPr>
        <p:txBody>
          <a:bodyPr wrap="square">
            <a:spAutoFit/>
          </a:bodyPr>
          <a:lstStyle/>
          <a:p>
            <a:pPr algn="just"/>
            <a:r>
              <a:rPr lang="ru-RU" b="1" i="0" dirty="0" smtClean="0">
                <a:effectLst/>
                <a:latin typeface="Times New Roman" panose="02020603050405020304" pitchFamily="18" charset="0"/>
                <a:cs typeface="Times New Roman" panose="02020603050405020304" pitchFamily="18" charset="0"/>
              </a:rPr>
              <a:t>Борис Кустодиев — </a:t>
            </a:r>
            <a:r>
              <a:rPr lang="ru-RU" b="0" i="0" dirty="0" smtClean="0">
                <a:effectLst/>
                <a:latin typeface="Times New Roman" panose="02020603050405020304" pitchFamily="18" charset="0"/>
                <a:cs typeface="Times New Roman" panose="02020603050405020304" pitchFamily="18" charset="0"/>
              </a:rPr>
              <a:t>русский художник-портретист.</a:t>
            </a:r>
          </a:p>
          <a:p>
            <a:pPr algn="just"/>
            <a:r>
              <a:rPr lang="ru-RU" b="0" i="0" dirty="0" smtClean="0">
                <a:effectLst/>
                <a:latin typeface="Times New Roman" panose="02020603050405020304" pitchFamily="18" charset="0"/>
                <a:cs typeface="Times New Roman" panose="02020603050405020304" pitchFamily="18" charset="0"/>
              </a:rPr>
              <a:t>Родился 7 марта 1878 года в Астрахани. В 1896 году поступил в Высшее художественное училище при Академии художеств в Санкт-Петербурге. Обучался в мастерской Ильи Ефимовича Репина, писал много портретов и картин с натуры.</a:t>
            </a:r>
          </a:p>
          <a:p>
            <a:pPr algn="just"/>
            <a:r>
              <a:rPr lang="ru-RU" b="0" i="0" dirty="0" smtClean="0">
                <a:effectLst/>
                <a:latin typeface="Times New Roman" panose="02020603050405020304" pitchFamily="18" charset="0"/>
                <a:cs typeface="Times New Roman" panose="02020603050405020304" pitchFamily="18" charset="0"/>
              </a:rPr>
              <a:t>В 1907 году стал членом Союза русских художников, в 1909 году — академиком живописи, а с 1912 года — членом Совета Академии художеств.</a:t>
            </a:r>
            <a:endParaRPr lang="ru-RU" b="0" i="0" dirty="0">
              <a:effectLst/>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120623965"/>
              </p:ext>
            </p:extLst>
          </p:nvPr>
        </p:nvGraphicFramePr>
        <p:xfrm>
          <a:off x="7121809" y="115027"/>
          <a:ext cx="3981729" cy="701298"/>
        </p:xfrm>
        <a:graphic>
          <a:graphicData uri="http://schemas.openxmlformats.org/drawingml/2006/table">
            <a:tbl>
              <a:tblPr firstRow="1" bandRow="1">
                <a:tableStyleId>{2D5ABB26-0587-4C30-8999-92F81FD0307C}</a:tableStyleId>
              </a:tblPr>
              <a:tblGrid>
                <a:gridCol w="3981729">
                  <a:extLst>
                    <a:ext uri="{9D8B030D-6E8A-4147-A177-3AD203B41FA5}">
                      <a16:colId xmlns:a16="http://schemas.microsoft.com/office/drawing/2014/main" val="4195323204"/>
                    </a:ext>
                  </a:extLst>
                </a:gridCol>
              </a:tblGrid>
              <a:tr h="701298">
                <a:tc>
                  <a:txBody>
                    <a:bodyPr/>
                    <a:lstStyle/>
                    <a:p>
                      <a:r>
                        <a:rPr lang="ru-RU" sz="3600" b="1" dirty="0" smtClean="0">
                          <a:latin typeface="Monotype Corsiva" panose="03010101010201010101" pitchFamily="66" charset="0"/>
                        </a:rPr>
                        <a:t>Ассоциация №3</a:t>
                      </a:r>
                      <a:endParaRPr lang="ru-RU" sz="3600" b="1" dirty="0">
                        <a:latin typeface="Monotype Corsiva" panose="03010101010201010101" pitchFamily="66" charset="0"/>
                      </a:endParaRPr>
                    </a:p>
                  </a:txBody>
                  <a:tcPr/>
                </a:tc>
                <a:extLst>
                  <a:ext uri="{0D108BD9-81ED-4DB2-BD59-A6C34878D82A}">
                    <a16:rowId xmlns:a16="http://schemas.microsoft.com/office/drawing/2014/main" val="2471266936"/>
                  </a:ext>
                </a:extLst>
              </a:tr>
            </a:tbl>
          </a:graphicData>
        </a:graphic>
      </p:graphicFrame>
    </p:spTree>
    <p:extLst>
      <p:ext uri="{BB962C8B-B14F-4D97-AF65-F5344CB8AC3E}">
        <p14:creationId xmlns:p14="http://schemas.microsoft.com/office/powerpoint/2010/main" val="212952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www.genlayn.ru/upload/iblock/305/72chqfpx0wikslktq1hqq4bvqna5u4i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36" y="102791"/>
            <a:ext cx="4775199" cy="6067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p14="http://schemas.microsoft.com/office/powerpoint/2010/main" val="115146416"/>
              </p:ext>
            </p:extLst>
          </p:nvPr>
        </p:nvGraphicFramePr>
        <p:xfrm>
          <a:off x="1681016" y="6317673"/>
          <a:ext cx="2253673" cy="370070"/>
        </p:xfrm>
        <a:graphic>
          <a:graphicData uri="http://schemas.openxmlformats.org/drawingml/2006/table">
            <a:tbl>
              <a:tblPr firstRow="1" bandRow="1">
                <a:tableStyleId>{2D5ABB26-0587-4C30-8999-92F81FD0307C}</a:tableStyleId>
              </a:tblPr>
              <a:tblGrid>
                <a:gridCol w="2253673">
                  <a:extLst>
                    <a:ext uri="{9D8B030D-6E8A-4147-A177-3AD203B41FA5}">
                      <a16:colId xmlns:a16="http://schemas.microsoft.com/office/drawing/2014/main" val="3739315206"/>
                    </a:ext>
                  </a:extLst>
                </a:gridCol>
              </a:tblGrid>
              <a:tr h="370070">
                <a:tc>
                  <a:txBody>
                    <a:bodyPr/>
                    <a:lstStyle/>
                    <a:p>
                      <a:r>
                        <a:rPr lang="ru-RU" b="1" dirty="0" smtClean="0"/>
                        <a:t>В.Г.Перов,1871 г. </a:t>
                      </a:r>
                      <a:endParaRPr lang="ru-RU" b="1" dirty="0"/>
                    </a:p>
                  </a:txBody>
                  <a:tcPr/>
                </a:tc>
                <a:extLst>
                  <a:ext uri="{0D108BD9-81ED-4DB2-BD59-A6C34878D82A}">
                    <a16:rowId xmlns:a16="http://schemas.microsoft.com/office/drawing/2014/main" val="1333839410"/>
                  </a:ext>
                </a:extLst>
              </a:tr>
            </a:tbl>
          </a:graphicData>
        </a:graphic>
      </p:graphicFrame>
      <p:sp>
        <p:nvSpPr>
          <p:cNvPr id="3" name="Прямоугольник 2"/>
          <p:cNvSpPr/>
          <p:nvPr/>
        </p:nvSpPr>
        <p:spPr>
          <a:xfrm>
            <a:off x="5365325" y="2975365"/>
            <a:ext cx="6363856" cy="2862322"/>
          </a:xfrm>
          <a:prstGeom prst="rect">
            <a:avLst/>
          </a:prstGeom>
        </p:spPr>
        <p:txBody>
          <a:bodyPr wrap="square">
            <a:spAutoFit/>
          </a:bodyPr>
          <a:lstStyle/>
          <a:p>
            <a:pPr algn="just"/>
            <a:r>
              <a:rPr lang="ru-RU" b="1" i="0" dirty="0" smtClean="0">
                <a:solidFill>
                  <a:srgbClr val="FF0000"/>
                </a:solidFill>
                <a:effectLst/>
                <a:latin typeface="Times New Roman" panose="02020603050405020304" pitchFamily="18" charset="0"/>
                <a:cs typeface="Times New Roman" panose="02020603050405020304" pitchFamily="18" charset="0"/>
              </a:rPr>
              <a:t>Интересное совпадение!</a:t>
            </a:r>
            <a:r>
              <a:rPr lang="ru-RU" b="0" i="0" dirty="0" smtClean="0">
                <a:solidFill>
                  <a:srgbClr val="2C2C2C"/>
                </a:solidFill>
                <a:effectLst/>
                <a:latin typeface="Times New Roman" panose="02020603050405020304" pitchFamily="18" charset="0"/>
                <a:cs typeface="Times New Roman" panose="02020603050405020304" pitchFamily="18" charset="0"/>
              </a:rPr>
              <a:t> Ряд картин Перова второй половины 1860–1870-х годов затрагивают </a:t>
            </a:r>
            <a:r>
              <a:rPr lang="ru-RU" b="1" i="1" dirty="0" smtClean="0">
                <a:solidFill>
                  <a:srgbClr val="2C2C2C"/>
                </a:solidFill>
                <a:effectLst/>
                <a:latin typeface="Times New Roman" panose="02020603050405020304" pitchFamily="18" charset="0"/>
                <a:cs typeface="Times New Roman" panose="02020603050405020304" pitchFamily="18" charset="0"/>
              </a:rPr>
              <a:t>тему «темного </a:t>
            </a:r>
            <a:r>
              <a:rPr lang="ru-RU" b="1" i="1" dirty="0" smtClean="0">
                <a:solidFill>
                  <a:srgbClr val="2C2C2C"/>
                </a:solidFill>
                <a:effectLst/>
                <a:latin typeface="Times New Roman" panose="02020603050405020304" pitchFamily="18" charset="0"/>
                <a:cs typeface="Times New Roman" panose="02020603050405020304" pitchFamily="18" charset="0"/>
              </a:rPr>
              <a:t>царства»: они посвящены </a:t>
            </a:r>
            <a:r>
              <a:rPr lang="ru-RU" b="1" i="1" dirty="0" smtClean="0">
                <a:solidFill>
                  <a:srgbClr val="2C2C2C"/>
                </a:solidFill>
                <a:effectLst/>
                <a:latin typeface="Times New Roman" panose="02020603050405020304" pitchFamily="18" charset="0"/>
                <a:cs typeface="Times New Roman" panose="02020603050405020304" pitchFamily="18" charset="0"/>
              </a:rPr>
              <a:t>новым героям на арене общественной жизни России – набиравшему силу купеческому сословию.</a:t>
            </a:r>
            <a:r>
              <a:rPr lang="ru-RU" b="0" i="0" dirty="0" smtClean="0">
                <a:solidFill>
                  <a:srgbClr val="2C2C2C"/>
                </a:solidFill>
                <a:effectLst/>
                <a:latin typeface="Times New Roman" panose="02020603050405020304" pitchFamily="18" charset="0"/>
                <a:cs typeface="Times New Roman" panose="02020603050405020304" pitchFamily="18" charset="0"/>
              </a:rPr>
              <a:t> Здесь Перов безусловно находится под влиянием А.Н. Островского, своего любимого драматурга, чьи «пьесы жизни» (определение Н.А. Добролюбова) сформировали самобытный национальный русский театр. Поэтому предложение П.М. Третьякова написать для его галереи портрет Островского нашло у художника горячий отклик.</a:t>
            </a:r>
            <a:endParaRPr lang="ru-RU" dirty="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217647334"/>
              </p:ext>
            </p:extLst>
          </p:nvPr>
        </p:nvGraphicFramePr>
        <p:xfrm>
          <a:off x="5273867" y="601593"/>
          <a:ext cx="6768446" cy="518160"/>
        </p:xfrm>
        <a:graphic>
          <a:graphicData uri="http://schemas.openxmlformats.org/drawingml/2006/table">
            <a:tbl>
              <a:tblPr firstRow="1" bandRow="1">
                <a:tableStyleId>{2D5ABB26-0587-4C30-8999-92F81FD0307C}</a:tableStyleId>
              </a:tblPr>
              <a:tblGrid>
                <a:gridCol w="6768446">
                  <a:extLst>
                    <a:ext uri="{9D8B030D-6E8A-4147-A177-3AD203B41FA5}">
                      <a16:colId xmlns:a16="http://schemas.microsoft.com/office/drawing/2014/main" val="3739315206"/>
                    </a:ext>
                  </a:extLst>
                </a:gridCol>
              </a:tblGrid>
              <a:tr h="370070">
                <a:tc>
                  <a:txBody>
                    <a:bodyPr/>
                    <a:lstStyle/>
                    <a:p>
                      <a:r>
                        <a:rPr lang="ru-RU" sz="2800" b="1" dirty="0" smtClean="0">
                          <a:solidFill>
                            <a:schemeClr val="tx1"/>
                          </a:solidFill>
                          <a:latin typeface="Times New Roman" panose="02020603050405020304" pitchFamily="18" charset="0"/>
                          <a:cs typeface="Times New Roman" panose="02020603050405020304" pitchFamily="18" charset="0"/>
                        </a:rPr>
                        <a:t>Верно! Пьеса «Гроза» </a:t>
                      </a:r>
                      <a:r>
                        <a:rPr lang="ru-RU" sz="2800" b="1" dirty="0" err="1" smtClean="0">
                          <a:solidFill>
                            <a:schemeClr val="tx1"/>
                          </a:solidFill>
                          <a:latin typeface="Times New Roman" panose="02020603050405020304" pitchFamily="18" charset="0"/>
                          <a:cs typeface="Times New Roman" panose="02020603050405020304" pitchFamily="18" charset="0"/>
                        </a:rPr>
                        <a:t>А.Н.Островского</a:t>
                      </a:r>
                      <a:r>
                        <a:rPr lang="ru-RU" sz="2800" b="1" dirty="0" smtClean="0">
                          <a:solidFill>
                            <a:schemeClr val="tx1"/>
                          </a:solidFill>
                          <a:latin typeface="Times New Roman" panose="02020603050405020304" pitchFamily="18" charset="0"/>
                          <a:cs typeface="Times New Roman" panose="02020603050405020304" pitchFamily="18" charset="0"/>
                        </a:rPr>
                        <a:t> </a:t>
                      </a:r>
                      <a:endParaRPr lang="ru-RU"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sp>
        <p:nvSpPr>
          <p:cNvPr id="2" name="Прямоугольник 1"/>
          <p:cNvSpPr/>
          <p:nvPr/>
        </p:nvSpPr>
        <p:spPr>
          <a:xfrm>
            <a:off x="5365325" y="1585894"/>
            <a:ext cx="6096000" cy="923330"/>
          </a:xfrm>
          <a:prstGeom prst="rect">
            <a:avLst/>
          </a:prstGeom>
        </p:spPr>
        <p:txBody>
          <a:bodyPr>
            <a:spAutoFit/>
          </a:bodyPr>
          <a:lstStyle/>
          <a:p>
            <a:pPr algn="just"/>
            <a:r>
              <a:rPr lang="ru-RU" b="1" dirty="0">
                <a:solidFill>
                  <a:srgbClr val="333333"/>
                </a:solidFill>
                <a:latin typeface="Times New Roman" panose="02020603050405020304" pitchFamily="18" charset="0"/>
                <a:cs typeface="Times New Roman" panose="02020603050405020304" pitchFamily="18" charset="0"/>
              </a:rPr>
              <a:t>Василий Григорьевич Перов (1834–1882) </a:t>
            </a:r>
            <a:r>
              <a:rPr lang="ru-RU" dirty="0">
                <a:solidFill>
                  <a:srgbClr val="333333"/>
                </a:solidFill>
                <a:latin typeface="Times New Roman" panose="02020603050405020304" pitchFamily="18" charset="0"/>
                <a:cs typeface="Times New Roman" panose="02020603050405020304" pitchFamily="18" charset="0"/>
              </a:rPr>
              <a:t>— </a:t>
            </a:r>
            <a:r>
              <a:rPr lang="ru-RU" b="1" i="1" dirty="0">
                <a:solidFill>
                  <a:srgbClr val="333333"/>
                </a:solidFill>
                <a:latin typeface="Times New Roman" panose="02020603050405020304" pitchFamily="18" charset="0"/>
                <a:cs typeface="Times New Roman" panose="02020603050405020304" pitchFamily="18" charset="0"/>
              </a:rPr>
              <a:t>русский художник,</a:t>
            </a:r>
            <a:r>
              <a:rPr lang="ru-RU" dirty="0">
                <a:solidFill>
                  <a:srgbClr val="333333"/>
                </a:solidFill>
                <a:latin typeface="Times New Roman" panose="02020603050405020304" pitchFamily="18" charset="0"/>
                <a:cs typeface="Times New Roman" panose="02020603050405020304" pitchFamily="18" charset="0"/>
              </a:rPr>
              <a:t> ключевая фигура русского реалистического движения и один из основателей «Передвижников».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729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Волга, Волга. Великая русская река глазами Левитан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Волга, Волга. Великая русская река глазами Левитан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6" name="Picture 6" descr="Борис Кустодиев. «Гуляние на Волге», 1909 год, Государственный Русский музей © Public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76" y="990515"/>
            <a:ext cx="3825298" cy="485385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804727" y="6052188"/>
            <a:ext cx="4387273" cy="338554"/>
          </a:xfrm>
          <a:prstGeom prst="rect">
            <a:avLst/>
          </a:prstGeom>
        </p:spPr>
        <p:txBody>
          <a:bodyPr wrap="square">
            <a:spAutoFit/>
          </a:bodyPr>
          <a:lstStyle/>
          <a:p>
            <a:r>
              <a:rPr lang="ru-RU" sz="1600" b="1" i="0" dirty="0" smtClean="0">
                <a:effectLst/>
                <a:latin typeface="Calibri" panose="020F0502020204030204" pitchFamily="34" charset="0"/>
                <a:cs typeface="Calibri" panose="020F0502020204030204" pitchFamily="34" charset="0"/>
              </a:rPr>
              <a:t>Борис Кустодиев. «Гуляние на </a:t>
            </a:r>
            <a:r>
              <a:rPr lang="ru-RU" sz="1600" b="1" i="0" dirty="0" smtClean="0">
                <a:effectLst/>
                <a:latin typeface="Calibri" panose="020F0502020204030204" pitchFamily="34" charset="0"/>
                <a:cs typeface="Calibri" panose="020F0502020204030204" pitchFamily="34" charset="0"/>
              </a:rPr>
              <a:t>Волге»</a:t>
            </a:r>
            <a:endParaRPr lang="ru-RU" sz="1600" b="1" dirty="0">
              <a:latin typeface="Calibri" panose="020F0502020204030204" pitchFamily="34" charset="0"/>
              <a:cs typeface="Calibri" panose="020F0502020204030204" pitchFamily="34" charset="0"/>
            </a:endParaRPr>
          </a:p>
        </p:txBody>
      </p:sp>
      <p:pic>
        <p:nvPicPr>
          <p:cNvPr id="10248" name="Picture 8" descr="Великая река Волга в работах живописцев и фотохудожников, фото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273" y="990514"/>
            <a:ext cx="3694545" cy="485385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87273" y="6052188"/>
            <a:ext cx="6096000" cy="338554"/>
          </a:xfrm>
          <a:prstGeom prst="rect">
            <a:avLst/>
          </a:prstGeom>
        </p:spPr>
        <p:txBody>
          <a:bodyPr>
            <a:spAutoFit/>
          </a:bodyPr>
          <a:lstStyle/>
          <a:p>
            <a:r>
              <a:rPr lang="ru-RU" sz="1600" b="1" dirty="0" smtClean="0"/>
              <a:t>Фёдор Васильев «Волжские лагуны»</a:t>
            </a:r>
            <a:endParaRPr lang="ru-RU" sz="1600" b="1" dirty="0"/>
          </a:p>
        </p:txBody>
      </p:sp>
      <p:pic>
        <p:nvPicPr>
          <p:cNvPr id="10250" name="Picture 10" descr="Великая река Волга в работах живописцев и фотохудожников, фото №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6" y="990515"/>
            <a:ext cx="3705224" cy="485385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0375" y="6036799"/>
            <a:ext cx="6096000" cy="338554"/>
          </a:xfrm>
          <a:prstGeom prst="rect">
            <a:avLst/>
          </a:prstGeom>
        </p:spPr>
        <p:txBody>
          <a:bodyPr>
            <a:spAutoFit/>
          </a:bodyPr>
          <a:lstStyle/>
          <a:p>
            <a:r>
              <a:rPr lang="ru-RU" sz="1600" b="1" dirty="0" smtClean="0"/>
              <a:t>Константин Васильев «Над Волгой»</a:t>
            </a:r>
            <a:endParaRPr lang="ru-RU" sz="1600" b="1" dirty="0"/>
          </a:p>
        </p:txBody>
      </p:sp>
      <p:graphicFrame>
        <p:nvGraphicFramePr>
          <p:cNvPr id="10" name="Таблица 9"/>
          <p:cNvGraphicFramePr>
            <a:graphicFrameLocks noGrp="1"/>
          </p:cNvGraphicFramePr>
          <p:nvPr>
            <p:extLst>
              <p:ext uri="{D42A27DB-BD31-4B8C-83A1-F6EECF244321}">
                <p14:modId xmlns:p14="http://schemas.microsoft.com/office/powerpoint/2010/main" val="889846293"/>
              </p:ext>
            </p:extLst>
          </p:nvPr>
        </p:nvGraphicFramePr>
        <p:xfrm>
          <a:off x="612775" y="114618"/>
          <a:ext cx="11089698" cy="701040"/>
        </p:xfrm>
        <a:graphic>
          <a:graphicData uri="http://schemas.openxmlformats.org/drawingml/2006/table">
            <a:tbl>
              <a:tblPr firstRow="1" bandRow="1">
                <a:tableStyleId>{2D5ABB26-0587-4C30-8999-92F81FD0307C}</a:tableStyleId>
              </a:tblPr>
              <a:tblGrid>
                <a:gridCol w="11089698">
                  <a:extLst>
                    <a:ext uri="{9D8B030D-6E8A-4147-A177-3AD203B41FA5}">
                      <a16:colId xmlns:a16="http://schemas.microsoft.com/office/drawing/2014/main" val="3739315206"/>
                    </a:ext>
                  </a:extLst>
                </a:gridCol>
              </a:tblGrid>
              <a:tr h="370070">
                <a:tc>
                  <a:txBody>
                    <a:bodyPr/>
                    <a:lstStyle/>
                    <a:p>
                      <a:r>
                        <a:rPr lang="ru-RU" sz="2000" b="1" i="0" kern="1200" dirty="0" smtClean="0">
                          <a:solidFill>
                            <a:srgbClr val="FF0000"/>
                          </a:solidFill>
                          <a:effectLst/>
                          <a:latin typeface="Times New Roman" panose="02020603050405020304" pitchFamily="18" charset="0"/>
                          <a:ea typeface="+mn-ea"/>
                          <a:cs typeface="Times New Roman" panose="02020603050405020304" pitchFamily="18" charset="0"/>
                        </a:rPr>
                        <a:t>Задание: расположите картины художников согласно композиции пьесы «Гроза» </a:t>
                      </a:r>
                      <a:r>
                        <a:rPr lang="ru-RU" sz="2000" b="1" i="0" kern="1200" dirty="0" err="1" smtClean="0">
                          <a:solidFill>
                            <a:srgbClr val="FF0000"/>
                          </a:solidFill>
                          <a:effectLst/>
                          <a:latin typeface="Times New Roman" panose="02020603050405020304" pitchFamily="18" charset="0"/>
                          <a:ea typeface="+mn-ea"/>
                          <a:cs typeface="Times New Roman" panose="02020603050405020304" pitchFamily="18" charset="0"/>
                        </a:rPr>
                        <a:t>А.Н.Островского</a:t>
                      </a:r>
                      <a:r>
                        <a:rPr lang="ru-RU" sz="2000" b="1" i="0" kern="1200" dirty="0" smtClean="0">
                          <a:solidFill>
                            <a:srgbClr val="FF0000"/>
                          </a:solidFill>
                          <a:effectLst/>
                          <a:latin typeface="Times New Roman" panose="02020603050405020304" pitchFamily="18" charset="0"/>
                          <a:ea typeface="+mn-ea"/>
                          <a:cs typeface="Times New Roman" panose="02020603050405020304" pitchFamily="18" charset="0"/>
                        </a:rPr>
                        <a:t>. Назовите кульминационный момент в пьесе. Вспомним главных героев.</a:t>
                      </a:r>
                      <a:endParaRPr lang="ru-RU" sz="20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spTree>
    <p:extLst>
      <p:ext uri="{BB962C8B-B14F-4D97-AF65-F5344CB8AC3E}">
        <p14:creationId xmlns:p14="http://schemas.microsoft.com/office/powerpoint/2010/main" val="377095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Волга, Волга. Великая русская река глазами Левитан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Волга, Волга. Великая русская река глазами Левитан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6" name="Picture 6" descr="Борис Кустодиев. «Гуляние на Волге», 1909 год, Государственный Русский музей © Public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1221423"/>
            <a:ext cx="4050146" cy="548417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Великая река Волга в работах живописцев и фотохудожников, фото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145" y="1221423"/>
            <a:ext cx="3796146" cy="548417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Великая река Волга в работах живописцев и фотохудожников, фото №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103" y="1221423"/>
            <a:ext cx="3862242" cy="5484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Таблица 9"/>
          <p:cNvGraphicFramePr>
            <a:graphicFrameLocks noGrp="1"/>
          </p:cNvGraphicFramePr>
          <p:nvPr>
            <p:extLst>
              <p:ext uri="{D42A27DB-BD31-4B8C-83A1-F6EECF244321}">
                <p14:modId xmlns:p14="http://schemas.microsoft.com/office/powerpoint/2010/main" val="2411981958"/>
              </p:ext>
            </p:extLst>
          </p:nvPr>
        </p:nvGraphicFramePr>
        <p:xfrm>
          <a:off x="307975" y="156643"/>
          <a:ext cx="11089698" cy="1005840"/>
        </p:xfrm>
        <a:graphic>
          <a:graphicData uri="http://schemas.openxmlformats.org/drawingml/2006/table">
            <a:tbl>
              <a:tblPr firstRow="1" bandRow="1">
                <a:tableStyleId>{2D5ABB26-0587-4C30-8999-92F81FD0307C}</a:tableStyleId>
              </a:tblPr>
              <a:tblGrid>
                <a:gridCol w="11089698">
                  <a:extLst>
                    <a:ext uri="{9D8B030D-6E8A-4147-A177-3AD203B41FA5}">
                      <a16:colId xmlns:a16="http://schemas.microsoft.com/office/drawing/2014/main" val="3739315206"/>
                    </a:ext>
                  </a:extLst>
                </a:gridCol>
              </a:tblGrid>
              <a:tr h="370070">
                <a:tc>
                  <a:txBody>
                    <a:bodyPr/>
                    <a:lstStyle/>
                    <a:p>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Кульминация </a:t>
                      </a:r>
                      <a:r>
                        <a:rPr lang="ru-RU" sz="2000" b="0" i="0" kern="1200" dirty="0" smtClean="0">
                          <a:solidFill>
                            <a:schemeClr val="tx1"/>
                          </a:solidFill>
                          <a:effectLst/>
                          <a:latin typeface="Times New Roman" panose="02020603050405020304" pitchFamily="18" charset="0"/>
                          <a:ea typeface="+mn-ea"/>
                          <a:cs typeface="Times New Roman" panose="02020603050405020304" pitchFamily="18" charset="0"/>
                        </a:rPr>
                        <a:t>- Сцена всенародного покаяния главной героини — наиболее напряжённый момент развития конфликта и в душе Катерины, и в её столкновении со свекровью, Марфой Игнатьевной Кабановой.</a:t>
                      </a:r>
                      <a:endParaRPr lang="ru-RU" sz="20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spTree>
    <p:extLst>
      <p:ext uri="{BB962C8B-B14F-4D97-AF65-F5344CB8AC3E}">
        <p14:creationId xmlns:p14="http://schemas.microsoft.com/office/powerpoint/2010/main" val="4285037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5491" y="343977"/>
            <a:ext cx="11545453" cy="3416320"/>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Факультативно</a:t>
            </a:r>
          </a:p>
          <a:p>
            <a:pPr algn="just"/>
            <a:endParaRPr lang="ru-RU" b="1" dirty="0">
              <a:latin typeface="Times New Roman" panose="02020603050405020304" pitchFamily="18" charset="0"/>
              <a:cs typeface="Times New Roman" panose="02020603050405020304" pitchFamily="18" charset="0"/>
            </a:endParaRPr>
          </a:p>
          <a:p>
            <a:pPr algn="just"/>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Интересные </a:t>
            </a:r>
            <a:r>
              <a:rPr lang="ru-RU" b="1" dirty="0">
                <a:latin typeface="Times New Roman" panose="02020603050405020304" pitchFamily="18" charset="0"/>
                <a:cs typeface="Times New Roman" panose="02020603050405020304" pitchFamily="18" charset="0"/>
              </a:rPr>
              <a:t>факты по представленным картинам: </a:t>
            </a:r>
          </a:p>
          <a:p>
            <a:pPr algn="just"/>
            <a:endParaRPr lang="ru-RU" b="0" i="0" dirty="0" smtClean="0">
              <a:solidFill>
                <a:srgbClr val="333333"/>
              </a:solidFill>
              <a:effectLst/>
              <a:latin typeface="Times New Roman" panose="02020603050405020304" pitchFamily="18" charset="0"/>
              <a:cs typeface="Times New Roman" panose="02020603050405020304" pitchFamily="18" charset="0"/>
            </a:endParaRPr>
          </a:p>
          <a:p>
            <a:pPr algn="just"/>
            <a:endParaRPr lang="ru-RU" b="0" i="0" dirty="0" smtClean="0">
              <a:solidFill>
                <a:srgbClr val="333333"/>
              </a:solidFill>
              <a:effectLst/>
              <a:latin typeface="Times New Roman" panose="02020603050405020304" pitchFamily="18" charset="0"/>
              <a:cs typeface="Times New Roman" panose="02020603050405020304" pitchFamily="18" charset="0"/>
            </a:endParaRPr>
          </a:p>
          <a:p>
            <a:pPr algn="just"/>
            <a:r>
              <a:rPr lang="ru-RU" b="1" i="0" dirty="0" smtClean="0">
                <a:solidFill>
                  <a:srgbClr val="333333"/>
                </a:solidFill>
                <a:effectLst/>
                <a:latin typeface="Times New Roman" panose="02020603050405020304" pitchFamily="18" charset="0"/>
                <a:cs typeface="Times New Roman" panose="02020603050405020304" pitchFamily="18" charset="0"/>
              </a:rPr>
              <a:t>Борис Кустодиев </a:t>
            </a:r>
            <a:r>
              <a:rPr lang="ru-RU" b="0" i="0" dirty="0" smtClean="0">
                <a:solidFill>
                  <a:srgbClr val="333333"/>
                </a:solidFill>
                <a:effectLst/>
                <a:latin typeface="Times New Roman" panose="02020603050405020304" pitchFamily="18" charset="0"/>
                <a:cs typeface="Times New Roman" panose="02020603050405020304" pitchFamily="18" charset="0"/>
              </a:rPr>
              <a:t>в 1920 году создал </a:t>
            </a:r>
            <a:r>
              <a:rPr lang="ru-RU" b="1" i="1" dirty="0" smtClean="0">
                <a:solidFill>
                  <a:srgbClr val="333333"/>
                </a:solidFill>
                <a:effectLst/>
                <a:latin typeface="Times New Roman" panose="02020603050405020304" pitchFamily="18" charset="0"/>
                <a:cs typeface="Times New Roman" panose="02020603050405020304" pitchFamily="18" charset="0"/>
              </a:rPr>
              <a:t>эскиз костюма Варвары к постановке пьесы Островского «Гроза».</a:t>
            </a:r>
          </a:p>
          <a:p>
            <a:pPr algn="just"/>
            <a:r>
              <a:rPr lang="ru-RU" b="0" i="0" dirty="0" smtClean="0">
                <a:solidFill>
                  <a:srgbClr val="333333"/>
                </a:solidFill>
                <a:effectLst/>
                <a:latin typeface="Times New Roman" panose="02020603050405020304" pitchFamily="18" charset="0"/>
                <a:cs typeface="Times New Roman" panose="02020603050405020304" pitchFamily="18" charset="0"/>
              </a:rPr>
              <a:t>Художник использовал гармоничное сочетание синего, золотисто-жёлтого и белого цветов для создания образа жизнерадостной и неглубокой Варвары. Варвара укоренена в своей среде и не желает из неё вырваться — недаром художник изображает её на фоне уютных домиков и зелёных деревьев.</a:t>
            </a:r>
          </a:p>
          <a:p>
            <a:pPr algn="just"/>
            <a:r>
              <a:rPr lang="ru-RU" b="0" i="0" dirty="0" smtClean="0">
                <a:solidFill>
                  <a:srgbClr val="333333"/>
                </a:solidFill>
                <a:effectLst/>
                <a:latin typeface="Times New Roman" panose="02020603050405020304" pitchFamily="18" charset="0"/>
                <a:cs typeface="Times New Roman" panose="02020603050405020304" pitchFamily="18" charset="0"/>
              </a:rPr>
              <a:t>Пьеса «Гроза» в 1918–1920 годах готовилась к постановке в Псковском драматическом театре, однако премьера так и не состоялась.</a:t>
            </a:r>
            <a:endParaRPr lang="ru-RU" b="0" i="0" dirty="0">
              <a:solidFill>
                <a:srgbClr val="333333"/>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2581" y="4057595"/>
            <a:ext cx="10289309" cy="2031325"/>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"Крик" </a:t>
            </a:r>
            <a:r>
              <a:rPr lang="ru-RU" dirty="0">
                <a:latin typeface="Times New Roman" panose="02020603050405020304" pitchFamily="18" charset="0"/>
                <a:cs typeface="Times New Roman" panose="02020603050405020304" pitchFamily="18" charset="0"/>
              </a:rPr>
              <a:t>- популярное название, данное каждой из четырех версий композиции, созданной как живописью, так и пастелью художником-экспрессионистом </a:t>
            </a:r>
            <a:r>
              <a:rPr lang="ru-RU" b="1" dirty="0">
                <a:latin typeface="Times New Roman" panose="02020603050405020304" pitchFamily="18" charset="0"/>
                <a:cs typeface="Times New Roman" panose="02020603050405020304" pitchFamily="18" charset="0"/>
              </a:rPr>
              <a:t>Эдвардом Мунком </a:t>
            </a:r>
            <a:r>
              <a:rPr lang="ru-RU" dirty="0">
                <a:latin typeface="Times New Roman" panose="02020603050405020304" pitchFamily="18" charset="0"/>
                <a:cs typeface="Times New Roman" panose="02020603050405020304" pitchFamily="18" charset="0"/>
              </a:rPr>
              <a:t>в период с 1893 по 1910 год. "Путь к природе" - так Мунк назвал эти работы, на каждой из которых изображена фигура с выражением страдания на фоне пейзажа с бушующим оранжевым небом. </a:t>
            </a:r>
            <a:r>
              <a:rPr lang="ru-RU" b="1" i="1" dirty="0">
                <a:latin typeface="Times New Roman" panose="02020603050405020304" pitchFamily="18" charset="0"/>
                <a:cs typeface="Times New Roman" panose="02020603050405020304" pitchFamily="18" charset="0"/>
              </a:rPr>
              <a:t>Артур </a:t>
            </a:r>
            <a:r>
              <a:rPr lang="ru-RU" b="1" i="1" dirty="0" err="1">
                <a:latin typeface="Times New Roman" panose="02020603050405020304" pitchFamily="18" charset="0"/>
                <a:cs typeface="Times New Roman" panose="02020603050405020304" pitchFamily="18" charset="0"/>
              </a:rPr>
              <a:t>Любоу</a:t>
            </a:r>
            <a:r>
              <a:rPr lang="ru-RU" b="1" i="1" dirty="0">
                <a:latin typeface="Times New Roman" panose="02020603050405020304" pitchFamily="18" charset="0"/>
                <a:cs typeface="Times New Roman" panose="02020603050405020304" pitchFamily="18" charset="0"/>
              </a:rPr>
              <a:t> описал "Крик" как "икону современного искусства, </a:t>
            </a:r>
            <a:r>
              <a:rPr lang="ru-RU" b="1" i="1" dirty="0" err="1">
                <a:latin typeface="Times New Roman" panose="02020603050405020304" pitchFamily="18" charset="0"/>
                <a:cs typeface="Times New Roman" panose="02020603050405020304" pitchFamily="18" charset="0"/>
              </a:rPr>
              <a:t>Мону</a:t>
            </a:r>
            <a:r>
              <a:rPr lang="ru-RU" b="1" i="1" dirty="0">
                <a:latin typeface="Times New Roman" panose="02020603050405020304" pitchFamily="18" charset="0"/>
                <a:cs typeface="Times New Roman" panose="02020603050405020304" pitchFamily="18" charset="0"/>
              </a:rPr>
              <a:t> Лизу нашего времени". </a:t>
            </a:r>
            <a:r>
              <a:rPr lang="ru-RU" dirty="0">
                <a:latin typeface="Times New Roman" panose="02020603050405020304" pitchFamily="18" charset="0"/>
                <a:cs typeface="Times New Roman" panose="02020603050405020304" pitchFamily="18" charset="0"/>
              </a:rPr>
              <a:t>Эдвард Мунк создал четыре версии в различных медиа. В Национальной галерее Осло хранится одна из двух нарисованных версий. </a:t>
            </a:r>
          </a:p>
        </p:txBody>
      </p:sp>
    </p:spTree>
    <p:extLst>
      <p:ext uri="{BB962C8B-B14F-4D97-AF65-F5344CB8AC3E}">
        <p14:creationId xmlns:p14="http://schemas.microsoft.com/office/powerpoint/2010/main" val="4020481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6" y="64655"/>
            <a:ext cx="11490035" cy="923330"/>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Интересные факты по представленным картинам: </a:t>
            </a:r>
          </a:p>
          <a:p>
            <a:pPr algn="just"/>
            <a:endParaRPr lang="ru-RU" b="1" dirty="0">
              <a:latin typeface="Times New Roman" panose="02020603050405020304" pitchFamily="18" charset="0"/>
              <a:cs typeface="Times New Roman" panose="02020603050405020304" pitchFamily="18" charset="0"/>
            </a:endParaRPr>
          </a:p>
          <a:p>
            <a:pPr algn="just"/>
            <a:endParaRPr lang="ru-RU" b="1" dirty="0" smtClean="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0836" y="1162923"/>
            <a:ext cx="11286837" cy="1754326"/>
          </a:xfrm>
          <a:prstGeom prst="rect">
            <a:avLst/>
          </a:prstGeom>
        </p:spPr>
        <p:txBody>
          <a:bodyPr wrap="square">
            <a:spAutoFit/>
          </a:bodyPr>
          <a:lstStyle/>
          <a:p>
            <a:pPr algn="just"/>
            <a:r>
              <a:rPr lang="ru-RU" b="0" i="0" dirty="0" smtClean="0">
                <a:solidFill>
                  <a:srgbClr val="000000"/>
                </a:solidFill>
                <a:effectLst/>
                <a:latin typeface="Times New Roman" panose="02020603050405020304" pitchFamily="18" charset="0"/>
                <a:cs typeface="Times New Roman" panose="02020603050405020304" pitchFamily="18" charset="0"/>
              </a:rPr>
              <a:t>Легендарный портретист, </a:t>
            </a:r>
            <a:r>
              <a:rPr lang="ru-RU" b="1" i="0" dirty="0" smtClean="0">
                <a:solidFill>
                  <a:srgbClr val="000000"/>
                </a:solidFill>
                <a:effectLst/>
                <a:latin typeface="Times New Roman" panose="02020603050405020304" pitchFamily="18" charset="0"/>
                <a:cs typeface="Times New Roman" panose="02020603050405020304" pitchFamily="18" charset="0"/>
              </a:rPr>
              <a:t>Борис Кустодиев</a:t>
            </a:r>
            <a:r>
              <a:rPr lang="ru-RU" b="0" i="0" dirty="0" smtClean="0">
                <a:solidFill>
                  <a:srgbClr val="000000"/>
                </a:solidFill>
                <a:effectLst/>
                <a:latin typeface="Times New Roman" panose="02020603050405020304" pitchFamily="18" charset="0"/>
                <a:cs typeface="Times New Roman" panose="02020603050405020304" pitchFamily="18" charset="0"/>
              </a:rPr>
              <a:t>, придумал картину </a:t>
            </a:r>
            <a:r>
              <a:rPr lang="ru-RU" b="1" dirty="0">
                <a:latin typeface="Times New Roman" panose="02020603050405020304" pitchFamily="18" charset="0"/>
                <a:cs typeface="Times New Roman" panose="02020603050405020304" pitchFamily="18" charset="0"/>
              </a:rPr>
              <a:t>«Гуляние на </a:t>
            </a:r>
            <a:r>
              <a:rPr lang="ru-RU" b="1" dirty="0" smtClean="0">
                <a:latin typeface="Times New Roman" panose="02020603050405020304" pitchFamily="18" charset="0"/>
                <a:cs typeface="Times New Roman" panose="02020603050405020304" pitchFamily="18" charset="0"/>
              </a:rPr>
              <a:t>Волге»</a:t>
            </a:r>
            <a:r>
              <a:rPr lang="ru-RU" b="0" i="0" dirty="0" smtClean="0">
                <a:solidFill>
                  <a:srgbClr val="000000"/>
                </a:solidFill>
                <a:effectLst/>
                <a:latin typeface="Times New Roman" panose="02020603050405020304" pitchFamily="18" charset="0"/>
                <a:cs typeface="Times New Roman" panose="02020603050405020304" pitchFamily="18" charset="0"/>
              </a:rPr>
              <a:t>, когда был в Тутаеве и жил в гостинице «Эрмитаж». Окна выходили на Волгу: этот вид вдохновил художника сохранить праздник жизни. Кустодиев делал краски подвижными, используя разные материалы вместе. Он наполнил работу десятками образов, чтобы показать, как смешивались люди в толпе и насколько они были поглощены общим празднованием — словно весь мир вокруг превратился в ярмарку. Кустодиев вновь запечатлел силу, радость и жажду жизни народа, который жадно проживает ее каждый день.</a:t>
            </a:r>
          </a:p>
        </p:txBody>
      </p:sp>
      <p:sp>
        <p:nvSpPr>
          <p:cNvPr id="6" name="Прямоугольник 5"/>
          <p:cNvSpPr/>
          <p:nvPr/>
        </p:nvSpPr>
        <p:spPr>
          <a:xfrm>
            <a:off x="0" y="3368548"/>
            <a:ext cx="12081164" cy="2031325"/>
          </a:xfrm>
          <a:prstGeom prst="rect">
            <a:avLst/>
          </a:prstGeom>
        </p:spPr>
        <p:txBody>
          <a:bodyPr wrap="square">
            <a:spAutoFit/>
          </a:bodyPr>
          <a:lstStyle/>
          <a:p>
            <a:pPr algn="just"/>
            <a:r>
              <a:rPr lang="ru-RU" b="0" i="0" dirty="0" smtClean="0">
                <a:solidFill>
                  <a:srgbClr val="333333"/>
                </a:solidFill>
                <a:effectLst/>
                <a:latin typeface="Times New Roman" panose="02020603050405020304" pitchFamily="18" charset="0"/>
                <a:cs typeface="Times New Roman" panose="02020603050405020304" pitchFamily="18" charset="0"/>
              </a:rPr>
              <a:t>На картине изображена деревня или маленький город в провинции. Сюжет наполнен множеством персонажей, спешащих каждый по своим делам. В центре полотна располагается златоглавая церковь.</a:t>
            </a:r>
          </a:p>
          <a:p>
            <a:pPr algn="just"/>
            <a:r>
              <a:rPr lang="ru-RU" b="0" i="0" dirty="0" smtClean="0">
                <a:solidFill>
                  <a:srgbClr val="333333"/>
                </a:solidFill>
                <a:effectLst/>
                <a:latin typeface="Times New Roman" panose="02020603050405020304" pitchFamily="18" charset="0"/>
                <a:cs typeface="Times New Roman" panose="02020603050405020304" pitchFamily="18" charset="0"/>
              </a:rPr>
              <a:t>Кустодиев любил применять технику нанесения пастели и масла, и «Гроза» не стала исключением. Маслом написана лишь небесная высь, остальные элементы на холсте подернуты спокойной пастелью.</a:t>
            </a:r>
          </a:p>
          <a:p>
            <a:pPr algn="just"/>
            <a:r>
              <a:rPr lang="ru-RU" b="1" i="1" dirty="0" smtClean="0">
                <a:solidFill>
                  <a:srgbClr val="333333"/>
                </a:solidFill>
                <a:effectLst/>
                <a:latin typeface="Times New Roman" panose="02020603050405020304" pitchFamily="18" charset="0"/>
                <a:cs typeface="Times New Roman" panose="02020603050405020304" pitchFamily="18" charset="0"/>
              </a:rPr>
              <a:t>Картина создана в стиле лубка: </a:t>
            </a:r>
            <a:r>
              <a:rPr lang="ru-RU" b="0" i="0" dirty="0" smtClean="0">
                <a:solidFill>
                  <a:srgbClr val="333333"/>
                </a:solidFill>
                <a:effectLst/>
                <a:latin typeface="Times New Roman" panose="02020603050405020304" pitchFamily="18" charset="0"/>
                <a:cs typeface="Times New Roman" panose="02020603050405020304" pitchFamily="18" charset="0"/>
              </a:rPr>
              <a:t>её традиционными атрибутами являются скромная деревушка, народная толпа, ярмарочный сход и храм. Лишь одна деталь не вписывается в рамки ожидаемых представлений — ударяющая в церковный купол яркая молния. Заостренная верхушка храма служит громоотводом.</a:t>
            </a:r>
            <a:endParaRPr lang="ru-RU"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41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80650165"/>
              </p:ext>
            </p:extLst>
          </p:nvPr>
        </p:nvGraphicFramePr>
        <p:xfrm>
          <a:off x="1708632" y="102830"/>
          <a:ext cx="6768446" cy="518160"/>
        </p:xfrm>
        <a:graphic>
          <a:graphicData uri="http://schemas.openxmlformats.org/drawingml/2006/table">
            <a:tbl>
              <a:tblPr firstRow="1" bandRow="1">
                <a:tableStyleId>{2D5ABB26-0587-4C30-8999-92F81FD0307C}</a:tableStyleId>
              </a:tblPr>
              <a:tblGrid>
                <a:gridCol w="6768446">
                  <a:extLst>
                    <a:ext uri="{9D8B030D-6E8A-4147-A177-3AD203B41FA5}">
                      <a16:colId xmlns:a16="http://schemas.microsoft.com/office/drawing/2014/main" val="3739315206"/>
                    </a:ext>
                  </a:extLst>
                </a:gridCol>
              </a:tblGrid>
              <a:tr h="370070">
                <a:tc>
                  <a:txBody>
                    <a:bodyPr/>
                    <a:lstStyle/>
                    <a:p>
                      <a:pPr algn="ctr"/>
                      <a:endParaRPr lang="ru-RU" sz="2800" b="1"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69876890"/>
              </p:ext>
            </p:extLst>
          </p:nvPr>
        </p:nvGraphicFramePr>
        <p:xfrm>
          <a:off x="191606" y="137622"/>
          <a:ext cx="11439332" cy="1371600"/>
        </p:xfrm>
        <a:graphic>
          <a:graphicData uri="http://schemas.openxmlformats.org/drawingml/2006/table">
            <a:tbl>
              <a:tblPr firstRow="1" bandRow="1">
                <a:tableStyleId>{2D5ABB26-0587-4C30-8999-92F81FD0307C}</a:tableStyleId>
              </a:tblPr>
              <a:tblGrid>
                <a:gridCol w="11439332">
                  <a:extLst>
                    <a:ext uri="{9D8B030D-6E8A-4147-A177-3AD203B41FA5}">
                      <a16:colId xmlns:a16="http://schemas.microsoft.com/office/drawing/2014/main" val="3739315206"/>
                    </a:ext>
                  </a:extLst>
                </a:gridCol>
              </a:tblGrid>
              <a:tr h="370070">
                <a:tc>
                  <a:txBody>
                    <a:bodyPr/>
                    <a:lstStyle/>
                    <a:p>
                      <a:pPr algn="ctr"/>
                      <a:r>
                        <a:rPr lang="ru-RU" sz="2800" b="1" i="1" dirty="0" smtClean="0">
                          <a:solidFill>
                            <a:srgbClr val="FF0000"/>
                          </a:solidFill>
                          <a:latin typeface="Times New Roman" panose="02020603050405020304" pitchFamily="18" charset="0"/>
                          <a:cs typeface="Times New Roman" panose="02020603050405020304" pitchFamily="18" charset="0"/>
                        </a:rPr>
                        <a:t>Ребята, как Вы думаете, в чем отличительные и общие черты 2 видов искусства: литературы и живописи. </a:t>
                      </a:r>
                    </a:p>
                    <a:p>
                      <a:pPr algn="ctr"/>
                      <a:r>
                        <a:rPr lang="ru-RU" sz="2800" b="1" i="1" dirty="0" smtClean="0">
                          <a:solidFill>
                            <a:srgbClr val="FF0000"/>
                          </a:solidFill>
                          <a:latin typeface="Times New Roman" panose="02020603050405020304" pitchFamily="18" charset="0"/>
                          <a:cs typeface="Times New Roman" panose="02020603050405020304" pitchFamily="18" charset="0"/>
                        </a:rPr>
                        <a:t>Заполните таблицу.</a:t>
                      </a:r>
                      <a:endParaRPr lang="ru-RU" sz="2800" b="1" i="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835319041"/>
              </p:ext>
            </p:extLst>
          </p:nvPr>
        </p:nvGraphicFramePr>
        <p:xfrm>
          <a:off x="2244437" y="1976582"/>
          <a:ext cx="8128000" cy="119487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559068956"/>
                    </a:ext>
                  </a:extLst>
                </a:gridCol>
                <a:gridCol w="4064000">
                  <a:extLst>
                    <a:ext uri="{9D8B030D-6E8A-4147-A177-3AD203B41FA5}">
                      <a16:colId xmlns:a16="http://schemas.microsoft.com/office/drawing/2014/main" val="1383666310"/>
                    </a:ext>
                  </a:extLst>
                </a:gridCol>
              </a:tblGrid>
              <a:tr h="453197">
                <a:tc>
                  <a:txBody>
                    <a:bodyPr/>
                    <a:lstStyle/>
                    <a:p>
                      <a:pPr algn="ctr"/>
                      <a:r>
                        <a:rPr lang="ru-RU" b="1" dirty="0" smtClean="0">
                          <a:latin typeface="Times New Roman" panose="02020603050405020304" pitchFamily="18" charset="0"/>
                          <a:cs typeface="Times New Roman" panose="02020603050405020304" pitchFamily="18" charset="0"/>
                        </a:rPr>
                        <a:t>ЛИТЕРАТУРА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cs typeface="Times New Roman" panose="02020603050405020304" pitchFamily="18" charset="0"/>
                        </a:rPr>
                        <a:t>ЖИВОПИСЬ</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209546"/>
                  </a:ext>
                </a:extLst>
              </a:tr>
              <a:tr h="370840">
                <a:tc gridSpan="2">
                  <a:txBody>
                    <a:bodyPr/>
                    <a:lstStyle/>
                    <a:p>
                      <a:pPr algn="ctr"/>
                      <a:r>
                        <a:rPr lang="ru-RU" b="1" dirty="0" smtClean="0">
                          <a:latin typeface="Times New Roman" panose="02020603050405020304" pitchFamily="18" charset="0"/>
                          <a:cs typeface="Times New Roman" panose="02020603050405020304" pitchFamily="18" charset="0"/>
                        </a:rPr>
                        <a:t>ОБЩИЕ ЧЕРТЫ</a:t>
                      </a:r>
                      <a:endParaRPr lang="ru-RU" b="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extLst>
                  <a:ext uri="{0D108BD9-81ED-4DB2-BD59-A6C34878D82A}">
                    <a16:rowId xmlns:a16="http://schemas.microsoft.com/office/drawing/2014/main" val="3985170140"/>
                  </a:ext>
                </a:extLst>
              </a:tr>
              <a:tr h="370840">
                <a:tc>
                  <a:txBody>
                    <a:bodyPr/>
                    <a:lstStyle/>
                    <a:p>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688907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452837105"/>
              </p:ext>
            </p:extLst>
          </p:nvPr>
        </p:nvGraphicFramePr>
        <p:xfrm>
          <a:off x="2244437" y="3171459"/>
          <a:ext cx="8128000" cy="14833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718638295"/>
                    </a:ext>
                  </a:extLst>
                </a:gridCol>
                <a:gridCol w="4064000">
                  <a:extLst>
                    <a:ext uri="{9D8B030D-6E8A-4147-A177-3AD203B41FA5}">
                      <a16:colId xmlns:a16="http://schemas.microsoft.com/office/drawing/2014/main" val="1701157328"/>
                    </a:ext>
                  </a:extLst>
                </a:gridCol>
              </a:tblGrid>
              <a:tr h="370840">
                <a:tc>
                  <a:txBody>
                    <a:bodyPr/>
                    <a:lstStyle/>
                    <a:p>
                      <a:r>
                        <a:rPr lang="ru-RU" dirty="0" smtClean="0"/>
                        <a:t>2.</a:t>
                      </a:r>
                      <a:endParaRPr lang="ru-RU" dirty="0"/>
                    </a:p>
                  </a:txBody>
                  <a:tcPr/>
                </a:tc>
                <a:tc>
                  <a:txBody>
                    <a:bodyPr/>
                    <a:lstStyle/>
                    <a:p>
                      <a:r>
                        <a:rPr lang="ru-RU" dirty="0" smtClean="0"/>
                        <a:t>2.</a:t>
                      </a:r>
                      <a:endParaRPr lang="ru-RU" dirty="0"/>
                    </a:p>
                  </a:txBody>
                  <a:tcPr/>
                </a:tc>
                <a:extLst>
                  <a:ext uri="{0D108BD9-81ED-4DB2-BD59-A6C34878D82A}">
                    <a16:rowId xmlns:a16="http://schemas.microsoft.com/office/drawing/2014/main" val="2026771663"/>
                  </a:ext>
                </a:extLst>
              </a:tr>
              <a:tr h="370840">
                <a:tc gridSpan="2">
                  <a:txBody>
                    <a:bodyPr/>
                    <a:lstStyle/>
                    <a:p>
                      <a:pPr algn="ctr"/>
                      <a:r>
                        <a:rPr lang="ru-RU" b="1" dirty="0" smtClean="0">
                          <a:latin typeface="Times New Roman" panose="02020603050405020304" pitchFamily="18" charset="0"/>
                          <a:cs typeface="Times New Roman" panose="02020603050405020304" pitchFamily="18" charset="0"/>
                        </a:rPr>
                        <a:t>ОТЛИЧИТЕЛЬНЫЕ ЧЕРТЫ</a:t>
                      </a:r>
                      <a:endParaRPr lang="ru-RU" b="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extLst>
                  <a:ext uri="{0D108BD9-81ED-4DB2-BD59-A6C34878D82A}">
                    <a16:rowId xmlns:a16="http://schemas.microsoft.com/office/drawing/2014/main" val="2850692962"/>
                  </a:ext>
                </a:extLst>
              </a:tr>
              <a:tr h="370840">
                <a:tc>
                  <a:txBody>
                    <a:bodyPr/>
                    <a:lstStyle/>
                    <a:p>
                      <a:r>
                        <a:rPr lang="ru-RU" dirty="0" smtClean="0"/>
                        <a:t>1.</a:t>
                      </a:r>
                      <a:endParaRPr lang="ru-RU" dirty="0"/>
                    </a:p>
                  </a:txBody>
                  <a:tcPr/>
                </a:tc>
                <a:tc>
                  <a:txBody>
                    <a:bodyPr/>
                    <a:lstStyle/>
                    <a:p>
                      <a:r>
                        <a:rPr lang="ru-RU" dirty="0" smtClean="0"/>
                        <a:t>1.</a:t>
                      </a:r>
                      <a:endParaRPr lang="ru-RU" dirty="0"/>
                    </a:p>
                  </a:txBody>
                  <a:tcPr/>
                </a:tc>
                <a:extLst>
                  <a:ext uri="{0D108BD9-81ED-4DB2-BD59-A6C34878D82A}">
                    <a16:rowId xmlns:a16="http://schemas.microsoft.com/office/drawing/2014/main" val="780446667"/>
                  </a:ext>
                </a:extLst>
              </a:tr>
              <a:tr h="370840">
                <a:tc>
                  <a:txBody>
                    <a:bodyPr/>
                    <a:lstStyle/>
                    <a:p>
                      <a:r>
                        <a:rPr lang="ru-RU" dirty="0" smtClean="0"/>
                        <a:t>2.</a:t>
                      </a:r>
                      <a:endParaRPr lang="ru-RU" dirty="0"/>
                    </a:p>
                  </a:txBody>
                  <a:tcPr/>
                </a:tc>
                <a:tc>
                  <a:txBody>
                    <a:bodyPr/>
                    <a:lstStyle/>
                    <a:p>
                      <a:r>
                        <a:rPr lang="ru-RU" dirty="0" smtClean="0"/>
                        <a:t>2.</a:t>
                      </a:r>
                      <a:endParaRPr lang="ru-RU" dirty="0"/>
                    </a:p>
                  </a:txBody>
                  <a:tcPr/>
                </a:tc>
                <a:extLst>
                  <a:ext uri="{0D108BD9-81ED-4DB2-BD59-A6C34878D82A}">
                    <a16:rowId xmlns:a16="http://schemas.microsoft.com/office/drawing/2014/main" val="2863884365"/>
                  </a:ext>
                </a:extLst>
              </a:tr>
            </a:tbl>
          </a:graphicData>
        </a:graphic>
      </p:graphicFrame>
    </p:spTree>
    <p:extLst>
      <p:ext uri="{BB962C8B-B14F-4D97-AF65-F5344CB8AC3E}">
        <p14:creationId xmlns:p14="http://schemas.microsoft.com/office/powerpoint/2010/main" val="3411755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z-bibl.ru/images/dronova/2022/6f10044e9f84df59fdb5e0535754016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3" y="1542473"/>
            <a:ext cx="11951855" cy="518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837489791"/>
              </p:ext>
            </p:extLst>
          </p:nvPr>
        </p:nvGraphicFramePr>
        <p:xfrm>
          <a:off x="166253" y="166254"/>
          <a:ext cx="12579928" cy="1066800"/>
        </p:xfrm>
        <a:graphic>
          <a:graphicData uri="http://schemas.openxmlformats.org/drawingml/2006/table">
            <a:tbl>
              <a:tblPr firstRow="1" bandRow="1">
                <a:tableStyleId>{2D5ABB26-0587-4C30-8999-92F81FD0307C}</a:tableStyleId>
              </a:tblPr>
              <a:tblGrid>
                <a:gridCol w="12579928">
                  <a:extLst>
                    <a:ext uri="{9D8B030D-6E8A-4147-A177-3AD203B41FA5}">
                      <a16:colId xmlns:a16="http://schemas.microsoft.com/office/drawing/2014/main" val="3074582776"/>
                    </a:ext>
                  </a:extLst>
                </a:gridCol>
              </a:tblGrid>
              <a:tr h="314806">
                <a:tc>
                  <a:txBody>
                    <a:bodyPr/>
                    <a:lstStyle/>
                    <a:p>
                      <a:r>
                        <a:rPr lang="ru-RU" sz="3200" b="1" i="1" dirty="0" smtClean="0">
                          <a:solidFill>
                            <a:srgbClr val="FF0000"/>
                          </a:solidFill>
                          <a:latin typeface="Times New Roman" panose="02020603050405020304" pitchFamily="18" charset="0"/>
                          <a:cs typeface="Times New Roman" panose="02020603050405020304" pitchFamily="18" charset="0"/>
                        </a:rPr>
                        <a:t>Ребята, какие ВИДЫ искусства изображены на картине?</a:t>
                      </a:r>
                    </a:p>
                    <a:p>
                      <a:r>
                        <a:rPr lang="ru-RU" sz="3200" b="1" i="1" dirty="0" smtClean="0">
                          <a:solidFill>
                            <a:srgbClr val="FF0000"/>
                          </a:solidFill>
                          <a:latin typeface="Times New Roman" panose="02020603050405020304" pitchFamily="18" charset="0"/>
                          <a:cs typeface="Times New Roman" panose="02020603050405020304" pitchFamily="18" charset="0"/>
                        </a:rPr>
                        <a:t>Что такое искусство? Могут ли быть связаны разные его виды?</a:t>
                      </a:r>
                      <a:endParaRPr lang="ru-RU" sz="3200" b="1" i="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3870026"/>
                  </a:ext>
                </a:extLst>
              </a:tr>
            </a:tbl>
          </a:graphicData>
        </a:graphic>
      </p:graphicFrame>
    </p:spTree>
    <p:extLst>
      <p:ext uri="{BB962C8B-B14F-4D97-AF65-F5344CB8AC3E}">
        <p14:creationId xmlns:p14="http://schemas.microsoft.com/office/powerpoint/2010/main" val="1439300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2181" y="2059710"/>
            <a:ext cx="6871853" cy="1138773"/>
          </a:xfrm>
          <a:prstGeom prst="rect">
            <a:avLst/>
          </a:prstGeom>
        </p:spPr>
        <p:txBody>
          <a:bodyPr wrap="square">
            <a:spAutoFit/>
          </a:bodyPr>
          <a:lstStyle/>
          <a:p>
            <a:pPr algn="just"/>
            <a:r>
              <a:rPr lang="ru-RU" sz="3200" b="1" dirty="0" smtClean="0">
                <a:latin typeface="Times New Roman" panose="02020603050405020304" pitchFamily="18" charset="0"/>
                <a:cs typeface="Times New Roman" panose="02020603050405020304" pitchFamily="18" charset="0"/>
              </a:rPr>
              <a:t>Рефлексия</a:t>
            </a:r>
          </a:p>
          <a:p>
            <a:pPr algn="just"/>
            <a:endParaRPr lang="ru-RU" b="1" dirty="0">
              <a:latin typeface="Times New Roman" panose="02020603050405020304" pitchFamily="18" charset="0"/>
              <a:cs typeface="Times New Roman" panose="02020603050405020304" pitchFamily="18" charset="0"/>
            </a:endParaRPr>
          </a:p>
          <a:p>
            <a:pPr algn="just"/>
            <a:endParaRPr lang="ru-RU" b="1" dirty="0" smtClean="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76197036"/>
              </p:ext>
            </p:extLst>
          </p:nvPr>
        </p:nvGraphicFramePr>
        <p:xfrm>
          <a:off x="631249" y="4639740"/>
          <a:ext cx="11080461" cy="1554480"/>
        </p:xfrm>
        <a:graphic>
          <a:graphicData uri="http://schemas.openxmlformats.org/drawingml/2006/table">
            <a:tbl>
              <a:tblPr firstRow="1" bandRow="1">
                <a:tableStyleId>{2D5ABB26-0587-4C30-8999-92F81FD0307C}</a:tableStyleId>
              </a:tblPr>
              <a:tblGrid>
                <a:gridCol w="11080461">
                  <a:extLst>
                    <a:ext uri="{9D8B030D-6E8A-4147-A177-3AD203B41FA5}">
                      <a16:colId xmlns:a16="http://schemas.microsoft.com/office/drawing/2014/main" val="3739315206"/>
                    </a:ext>
                  </a:extLst>
                </a:gridCol>
              </a:tblGrid>
              <a:tr h="1548624">
                <a:tc>
                  <a:txBody>
                    <a:bodyPr/>
                    <a:lstStyle/>
                    <a:p>
                      <a:pPr algn="just"/>
                      <a:r>
                        <a:rPr lang="ru-RU" sz="2400" b="1" dirty="0" smtClean="0">
                          <a:solidFill>
                            <a:srgbClr val="FF0000"/>
                          </a:solidFill>
                          <a:latin typeface="Times New Roman" panose="02020603050405020304" pitchFamily="18" charset="0"/>
                          <a:cs typeface="Times New Roman" panose="02020603050405020304" pitchFamily="18" charset="0"/>
                        </a:rPr>
                        <a:t>Ребята, вам понравился данный вид работы? </a:t>
                      </a:r>
                    </a:p>
                    <a:p>
                      <a:pPr algn="just"/>
                      <a:endParaRPr lang="ru-RU" sz="2400" b="1" dirty="0" smtClean="0">
                        <a:solidFill>
                          <a:srgbClr val="FF0000"/>
                        </a:solidFill>
                        <a:latin typeface="Times New Roman" panose="02020603050405020304" pitchFamily="18" charset="0"/>
                        <a:cs typeface="Times New Roman" panose="02020603050405020304" pitchFamily="18" charset="0"/>
                      </a:endParaRPr>
                    </a:p>
                    <a:p>
                      <a:pPr algn="just"/>
                      <a:r>
                        <a:rPr lang="ru-RU" sz="2400" b="1" dirty="0" smtClean="0">
                          <a:solidFill>
                            <a:srgbClr val="FF0000"/>
                          </a:solidFill>
                          <a:latin typeface="Times New Roman" panose="02020603050405020304" pitchFamily="18" charset="0"/>
                          <a:cs typeface="Times New Roman" panose="02020603050405020304" pitchFamily="18" charset="0"/>
                        </a:rPr>
                        <a:t>У вас есть любимый художник или </a:t>
                      </a:r>
                      <a:r>
                        <a:rPr lang="ru-RU" sz="2400" b="1" dirty="0" smtClean="0">
                          <a:solidFill>
                            <a:srgbClr val="FF0000"/>
                          </a:solidFill>
                          <a:latin typeface="Times New Roman" panose="02020603050405020304" pitchFamily="18" charset="0"/>
                          <a:cs typeface="Times New Roman" panose="02020603050405020304" pitchFamily="18" charset="0"/>
                        </a:rPr>
                        <a:t>картина</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А какое произведение </a:t>
                      </a:r>
                      <a:r>
                        <a:rPr lang="ru-RU" sz="2400" b="1" dirty="0" smtClean="0">
                          <a:solidFill>
                            <a:srgbClr val="FF0000"/>
                          </a:solidFill>
                          <a:latin typeface="Times New Roman" panose="02020603050405020304" pitchFamily="18" charset="0"/>
                          <a:cs typeface="Times New Roman" panose="02020603050405020304" pitchFamily="18" charset="0"/>
                        </a:rPr>
                        <a:t>литературы ассоциируется с этой картиной?</a:t>
                      </a:r>
                      <a:endParaRPr lang="ru-RU" sz="2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pic>
        <p:nvPicPr>
          <p:cNvPr id="1028" name="Picture 4" descr="https://pictures.pibig.info/uploads/posts/2023-04/1680993083_pictures-pibig-info-p-prizvanie-risunok-vkontakte-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5635" y="459421"/>
            <a:ext cx="4128654" cy="374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1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61657181"/>
              </p:ext>
            </p:extLst>
          </p:nvPr>
        </p:nvGraphicFramePr>
        <p:xfrm>
          <a:off x="289503" y="0"/>
          <a:ext cx="11089698" cy="1188720"/>
        </p:xfrm>
        <a:graphic>
          <a:graphicData uri="http://schemas.openxmlformats.org/drawingml/2006/table">
            <a:tbl>
              <a:tblPr firstRow="1" bandRow="1">
                <a:tableStyleId>{2D5ABB26-0587-4C30-8999-92F81FD0307C}</a:tableStyleId>
              </a:tblPr>
              <a:tblGrid>
                <a:gridCol w="11089698">
                  <a:extLst>
                    <a:ext uri="{9D8B030D-6E8A-4147-A177-3AD203B41FA5}">
                      <a16:colId xmlns:a16="http://schemas.microsoft.com/office/drawing/2014/main" val="3739315206"/>
                    </a:ext>
                  </a:extLst>
                </a:gridCol>
              </a:tblGrid>
              <a:tr h="370070">
                <a:tc>
                  <a:txBody>
                    <a:bodyPr/>
                    <a:lstStyle/>
                    <a:p>
                      <a:r>
                        <a:rPr lang="ru-RU" sz="2400" b="1" dirty="0" smtClean="0">
                          <a:solidFill>
                            <a:schemeClr val="tx1"/>
                          </a:solidFill>
                          <a:latin typeface="Times New Roman" panose="02020603050405020304" pitchFamily="18" charset="0"/>
                          <a:cs typeface="Times New Roman" panose="02020603050405020304" pitchFamily="18" charset="0"/>
                        </a:rPr>
                        <a:t>Ребята, мы с Вами вспомнили некоторые произведения русской литературы, </a:t>
                      </a:r>
                      <a:r>
                        <a:rPr lang="ru-RU" sz="2400" b="1" dirty="0" err="1" smtClean="0">
                          <a:solidFill>
                            <a:schemeClr val="tx1"/>
                          </a:solidFill>
                          <a:latin typeface="Times New Roman" panose="02020603050405020304" pitchFamily="18" charset="0"/>
                          <a:cs typeface="Times New Roman" panose="02020603050405020304" pitchFamily="18" charset="0"/>
                        </a:rPr>
                        <a:t>проанализовали</a:t>
                      </a:r>
                      <a:r>
                        <a:rPr lang="ru-RU" sz="2400" b="1" dirty="0" smtClean="0">
                          <a:solidFill>
                            <a:schemeClr val="tx1"/>
                          </a:solidFill>
                          <a:latin typeface="Times New Roman" panose="02020603050405020304" pitchFamily="18" charset="0"/>
                          <a:cs typeface="Times New Roman" panose="02020603050405020304" pitchFamily="18" charset="0"/>
                        </a:rPr>
                        <a:t> поступки главных героев. Надеюсь, эта информация пригодится Вам на экзамене и </a:t>
                      </a:r>
                      <a:r>
                        <a:rPr lang="ru-RU" sz="2400" b="1" dirty="0" smtClean="0">
                          <a:solidFill>
                            <a:schemeClr val="tx1"/>
                          </a:solidFill>
                          <a:latin typeface="Times New Roman" panose="02020603050405020304" pitchFamily="18" charset="0"/>
                          <a:cs typeface="Times New Roman" panose="02020603050405020304" pitchFamily="18" charset="0"/>
                        </a:rPr>
                        <a:t>в итоговом </a:t>
                      </a:r>
                      <a:r>
                        <a:rPr lang="ru-RU" sz="2400" b="1" dirty="0" smtClean="0">
                          <a:solidFill>
                            <a:schemeClr val="tx1"/>
                          </a:solidFill>
                          <a:latin typeface="Times New Roman" panose="02020603050405020304" pitchFamily="18" charset="0"/>
                          <a:cs typeface="Times New Roman" panose="02020603050405020304" pitchFamily="18" charset="0"/>
                        </a:rPr>
                        <a:t>сочинении. </a:t>
                      </a:r>
                      <a:endParaRPr lang="ru-RU"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482893888"/>
              </p:ext>
            </p:extLst>
          </p:nvPr>
        </p:nvGraphicFramePr>
        <p:xfrm>
          <a:off x="464994" y="5212394"/>
          <a:ext cx="11089698" cy="1188720"/>
        </p:xfrm>
        <a:graphic>
          <a:graphicData uri="http://schemas.openxmlformats.org/drawingml/2006/table">
            <a:tbl>
              <a:tblPr firstRow="1" bandRow="1">
                <a:tableStyleId>{2D5ABB26-0587-4C30-8999-92F81FD0307C}</a:tableStyleId>
              </a:tblPr>
              <a:tblGrid>
                <a:gridCol w="11089698">
                  <a:extLst>
                    <a:ext uri="{9D8B030D-6E8A-4147-A177-3AD203B41FA5}">
                      <a16:colId xmlns:a16="http://schemas.microsoft.com/office/drawing/2014/main" val="3739315206"/>
                    </a:ext>
                  </a:extLst>
                </a:gridCol>
              </a:tblGrid>
              <a:tr h="370070">
                <a:tc>
                  <a:txBody>
                    <a:bodyPr/>
                    <a:lstStyle/>
                    <a:p>
                      <a:pPr algn="just"/>
                      <a:r>
                        <a:rPr lang="ru-RU" sz="2400" b="1" dirty="0" smtClean="0">
                          <a:solidFill>
                            <a:srgbClr val="FF0000"/>
                          </a:solidFill>
                          <a:latin typeface="Times New Roman" panose="02020603050405020304" pitchFamily="18" charset="0"/>
                          <a:cs typeface="Times New Roman" panose="02020603050405020304" pitchFamily="18" charset="0"/>
                        </a:rPr>
                        <a:t>Домашнее задание: выберите 2 произведения литературы и ассоциативно подберите к ним картины известных художников. Напишите, что может связывать худ. произведение и известное полотно (</a:t>
                      </a:r>
                      <a:r>
                        <a:rPr lang="ru-RU" sz="2400" b="1" dirty="0" err="1" smtClean="0">
                          <a:solidFill>
                            <a:srgbClr val="FF0000"/>
                          </a:solidFill>
                          <a:latin typeface="Times New Roman" panose="02020603050405020304" pitchFamily="18" charset="0"/>
                          <a:cs typeface="Times New Roman" panose="02020603050405020304" pitchFamily="18" charset="0"/>
                        </a:rPr>
                        <a:t>настроение,эмоции,сюжет</a:t>
                      </a:r>
                      <a:r>
                        <a:rPr lang="ru-RU" sz="2400" b="1" dirty="0" smtClean="0">
                          <a:solidFill>
                            <a:srgbClr val="FF0000"/>
                          </a:solidFill>
                          <a:latin typeface="Times New Roman" panose="02020603050405020304" pitchFamily="18" charset="0"/>
                          <a:cs typeface="Times New Roman" panose="02020603050405020304" pitchFamily="18" charset="0"/>
                        </a:rPr>
                        <a:t>).</a:t>
                      </a:r>
                      <a:endParaRPr lang="ru-RU" sz="2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3839410"/>
                  </a:ext>
                </a:extLst>
              </a:tr>
            </a:tbl>
          </a:graphicData>
        </a:graphic>
      </p:graphicFrame>
      <p:pic>
        <p:nvPicPr>
          <p:cNvPr id="2050" name="Picture 2" descr="https://hopomo.ru/wp-content/uploads/2023/06/narisovannaya-kniga-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44" y="1458542"/>
            <a:ext cx="4165601" cy="32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162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782" y="0"/>
            <a:ext cx="11554689" cy="670952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hlinkClick r:id="rId2"/>
              </a:rPr>
              <a:t>Использованная литература:</a:t>
            </a:r>
          </a:p>
          <a:p>
            <a:pPr algn="just"/>
            <a:endParaRPr lang="ru-RU" dirty="0" smtClean="0">
              <a:latin typeface="Times New Roman" panose="02020603050405020304" pitchFamily="18" charset="0"/>
              <a:cs typeface="Times New Roman" panose="02020603050405020304" pitchFamily="18" charset="0"/>
              <a:hlinkClick r:id="rId2"/>
            </a:endParaRPr>
          </a:p>
          <a:p>
            <a:pPr algn="just"/>
            <a:r>
              <a:rPr lang="en-US" dirty="0" smtClean="0">
                <a:latin typeface="Times New Roman" panose="02020603050405020304" pitchFamily="18" charset="0"/>
                <a:cs typeface="Times New Roman" panose="02020603050405020304" pitchFamily="18" charset="0"/>
                <a:hlinkClick r:id="rId2"/>
              </a:rPr>
              <a:t>https://avatars.dzeninfra.ru/get-zen_doc/271828/pub_656d5baeaceb783da9b2b5dc_656ec7d2761ea50336a029ee/scale_1200</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3"/>
              </a:rPr>
              <a:t>https://avatars.dzeninfra.ru/get-zen_doc/1925603/pub_5ff44f5bbb14d54ffb2985c0_5ff4c565f906b1687244e348/scale_1200</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4"/>
              </a:rPr>
              <a:t>http://media.newyorker.com/photos/5dfcfb99a3fe9b0008101e80/master/w_2560%2Cc_limit/McGowan-MeditationsonBeauty.jpg</a:t>
            </a:r>
            <a:endParaRPr lang="ru-RU" dirty="0" smtClean="0">
              <a:latin typeface="Times New Roman" panose="02020603050405020304" pitchFamily="18" charset="0"/>
              <a:cs typeface="Times New Roman" panose="02020603050405020304" pitchFamily="18" charset="0"/>
            </a:endParaRPr>
          </a:p>
          <a:p>
            <a:pPr algn="just"/>
            <a:r>
              <a:rPr lang="ru-RU" b="0" i="0" u="none" strike="noStrike" dirty="0" smtClean="0">
                <a:effectLst/>
                <a:latin typeface="Times New Roman" panose="02020603050405020304" pitchFamily="18" charset="0"/>
                <a:cs typeface="Times New Roman" panose="02020603050405020304" pitchFamily="18" charset="0"/>
                <a:hlinkClick r:id="rId5"/>
              </a:rPr>
              <a:t>https://nauka.club/literatura/argumenty-dlya-itogovogo-sochineniya-po-rasskazu-ulybka-r-bredberi.html?ysclid=luoir81mxw369332075</a:t>
            </a:r>
            <a:endParaRPr lang="ru-RU" b="0" i="0" u="none" strike="noStrike" dirty="0" smtClean="0">
              <a:effectLst/>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hlinkClick r:id="rId6"/>
              </a:rPr>
              <a:t>https://www.livemaster.ru/topic/344161-galereya-znamenityh-proizvedenij-zhivopisi-velikih-hudozhnikov-samye-lyubimo-znamenitye-na-ya?ysclid=luoixt27ez331487723</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7"/>
              </a:rPr>
              <a:t>https://s1.thingpic.com/images/sv/759SFMzEg7vHgLpmeikuR6gX.jpeg</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8"/>
              </a:rPr>
              <a:t>https://diletant.media/upload/medialibrary/ff9/ff9a75c845f04128c18e360b6f574b99.webp</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9"/>
              </a:rPr>
              <a:t>https://static1-repo.aif.ru/1/a9/125905/b54dd6fc41e41aac5b5b3805c48343dc.jpg</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10"/>
              </a:rPr>
              <a:t>https://sr.gallerix.ru/_UNK/713/4304.jpg</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11"/>
              </a:rPr>
              <a:t>https://aeternamemoria.ru/wp-content/uploads/2022/07/ostrovskiy-aleksandr.jpg</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12"/>
              </a:rPr>
              <a:t>https://avatars.dzeninfra.ru/get-zen_doc/4343677/pub_62c41006a2687004e06bb7d3_62c4103848e95c546540bc28/scale_1200</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Статья «Все </a:t>
            </a:r>
            <a:r>
              <a:rPr lang="ru-RU" b="1" dirty="0">
                <a:latin typeface="Times New Roman" panose="02020603050405020304" pitchFamily="18" charset="0"/>
                <a:cs typeface="Times New Roman" panose="02020603050405020304" pitchFamily="18" charset="0"/>
              </a:rPr>
              <a:t>к воде: Волга в картинах русских </a:t>
            </a:r>
            <a:r>
              <a:rPr lang="ru-RU" b="1" dirty="0" smtClean="0">
                <a:latin typeface="Times New Roman" panose="02020603050405020304" pitchFamily="18" charset="0"/>
                <a:cs typeface="Times New Roman" panose="02020603050405020304" pitchFamily="18" charset="0"/>
              </a:rPr>
              <a:t>художников».</a:t>
            </a:r>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hlinkClick r:id="rId13"/>
              </a:rPr>
              <a:t>https://dzen.ru/a/YsQQBqJocATga7fT</a:t>
            </a:r>
            <a:endParaRPr lang="ru-RU" b="1"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hlinkClick r:id="rId14"/>
              </a:rPr>
              <a:t>https://www.livemaster.ru/topic/1820889-velikaya-reka-volga-v-rabotah-zhivopistsev-i-fotohudozhnikov?ysclid=luol2we1fn93571175</a:t>
            </a:r>
            <a:endParaRPr lang="ru-RU"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hlinkClick r:id="rId15"/>
              </a:rPr>
              <a:t>https://cs3.livemaster.ru/zhurnalfoto/4/9/4/160520184809494dc0bc42871da46e811ec6b62a94e9.jpeg</a:t>
            </a:r>
            <a:endParaRPr lang="ru-RU"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https://u.foxford.ngcdn.ru/uploads/tinymce_file/file/47285/bd0b4b0d807c8f87.jpg</a:t>
            </a:r>
            <a:endParaRPr lang="ru-RU" b="1"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170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9454" y="399626"/>
            <a:ext cx="11111346" cy="4247317"/>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hlinkClick r:id="rId2"/>
              </a:rPr>
              <a:t>Использованная литература:</a:t>
            </a:r>
          </a:p>
          <a:p>
            <a:endParaRPr lang="ru-RU" dirty="0" smtClean="0">
              <a:hlinkClick r:id="rId3"/>
            </a:endParaRPr>
          </a:p>
          <a:p>
            <a:endParaRPr lang="ru-RU" dirty="0">
              <a:hlinkClick r:id="rId3"/>
            </a:endParaRPr>
          </a:p>
          <a:p>
            <a:r>
              <a:rPr lang="en-US" dirty="0" smtClean="0">
                <a:hlinkClick r:id="rId3"/>
              </a:rPr>
              <a:t>https://salonfifi.ru/wp-content/uploads/3/4/9/349eeba6c26292b95a325d8d53052542.jpeg</a:t>
            </a:r>
            <a:endParaRPr lang="ru-RU" dirty="0" smtClean="0"/>
          </a:p>
          <a:p>
            <a:r>
              <a:rPr lang="en-US" dirty="0">
                <a:hlinkClick r:id="rId4"/>
              </a:rPr>
              <a:t>https://</a:t>
            </a:r>
            <a:r>
              <a:rPr lang="en-US" dirty="0" smtClean="0">
                <a:hlinkClick r:id="rId4"/>
              </a:rPr>
              <a:t>wallpapers.com/images/hd/dali-z94svttrrr2p8bzv.jpg</a:t>
            </a:r>
            <a:endParaRPr lang="ru-RU" dirty="0" smtClean="0"/>
          </a:p>
          <a:p>
            <a:r>
              <a:rPr lang="ru-RU" dirty="0" smtClean="0"/>
              <a:t>Сычева-</a:t>
            </a:r>
            <a:r>
              <a:rPr lang="ru-RU" dirty="0" err="1" smtClean="0"/>
              <a:t>Парадеева</a:t>
            </a:r>
            <a:r>
              <a:rPr lang="ru-RU" dirty="0" smtClean="0"/>
              <a:t> Т.С. Духовные </a:t>
            </a:r>
            <a:r>
              <a:rPr lang="ru-RU" dirty="0"/>
              <a:t>искания интеллектуального героя (Раскольникова), способы их выявления и </a:t>
            </a:r>
            <a:r>
              <a:rPr lang="ru-RU" dirty="0" smtClean="0"/>
              <a:t>решения.</a:t>
            </a:r>
            <a:r>
              <a:rPr lang="en-US" dirty="0"/>
              <a:t> </a:t>
            </a:r>
            <a:r>
              <a:rPr lang="en-US" dirty="0">
                <a:hlinkClick r:id="rId5"/>
              </a:rPr>
              <a:t>https://</a:t>
            </a:r>
            <a:r>
              <a:rPr lang="en-US" dirty="0" smtClean="0">
                <a:hlinkClick r:id="rId5"/>
              </a:rPr>
              <a:t>www.prodlenka.org/profile/508921</a:t>
            </a:r>
            <a:endParaRPr lang="ru-RU" dirty="0" smtClean="0"/>
          </a:p>
          <a:p>
            <a:pPr algn="just"/>
            <a:r>
              <a:rPr lang="en-US" dirty="0">
                <a:latin typeface="Times New Roman" panose="02020603050405020304" pitchFamily="18" charset="0"/>
                <a:cs typeface="Times New Roman" panose="02020603050405020304" pitchFamily="18" charset="0"/>
                <a:hlinkClick r:id="rId6"/>
              </a:rPr>
              <a:t>https://my.tretyakov.ru/app/masterpiece/9063</a:t>
            </a:r>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hlinkClick r:id="rId7"/>
              </a:rPr>
              <a:t>https://8-poster.ru/onenews/543/</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hlinkClick r:id="rId8"/>
              </a:rPr>
              <a:t>https://</a:t>
            </a:r>
            <a:r>
              <a:rPr lang="ru-RU" dirty="0" smtClean="0">
                <a:latin typeface="Times New Roman" panose="02020603050405020304" pitchFamily="18" charset="0"/>
                <a:cs typeface="Times New Roman" panose="02020603050405020304" pitchFamily="18" charset="0"/>
                <a:hlinkClick r:id="rId8"/>
              </a:rPr>
              <a:t>www.pravmir.ru/chto-takoe-iskusstvo</a:t>
            </a:r>
            <a:endParaRPr lang="ru-RU"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hlinkClick r:id="rId9"/>
              </a:rPr>
              <a:t>https://</a:t>
            </a:r>
            <a:r>
              <a:rPr lang="en-US" dirty="0" smtClean="0">
                <a:latin typeface="Times New Roman" panose="02020603050405020304" pitchFamily="18" charset="0"/>
                <a:cs typeface="Times New Roman" panose="02020603050405020304" pitchFamily="18" charset="0"/>
                <a:hlinkClick r:id="rId9"/>
              </a:rPr>
              <a:t>hopomo.ru/wp-content/uploads/2023/06/narisovannaya-kniga-6-1.jpg</a:t>
            </a:r>
            <a:endParaRPr lang="ru-RU"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https://pictures.pibig.info/uploads/posts/2023-04/1680993083_pictures-pibig-info-p-prizvanie-risunok-vkontakte-45.jpg</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3763972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2" y="3115486"/>
            <a:ext cx="6096000" cy="3477875"/>
          </a:xfrm>
          <a:prstGeom prst="rect">
            <a:avLst/>
          </a:prstGeom>
        </p:spPr>
        <p:txBody>
          <a:bodyPr>
            <a:spAutoFit/>
          </a:bodyPr>
          <a:lstStyle/>
          <a:p>
            <a:r>
              <a:rPr lang="ru-RU" sz="2000" b="1" i="1" dirty="0" smtClean="0">
                <a:solidFill>
                  <a:srgbClr val="333333"/>
                </a:solidFill>
                <a:effectLst/>
                <a:latin typeface="Times New Roman" panose="02020603050405020304" pitchFamily="18" charset="0"/>
                <a:cs typeface="Times New Roman" panose="02020603050405020304" pitchFamily="18" charset="0"/>
              </a:rPr>
              <a:t>Виды искусства:</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архитектура (зодчество),</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театр,</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балет,</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кино,</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литература,</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музыка,</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фотоискусство,</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эстрада,</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телевизионное творчество,</a:t>
            </a:r>
          </a:p>
          <a:p>
            <a:pPr>
              <a:buFont typeface="Arial" panose="020B0604020202020204" pitchFamily="34" charset="0"/>
              <a:buChar char="•"/>
            </a:pPr>
            <a:r>
              <a:rPr lang="ru-RU" sz="2000" b="1" i="1" dirty="0" smtClean="0">
                <a:solidFill>
                  <a:srgbClr val="333333"/>
                </a:solidFill>
                <a:effectLst/>
                <a:latin typeface="Times New Roman" panose="02020603050405020304" pitchFamily="18" charset="0"/>
                <a:cs typeface="Times New Roman" panose="02020603050405020304" pitchFamily="18" charset="0"/>
              </a:rPr>
              <a:t>цирк.</a:t>
            </a:r>
            <a:endParaRPr lang="ru-RU" sz="2000" b="1" i="1" dirty="0">
              <a:solidFill>
                <a:srgbClr val="333333"/>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46544" y="1359993"/>
            <a:ext cx="11018981" cy="1938992"/>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Слово «искусство» произошло от старославянского </a:t>
            </a:r>
            <a:r>
              <a:rPr lang="ru-RU" sz="2400" b="1" i="1" dirty="0" err="1" smtClean="0">
                <a:latin typeface="Times New Roman" panose="02020603050405020304" pitchFamily="18" charset="0"/>
                <a:cs typeface="Times New Roman" panose="02020603050405020304" pitchFamily="18" charset="0"/>
              </a:rPr>
              <a:t>искоусъ</a:t>
            </a:r>
            <a:r>
              <a:rPr lang="ru-RU" sz="2400" b="1" dirty="0" smtClean="0">
                <a:latin typeface="Times New Roman" panose="02020603050405020304" pitchFamily="18" charset="0"/>
                <a:cs typeface="Times New Roman" panose="02020603050405020304" pitchFamily="18" charset="0"/>
              </a:rPr>
              <a:t> — опыт, испытание. </a:t>
            </a:r>
            <a:r>
              <a:rPr lang="ru-RU" sz="2400" dirty="0" smtClean="0">
                <a:latin typeface="Times New Roman" panose="02020603050405020304" pitchFamily="18" charset="0"/>
                <a:cs typeface="Times New Roman" panose="02020603050405020304" pitchFamily="18" charset="0"/>
              </a:rPr>
              <a:t>И это довольно точно передает определение слова искусства. Художники делятся с нами своим эмпирическим опытом, скульпторы передают духовные переживания.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6472" y="42461"/>
            <a:ext cx="10649527" cy="1200329"/>
          </a:xfrm>
          <a:prstGeom prst="rect">
            <a:avLst/>
          </a:prstGeom>
        </p:spPr>
        <p:txBody>
          <a:bodyPr wrap="square">
            <a:spAutoFit/>
          </a:bodyPr>
          <a:lstStyle/>
          <a:p>
            <a:r>
              <a:rPr lang="ru-RU" sz="2400" b="1" i="1" dirty="0" smtClean="0">
                <a:solidFill>
                  <a:srgbClr val="333333"/>
                </a:solidFill>
                <a:effectLst/>
                <a:latin typeface="Times New Roman" panose="02020603050405020304" pitchFamily="18" charset="0"/>
                <a:cs typeface="Times New Roman" panose="02020603050405020304" pitchFamily="18" charset="0"/>
              </a:rPr>
              <a:t>Искусство — форма творчества, способ духовной самореализации человека посредством чувственно-выразительных средств (звука, пластики тела, рисунка, слова, цвета, света, природного материала и т.д.)</a:t>
            </a:r>
            <a:endParaRPr lang="ru-RU" sz="2400" b="1" i="1" dirty="0">
              <a:latin typeface="Times New Roman" panose="02020603050405020304" pitchFamily="18" charset="0"/>
              <a:cs typeface="Times New Roman" panose="02020603050405020304" pitchFamily="18" charset="0"/>
            </a:endParaRPr>
          </a:p>
        </p:txBody>
      </p:sp>
      <p:pic>
        <p:nvPicPr>
          <p:cNvPr id="1026" name="Picture 2" descr="https://avatars.mds.yandex.net/i?id=9803f151d0453c0888095952843f1f1a_l-9147461-images-thumbs&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927" y="2794729"/>
            <a:ext cx="6243782" cy="377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2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97942628"/>
              </p:ext>
            </p:extLst>
          </p:nvPr>
        </p:nvGraphicFramePr>
        <p:xfrm>
          <a:off x="498763" y="434108"/>
          <a:ext cx="10963565" cy="2696095"/>
        </p:xfrm>
        <a:graphic>
          <a:graphicData uri="http://schemas.openxmlformats.org/drawingml/2006/table">
            <a:tbl>
              <a:tblPr firstRow="1" bandRow="1">
                <a:tableStyleId>{2D5ABB26-0587-4C30-8999-92F81FD0307C}</a:tableStyleId>
              </a:tblPr>
              <a:tblGrid>
                <a:gridCol w="10963565">
                  <a:extLst>
                    <a:ext uri="{9D8B030D-6E8A-4147-A177-3AD203B41FA5}">
                      <a16:colId xmlns:a16="http://schemas.microsoft.com/office/drawing/2014/main" val="3074582776"/>
                    </a:ext>
                  </a:extLst>
                </a:gridCol>
              </a:tblGrid>
              <a:tr h="2696095">
                <a:tc>
                  <a:txBody>
                    <a:bodyPr/>
                    <a:lstStyle/>
                    <a:p>
                      <a:r>
                        <a:rPr lang="ru-RU" sz="3200" b="1" i="1" dirty="0" smtClean="0">
                          <a:solidFill>
                            <a:srgbClr val="FF0000"/>
                          </a:solidFill>
                          <a:latin typeface="Times New Roman" panose="02020603050405020304" pitchFamily="18" charset="0"/>
                          <a:cs typeface="Times New Roman" panose="02020603050405020304" pitchFamily="18" charset="0"/>
                        </a:rPr>
                        <a:t>Сегодня на уроке мы поработаем с 2 видами искусства: </a:t>
                      </a:r>
                    </a:p>
                    <a:p>
                      <a:r>
                        <a:rPr lang="ru-RU" sz="3200" b="1" i="1" dirty="0" smtClean="0">
                          <a:solidFill>
                            <a:srgbClr val="FF0000"/>
                          </a:solidFill>
                          <a:latin typeface="Times New Roman" panose="02020603050405020304" pitchFamily="18" charset="0"/>
                          <a:cs typeface="Times New Roman" panose="02020603050405020304" pitchFamily="18" charset="0"/>
                        </a:rPr>
                        <a:t>живописью и литературой. </a:t>
                      </a:r>
                    </a:p>
                    <a:p>
                      <a:r>
                        <a:rPr lang="ru-RU" sz="3200" b="1" i="1" dirty="0" smtClean="0">
                          <a:solidFill>
                            <a:srgbClr val="FF0000"/>
                          </a:solidFill>
                          <a:latin typeface="Times New Roman" panose="02020603050405020304" pitchFamily="18" charset="0"/>
                          <a:cs typeface="Times New Roman" panose="02020603050405020304" pitchFamily="18" charset="0"/>
                        </a:rPr>
                        <a:t>Продукты этих направлений могут не напрямую быть связаны друг с другом, а ассоциативно. </a:t>
                      </a:r>
                    </a:p>
                    <a:p>
                      <a:r>
                        <a:rPr lang="ru-RU" sz="3200" b="1" i="1" dirty="0" smtClean="0">
                          <a:solidFill>
                            <a:srgbClr val="FF0000"/>
                          </a:solidFill>
                          <a:latin typeface="Times New Roman" panose="02020603050405020304" pitchFamily="18" charset="0"/>
                          <a:cs typeface="Times New Roman" panose="02020603050405020304" pitchFamily="18" charset="0"/>
                        </a:rPr>
                        <a:t>Что такое ассоциация? </a:t>
                      </a:r>
                      <a:endParaRPr lang="ru-RU" sz="3200" b="1" i="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3870026"/>
                  </a:ext>
                </a:extLst>
              </a:tr>
            </a:tbl>
          </a:graphicData>
        </a:graphic>
      </p:graphicFrame>
      <p:pic>
        <p:nvPicPr>
          <p:cNvPr id="14338" name="Picture 2" descr="https://salonfifi.ru/wp-content/uploads/3/4/9/349eeba6c26292b95a325d8d5305254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63" y="3194858"/>
            <a:ext cx="5449453" cy="349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85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8545" y="917170"/>
            <a:ext cx="6096000" cy="4093428"/>
          </a:xfrm>
          <a:prstGeom prst="rect">
            <a:avLst/>
          </a:prstGeom>
        </p:spPr>
        <p:txBody>
          <a:bodyPr>
            <a:spAutoFit/>
          </a:bodyPr>
          <a:lstStyle/>
          <a:p>
            <a:pPr algn="just"/>
            <a:r>
              <a:rPr lang="ru-RU" sz="2000" b="1" i="0" dirty="0" smtClean="0">
                <a:effectLst/>
                <a:latin typeface="Times New Roman" panose="02020603050405020304" pitchFamily="18" charset="0"/>
                <a:cs typeface="Times New Roman" panose="02020603050405020304" pitchFamily="18" charset="0"/>
              </a:rPr>
              <a:t>Ассоциация</a:t>
            </a:r>
            <a:r>
              <a:rPr lang="ru-RU" sz="2000" b="0" i="0" dirty="0" smtClean="0">
                <a:effectLst/>
                <a:latin typeface="Times New Roman" panose="02020603050405020304" pitchFamily="18" charset="0"/>
                <a:cs typeface="Times New Roman" panose="02020603050405020304" pitchFamily="18" charset="0"/>
              </a:rPr>
              <a:t> – это закономерно возникающая связь между отдельными предметами, явлениями, фактами, отражёнными в нашем сознании и закреплёнными в памяти. Важно, что ассоциации не существуют во внешней действительности, а порождаются человеческим мозгом.</a:t>
            </a:r>
          </a:p>
          <a:p>
            <a:pPr algn="just"/>
            <a:r>
              <a:rPr lang="ru-RU" sz="2000" b="0" i="0" dirty="0" smtClean="0">
                <a:effectLst/>
                <a:latin typeface="Times New Roman" panose="02020603050405020304" pitchFamily="18" charset="0"/>
                <a:cs typeface="Times New Roman" panose="02020603050405020304" pitchFamily="18" charset="0"/>
              </a:rPr>
              <a:t>Идея о существовании ассоциаций возникла ещё в античное время, рассуждения об этом есть у </a:t>
            </a:r>
            <a:r>
              <a:rPr lang="ru-RU" sz="2000" b="1" i="1" dirty="0" smtClean="0">
                <a:effectLst/>
                <a:latin typeface="Times New Roman" panose="02020603050405020304" pitchFamily="18" charset="0"/>
                <a:cs typeface="Times New Roman" panose="02020603050405020304" pitchFamily="18" charset="0"/>
              </a:rPr>
              <a:t>Платона, Аристотеля и у других древних мыслителей. </a:t>
            </a:r>
            <a:r>
              <a:rPr lang="ru-RU" sz="2000" b="0" i="0" dirty="0" smtClean="0">
                <a:effectLst/>
                <a:latin typeface="Times New Roman" panose="02020603050405020304" pitchFamily="18" charset="0"/>
                <a:cs typeface="Times New Roman" panose="02020603050405020304" pitchFamily="18" charset="0"/>
              </a:rPr>
              <a:t>Однако в средние века развитие науки во многом остановилось, в том числе и в данной области. Сам термин «ассоциация» ввёл только </a:t>
            </a:r>
            <a:r>
              <a:rPr lang="ru-RU" sz="2000" b="1" i="1" dirty="0" smtClean="0">
                <a:effectLst/>
                <a:latin typeface="Times New Roman" panose="02020603050405020304" pitchFamily="18" charset="0"/>
                <a:cs typeface="Times New Roman" panose="02020603050405020304" pitchFamily="18" charset="0"/>
              </a:rPr>
              <a:t>Джон Локк – английский учёный семнадцатого века.</a:t>
            </a:r>
            <a:endParaRPr lang="ru-RU" sz="2000" b="1" i="1" dirty="0">
              <a:effectLst/>
              <a:latin typeface="Times New Roman" panose="02020603050405020304" pitchFamily="18" charset="0"/>
              <a:cs typeface="Times New Roman" panose="02020603050405020304" pitchFamily="18" charset="0"/>
            </a:endParaRPr>
          </a:p>
        </p:txBody>
      </p:sp>
      <p:pic>
        <p:nvPicPr>
          <p:cNvPr id="13314" name="Picture 2" descr="https://kartinki.pics/uploads/posts/2022-03/thumbs/1647381932_60-kartinkin-net-p-kartinki-na-temu-psikhologiya-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692" y="449557"/>
            <a:ext cx="5190836" cy="565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2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она Лиза» – пожалуй, самое известное произведение искусства во всем ми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166255"/>
            <a:ext cx="5578764" cy="6485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095376144"/>
              </p:ext>
            </p:extLst>
          </p:nvPr>
        </p:nvGraphicFramePr>
        <p:xfrm>
          <a:off x="6047153" y="4269191"/>
          <a:ext cx="5865090" cy="2042160"/>
        </p:xfrm>
        <a:graphic>
          <a:graphicData uri="http://schemas.openxmlformats.org/drawingml/2006/table">
            <a:tbl>
              <a:tblPr firstRow="1" bandRow="1">
                <a:tableStyleId>{2D5ABB26-0587-4C30-8999-92F81FD0307C}</a:tableStyleId>
              </a:tblPr>
              <a:tblGrid>
                <a:gridCol w="5865090">
                  <a:extLst>
                    <a:ext uri="{9D8B030D-6E8A-4147-A177-3AD203B41FA5}">
                      <a16:colId xmlns:a16="http://schemas.microsoft.com/office/drawing/2014/main" val="3074582776"/>
                    </a:ext>
                  </a:extLst>
                </a:gridCol>
              </a:tblGrid>
              <a:tr h="314806">
                <a:tc>
                  <a:txBody>
                    <a:bodyPr/>
                    <a:lstStyle/>
                    <a:p>
                      <a:r>
                        <a:rPr lang="ru-RU" sz="3200" b="1" i="1" dirty="0" smtClean="0">
                          <a:latin typeface="Times New Roman" panose="02020603050405020304" pitchFamily="18" charset="0"/>
                          <a:cs typeface="Times New Roman" panose="02020603050405020304" pitchFamily="18" charset="0"/>
                        </a:rPr>
                        <a:t>Ребята, кто автор данной картины? В каком литературном произведении о ней написано?</a:t>
                      </a:r>
                      <a:endParaRPr lang="ru-RU" sz="32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3870026"/>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525334988"/>
              </p:ext>
            </p:extLst>
          </p:nvPr>
        </p:nvGraphicFramePr>
        <p:xfrm>
          <a:off x="6604572" y="329073"/>
          <a:ext cx="3981729" cy="640080"/>
        </p:xfrm>
        <a:graphic>
          <a:graphicData uri="http://schemas.openxmlformats.org/drawingml/2006/table">
            <a:tbl>
              <a:tblPr firstRow="1" bandRow="1">
                <a:tableStyleId>{2D5ABB26-0587-4C30-8999-92F81FD0307C}</a:tableStyleId>
              </a:tblPr>
              <a:tblGrid>
                <a:gridCol w="3981729">
                  <a:extLst>
                    <a:ext uri="{9D8B030D-6E8A-4147-A177-3AD203B41FA5}">
                      <a16:colId xmlns:a16="http://schemas.microsoft.com/office/drawing/2014/main" val="4195323204"/>
                    </a:ext>
                  </a:extLst>
                </a:gridCol>
              </a:tblGrid>
              <a:tr h="370840">
                <a:tc>
                  <a:txBody>
                    <a:bodyPr/>
                    <a:lstStyle/>
                    <a:p>
                      <a:r>
                        <a:rPr lang="ru-RU" sz="3600" b="1" dirty="0" smtClean="0">
                          <a:latin typeface="Monotype Corsiva" panose="03010101010201010101" pitchFamily="66" charset="0"/>
                        </a:rPr>
                        <a:t>Ассоциация №1</a:t>
                      </a:r>
                      <a:endParaRPr lang="ru-RU" sz="3600" b="1" dirty="0">
                        <a:latin typeface="Monotype Corsiva" panose="03010101010201010101" pitchFamily="66" charset="0"/>
                      </a:endParaRPr>
                    </a:p>
                  </a:txBody>
                  <a:tcPr/>
                </a:tc>
                <a:extLst>
                  <a:ext uri="{0D108BD9-81ED-4DB2-BD59-A6C34878D82A}">
                    <a16:rowId xmlns:a16="http://schemas.microsoft.com/office/drawing/2014/main" val="2471266936"/>
                  </a:ext>
                </a:extLst>
              </a:tr>
            </a:tbl>
          </a:graphicData>
        </a:graphic>
      </p:graphicFrame>
    </p:spTree>
    <p:extLst>
      <p:ext uri="{BB962C8B-B14F-4D97-AF65-F5344CB8AC3E}">
        <p14:creationId xmlns:p14="http://schemas.microsoft.com/office/powerpoint/2010/main" val="1967256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452581" y="769357"/>
            <a:ext cx="4331855" cy="3416320"/>
          </a:xfrm>
          <a:prstGeom prst="rect">
            <a:avLst/>
          </a:prstGeom>
        </p:spPr>
        <p:txBody>
          <a:bodyPr wrap="square">
            <a:spAutoFit/>
          </a:bodyPr>
          <a:lstStyle/>
          <a:p>
            <a:pPr algn="just"/>
            <a:r>
              <a:rPr lang="ru-RU" b="0" i="0" dirty="0" smtClean="0">
                <a:solidFill>
                  <a:srgbClr val="000000"/>
                </a:solidFill>
                <a:effectLst/>
                <a:latin typeface="Times New Roman" panose="02020603050405020304" pitchFamily="18" charset="0"/>
                <a:cs typeface="Times New Roman" panose="02020603050405020304" pitchFamily="18" charset="0"/>
              </a:rPr>
              <a:t>Картину написал </a:t>
            </a:r>
            <a:r>
              <a:rPr lang="ru-RU" b="1" i="1" dirty="0" smtClean="0">
                <a:solidFill>
                  <a:srgbClr val="000000"/>
                </a:solidFill>
                <a:effectLst/>
                <a:latin typeface="Times New Roman" panose="02020603050405020304" pitchFamily="18" charset="0"/>
                <a:cs typeface="Times New Roman" panose="02020603050405020304" pitchFamily="18" charset="0"/>
              </a:rPr>
              <a:t>Леонардо да Винчи</a:t>
            </a:r>
            <a:r>
              <a:rPr lang="ru-RU" b="0" i="0" dirty="0" smtClean="0">
                <a:solidFill>
                  <a:srgbClr val="000000"/>
                </a:solidFill>
                <a:effectLst/>
                <a:latin typeface="Times New Roman" panose="02020603050405020304" pitchFamily="18" charset="0"/>
                <a:cs typeface="Times New Roman" panose="02020603050405020304" pitchFamily="18" charset="0"/>
              </a:rPr>
              <a:t>, знаменитый </a:t>
            </a:r>
            <a:r>
              <a:rPr lang="ru-RU" i="1" dirty="0" smtClean="0">
                <a:solidFill>
                  <a:srgbClr val="000000"/>
                </a:solidFill>
                <a:effectLst/>
                <a:latin typeface="Times New Roman" panose="02020603050405020304" pitchFamily="18" charset="0"/>
                <a:cs typeface="Times New Roman" panose="02020603050405020304" pitchFamily="18" charset="0"/>
              </a:rPr>
              <a:t>итальянский живописец, между 1504-м и 1519-м. </a:t>
            </a:r>
            <a:r>
              <a:rPr lang="ru-RU" b="0" i="0" dirty="0" smtClean="0">
                <a:solidFill>
                  <a:srgbClr val="000000"/>
                </a:solidFill>
                <a:effectLst/>
                <a:latin typeface="Times New Roman" panose="02020603050405020304" pitchFamily="18" charset="0"/>
                <a:cs typeface="Times New Roman" panose="02020603050405020304" pitchFamily="18" charset="0"/>
              </a:rPr>
              <a:t>На ней по пояс изображена молодая женщина по имени </a:t>
            </a:r>
            <a:r>
              <a:rPr lang="ru-RU" b="1" i="1" dirty="0" smtClean="0">
                <a:solidFill>
                  <a:srgbClr val="000000"/>
                </a:solidFill>
                <a:effectLst/>
                <a:latin typeface="Times New Roman" panose="02020603050405020304" pitchFamily="18" charset="0"/>
                <a:cs typeface="Times New Roman" panose="02020603050405020304" pitchFamily="18" charset="0"/>
              </a:rPr>
              <a:t>Лиза </a:t>
            </a:r>
            <a:r>
              <a:rPr lang="ru-RU" b="1" i="1" dirty="0" err="1" smtClean="0">
                <a:solidFill>
                  <a:srgbClr val="000000"/>
                </a:solidFill>
                <a:effectLst/>
                <a:latin typeface="Times New Roman" panose="02020603050405020304" pitchFamily="18" charset="0"/>
                <a:cs typeface="Times New Roman" panose="02020603050405020304" pitchFamily="18" charset="0"/>
              </a:rPr>
              <a:t>Герардини</a:t>
            </a:r>
            <a:r>
              <a:rPr lang="ru-RU" b="1" i="1" dirty="0" smtClean="0">
                <a:solidFill>
                  <a:srgbClr val="000000"/>
                </a:solidFill>
                <a:effectLst/>
                <a:latin typeface="Times New Roman" panose="02020603050405020304" pitchFamily="18" charset="0"/>
                <a:cs typeface="Times New Roman" panose="02020603050405020304" pitchFamily="18" charset="0"/>
              </a:rPr>
              <a:t>. </a:t>
            </a:r>
            <a:r>
              <a:rPr lang="ru-RU" b="0" i="0" dirty="0" smtClean="0">
                <a:solidFill>
                  <a:srgbClr val="000000"/>
                </a:solidFill>
                <a:effectLst/>
                <a:latin typeface="Times New Roman" panose="02020603050405020304" pitchFamily="18" charset="0"/>
                <a:cs typeface="Times New Roman" panose="02020603050405020304" pitchFamily="18" charset="0"/>
              </a:rPr>
              <a:t>Считается, что портрет великому мастеру заказал ее муж, </a:t>
            </a:r>
            <a:r>
              <a:rPr lang="ru-RU" b="0" i="0" dirty="0" err="1" smtClean="0">
                <a:solidFill>
                  <a:srgbClr val="000000"/>
                </a:solidFill>
                <a:effectLst/>
                <a:latin typeface="Times New Roman" panose="02020603050405020304" pitchFamily="18" charset="0"/>
                <a:cs typeface="Times New Roman" panose="02020603050405020304" pitchFamily="18" charset="0"/>
              </a:rPr>
              <a:t>Франческо</a:t>
            </a:r>
            <a:r>
              <a:rPr lang="ru-RU" b="0" i="0" dirty="0" smtClean="0">
                <a:solidFill>
                  <a:srgbClr val="000000"/>
                </a:solidFill>
                <a:effectLst/>
                <a:latin typeface="Times New Roman" panose="02020603050405020304" pitchFamily="18" charset="0"/>
                <a:cs typeface="Times New Roman" panose="02020603050405020304" pitchFamily="18" charset="0"/>
              </a:rPr>
              <a:t> </a:t>
            </a:r>
            <a:r>
              <a:rPr lang="ru-RU" b="0" i="0" dirty="0" err="1" smtClean="0">
                <a:solidFill>
                  <a:srgbClr val="000000"/>
                </a:solidFill>
                <a:effectLst/>
                <a:latin typeface="Times New Roman" panose="02020603050405020304" pitchFamily="18" charset="0"/>
                <a:cs typeface="Times New Roman" panose="02020603050405020304" pitchFamily="18" charset="0"/>
              </a:rPr>
              <a:t>дель</a:t>
            </a:r>
            <a:r>
              <a:rPr lang="ru-RU" b="0" i="0" dirty="0" smtClean="0">
                <a:solidFill>
                  <a:srgbClr val="000000"/>
                </a:solidFill>
                <a:effectLst/>
                <a:latin typeface="Times New Roman" panose="02020603050405020304" pitchFamily="18" charset="0"/>
                <a:cs typeface="Times New Roman" panose="02020603050405020304" pitchFamily="18" charset="0"/>
              </a:rPr>
              <a:t> </a:t>
            </a:r>
            <a:r>
              <a:rPr lang="ru-RU" b="0" i="0" dirty="0" err="1" smtClean="0">
                <a:solidFill>
                  <a:srgbClr val="000000"/>
                </a:solidFill>
                <a:effectLst/>
                <a:latin typeface="Times New Roman" panose="02020603050405020304" pitchFamily="18" charset="0"/>
                <a:cs typeface="Times New Roman" panose="02020603050405020304" pitchFamily="18" charset="0"/>
              </a:rPr>
              <a:t>Джокондо</a:t>
            </a:r>
            <a:r>
              <a:rPr lang="ru-RU" b="0" i="0" dirty="0" smtClean="0">
                <a:solidFill>
                  <a:srgbClr val="000000"/>
                </a:solidFill>
                <a:effectLst/>
                <a:latin typeface="Times New Roman" panose="02020603050405020304" pitchFamily="18" charset="0"/>
                <a:cs typeface="Times New Roman" panose="02020603050405020304" pitchFamily="18" charset="0"/>
              </a:rPr>
              <a:t>, поэтому изображенную даму также называют </a:t>
            </a:r>
            <a:r>
              <a:rPr lang="ru-RU" b="1" i="0" dirty="0" smtClean="0">
                <a:solidFill>
                  <a:srgbClr val="000000"/>
                </a:solidFill>
                <a:effectLst/>
                <a:latin typeface="Times New Roman" panose="02020603050405020304" pitchFamily="18" charset="0"/>
                <a:cs typeface="Times New Roman" panose="02020603050405020304" pitchFamily="18" charset="0"/>
              </a:rPr>
              <a:t>Джокондой.</a:t>
            </a:r>
            <a:r>
              <a:rPr lang="ru-RU" b="0" i="0" dirty="0" smtClean="0">
                <a:solidFill>
                  <a:srgbClr val="000000"/>
                </a:solidFill>
                <a:effectLst/>
                <a:latin typeface="Times New Roman" panose="02020603050405020304" pitchFamily="18" charset="0"/>
                <a:cs typeface="Times New Roman" panose="02020603050405020304" pitchFamily="18" charset="0"/>
              </a:rPr>
              <a:t> А «</a:t>
            </a:r>
            <a:r>
              <a:rPr lang="ru-RU" b="0" i="0" dirty="0" err="1" smtClean="0">
                <a:solidFill>
                  <a:srgbClr val="000000"/>
                </a:solidFill>
                <a:effectLst/>
                <a:latin typeface="Times New Roman" panose="02020603050405020304" pitchFamily="18" charset="0"/>
                <a:cs typeface="Times New Roman" panose="02020603050405020304" pitchFamily="18" charset="0"/>
              </a:rPr>
              <a:t>Мона</a:t>
            </a:r>
            <a:r>
              <a:rPr lang="ru-RU" b="0" i="0" dirty="0" smtClean="0">
                <a:solidFill>
                  <a:srgbClr val="000000"/>
                </a:solidFill>
                <a:effectLst/>
                <a:latin typeface="Times New Roman" panose="02020603050405020304" pitchFamily="18" charset="0"/>
                <a:cs typeface="Times New Roman" panose="02020603050405020304" pitchFamily="18" charset="0"/>
              </a:rPr>
              <a:t> Лиза» буквально означает «Госпожа Лиза». Работа да Винчи вывешена в </a:t>
            </a:r>
            <a:r>
              <a:rPr lang="ru-RU" b="1" i="0" dirty="0" smtClean="0">
                <a:solidFill>
                  <a:srgbClr val="000000"/>
                </a:solidFill>
                <a:effectLst/>
                <a:latin typeface="Times New Roman" panose="02020603050405020304" pitchFamily="18" charset="0"/>
                <a:cs typeface="Times New Roman" panose="02020603050405020304" pitchFamily="18" charset="0"/>
              </a:rPr>
              <a:t>парижском музее Лувре.</a:t>
            </a:r>
            <a:endParaRPr lang="ru-RU" b="1" dirty="0">
              <a:latin typeface="Times New Roman" panose="02020603050405020304" pitchFamily="18" charset="0"/>
              <a:cs typeface="Times New Roman" panose="02020603050405020304" pitchFamily="18" charset="0"/>
            </a:endParaRPr>
          </a:p>
        </p:txBody>
      </p:sp>
      <p:pic>
        <p:nvPicPr>
          <p:cNvPr id="2071" name="Picture 23" descr="http://media.newyorker.com/photos/5dfcfb99a3fe9b0008101e80/master/w_2560%2Cc_limit/McGowan-MeditationsonBeau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381" y="769357"/>
            <a:ext cx="6523428" cy="4957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Таблица 24"/>
          <p:cNvGraphicFramePr>
            <a:graphicFrameLocks noGrp="1"/>
          </p:cNvGraphicFramePr>
          <p:nvPr>
            <p:extLst>
              <p:ext uri="{D42A27DB-BD31-4B8C-83A1-F6EECF244321}">
                <p14:modId xmlns:p14="http://schemas.microsoft.com/office/powerpoint/2010/main" val="4259772740"/>
              </p:ext>
            </p:extLst>
          </p:nvPr>
        </p:nvGraphicFramePr>
        <p:xfrm>
          <a:off x="452581" y="4405099"/>
          <a:ext cx="4978400" cy="2225040"/>
        </p:xfrm>
        <a:graphic>
          <a:graphicData uri="http://schemas.openxmlformats.org/drawingml/2006/table">
            <a:tbl>
              <a:tblPr firstRow="1" bandRow="1">
                <a:tableStyleId>{2D5ABB26-0587-4C30-8999-92F81FD0307C}</a:tableStyleId>
              </a:tblPr>
              <a:tblGrid>
                <a:gridCol w="4978400">
                  <a:extLst>
                    <a:ext uri="{9D8B030D-6E8A-4147-A177-3AD203B41FA5}">
                      <a16:colId xmlns:a16="http://schemas.microsoft.com/office/drawing/2014/main" val="3074582776"/>
                    </a:ext>
                  </a:extLst>
                </a:gridCol>
              </a:tblGrid>
              <a:tr h="314806">
                <a:tc>
                  <a:txBody>
                    <a:bodyPr/>
                    <a:lstStyle/>
                    <a:p>
                      <a:r>
                        <a:rPr lang="ru-RU" sz="2800" b="1" i="1" dirty="0" smtClean="0">
                          <a:latin typeface="Times New Roman" panose="02020603050405020304" pitchFamily="18" charset="0"/>
                          <a:cs typeface="Times New Roman" panose="02020603050405020304" pitchFamily="18" charset="0"/>
                        </a:rPr>
                        <a:t>Ребята, в чем ОТЛИЧИЕ того, что изображено на фото и содержанием рассказа Рея </a:t>
                      </a:r>
                      <a:r>
                        <a:rPr lang="ru-RU" sz="2800" b="1" i="1" dirty="0" err="1" smtClean="0">
                          <a:latin typeface="Times New Roman" panose="02020603050405020304" pitchFamily="18" charset="0"/>
                          <a:cs typeface="Times New Roman" panose="02020603050405020304" pitchFamily="18" charset="0"/>
                        </a:rPr>
                        <a:t>Бредбери</a:t>
                      </a:r>
                      <a:r>
                        <a:rPr lang="ru-RU" sz="2800" b="1" i="1" dirty="0" smtClean="0">
                          <a:latin typeface="Times New Roman" panose="02020603050405020304" pitchFamily="18" charset="0"/>
                          <a:cs typeface="Times New Roman" panose="02020603050405020304" pitchFamily="18" charset="0"/>
                        </a:rPr>
                        <a:t> «Улыбка»?</a:t>
                      </a:r>
                      <a:endParaRPr lang="ru-RU" sz="28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3870026"/>
                  </a:ext>
                </a:extLst>
              </a:tr>
            </a:tbl>
          </a:graphicData>
        </a:graphic>
      </p:graphicFrame>
    </p:spTree>
    <p:extLst>
      <p:ext uri="{BB962C8B-B14F-4D97-AF65-F5344CB8AC3E}">
        <p14:creationId xmlns:p14="http://schemas.microsoft.com/office/powerpoint/2010/main" val="64060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dzeninfra.ru/get-zen_doc/271828/pub_656d5baeaceb783da9b2b5dc_656ec7d2761ea50336a029ee/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5" y="131627"/>
            <a:ext cx="4913745" cy="648233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4038" y="344621"/>
            <a:ext cx="6096000" cy="5539978"/>
          </a:xfrm>
          <a:prstGeom prst="rect">
            <a:avLst/>
          </a:prstGeom>
        </p:spPr>
        <p:txBody>
          <a:bodyPr>
            <a:spAutoFit/>
          </a:bodyPr>
          <a:lstStyle/>
          <a:p>
            <a:pPr algn="just"/>
            <a:r>
              <a:rPr lang="ru-RU" b="1" i="0" dirty="0" smtClean="0">
                <a:solidFill>
                  <a:srgbClr val="303457"/>
                </a:solidFill>
                <a:effectLst/>
                <a:latin typeface="Times New Roman" panose="02020603050405020304" pitchFamily="18" charset="0"/>
                <a:cs typeface="Times New Roman" panose="02020603050405020304" pitchFamily="18" charset="0"/>
              </a:rPr>
              <a:t>Верно: в отношении смотрящего на картину (искусство)</a:t>
            </a:r>
          </a:p>
          <a:p>
            <a:pPr algn="just"/>
            <a:endParaRPr lang="ru-RU" b="1" dirty="0">
              <a:solidFill>
                <a:srgbClr val="303457"/>
              </a:solidFill>
              <a:latin typeface="Times New Roman" panose="02020603050405020304" pitchFamily="18" charset="0"/>
              <a:cs typeface="Times New Roman" panose="02020603050405020304" pitchFamily="18" charset="0"/>
            </a:endParaRPr>
          </a:p>
          <a:p>
            <a:pPr algn="just"/>
            <a:r>
              <a:rPr lang="ru-RU" b="1" i="0" dirty="0" smtClean="0">
                <a:solidFill>
                  <a:srgbClr val="303457"/>
                </a:solidFill>
                <a:effectLst/>
                <a:latin typeface="Times New Roman" panose="02020603050405020304" pitchFamily="18" charset="0"/>
                <a:cs typeface="Times New Roman" panose="02020603050405020304" pitchFamily="18" charset="0"/>
              </a:rPr>
              <a:t>Рей </a:t>
            </a:r>
            <a:r>
              <a:rPr lang="ru-RU" b="1" i="0" dirty="0" err="1" smtClean="0">
                <a:solidFill>
                  <a:srgbClr val="303457"/>
                </a:solidFill>
                <a:effectLst/>
                <a:latin typeface="Times New Roman" panose="02020603050405020304" pitchFamily="18" charset="0"/>
                <a:cs typeface="Times New Roman" panose="02020603050405020304" pitchFamily="18" charset="0"/>
              </a:rPr>
              <a:t>Бредбери</a:t>
            </a:r>
            <a:r>
              <a:rPr lang="ru-RU" b="1" i="0" dirty="0" smtClean="0">
                <a:solidFill>
                  <a:srgbClr val="303457"/>
                </a:solidFill>
                <a:effectLst/>
                <a:latin typeface="Times New Roman" panose="02020603050405020304" pitchFamily="18" charset="0"/>
                <a:cs typeface="Times New Roman" panose="02020603050405020304" pitchFamily="18" charset="0"/>
              </a:rPr>
              <a:t> - рассказ  «Улыбка» </a:t>
            </a:r>
          </a:p>
          <a:p>
            <a:pPr algn="just"/>
            <a:endParaRPr lang="ru-RU" dirty="0">
              <a:solidFill>
                <a:srgbClr val="303457"/>
              </a:solidFill>
              <a:latin typeface="Times New Roman" panose="02020603050405020304" pitchFamily="18" charset="0"/>
              <a:cs typeface="Times New Roman" panose="02020603050405020304" pitchFamily="18" charset="0"/>
            </a:endParaRPr>
          </a:p>
          <a:p>
            <a:pPr algn="just"/>
            <a:endParaRPr lang="ru-RU" b="0" i="0" dirty="0" smtClean="0">
              <a:solidFill>
                <a:srgbClr val="303457"/>
              </a:solidFill>
              <a:effectLst/>
              <a:latin typeface="Times New Roman" panose="02020603050405020304" pitchFamily="18" charset="0"/>
              <a:cs typeface="Times New Roman" panose="02020603050405020304" pitchFamily="18" charset="0"/>
            </a:endParaRPr>
          </a:p>
          <a:p>
            <a:pPr algn="just"/>
            <a:r>
              <a:rPr lang="ru-RU" b="1" i="0" dirty="0" smtClean="0">
                <a:solidFill>
                  <a:srgbClr val="303457"/>
                </a:solidFill>
                <a:effectLst/>
                <a:latin typeface="Times New Roman" panose="02020603050405020304" pitchFamily="18" charset="0"/>
                <a:cs typeface="Times New Roman" panose="02020603050405020304" pitchFamily="18" charset="0"/>
              </a:rPr>
              <a:t>Когда толпа людей видит картину «</a:t>
            </a:r>
            <a:r>
              <a:rPr lang="ru-RU" b="1" i="0" dirty="0" err="1" smtClean="0">
                <a:solidFill>
                  <a:srgbClr val="303457"/>
                </a:solidFill>
                <a:effectLst/>
                <a:latin typeface="Times New Roman" panose="02020603050405020304" pitchFamily="18" charset="0"/>
                <a:cs typeface="Times New Roman" panose="02020603050405020304" pitchFamily="18" charset="0"/>
              </a:rPr>
              <a:t>Мона</a:t>
            </a:r>
            <a:r>
              <a:rPr lang="ru-RU" b="1" i="0" dirty="0" smtClean="0">
                <a:solidFill>
                  <a:srgbClr val="303457"/>
                </a:solidFill>
                <a:effectLst/>
                <a:latin typeface="Times New Roman" panose="02020603050405020304" pitchFamily="18" charset="0"/>
                <a:cs typeface="Times New Roman" panose="02020603050405020304" pitchFamily="18" charset="0"/>
              </a:rPr>
              <a:t> Лиза», которая приводит в восторг лишь главного героя, то без раздумья кидается ей навстречу, дабы разорвать на мелкие кусочки. Маленькому Тому удается выхватить фрагмент с улыбкой очаровательной дамы и сохранить у себя. Этим автор пытается сказать, что невозможно сжить искусство в лица Земли, ведь его истинная ценность будет продолжать жить в душе и сердце тех, кому оно небезразлично.</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just"/>
            <a:r>
              <a:rPr lang="ru-RU" sz="2800" b="1" dirty="0" smtClean="0">
                <a:solidFill>
                  <a:srgbClr val="FF0000"/>
                </a:solidFill>
                <a:latin typeface="Times New Roman" panose="02020603050405020304" pitchFamily="18" charset="0"/>
                <a:cs typeface="Times New Roman" panose="02020603050405020304" pitchFamily="18" charset="0"/>
              </a:rPr>
              <a:t>Задание: написать 2-3 предложения в тетради о Вашем отношении к искусству</a:t>
            </a:r>
            <a:endParaRPr lang="ru-RU"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43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Галерея знаменитых произведений живописи великих художников! + Самы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9" y="120073"/>
            <a:ext cx="5848061" cy="567112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4545" y="6126218"/>
            <a:ext cx="6096000" cy="369332"/>
          </a:xfrm>
          <a:prstGeom prst="rect">
            <a:avLst/>
          </a:prstGeom>
        </p:spPr>
        <p:txBody>
          <a:bodyPr>
            <a:spAutoFit/>
          </a:bodyPr>
          <a:lstStyle/>
          <a:p>
            <a:r>
              <a:rPr lang="ru-RU" b="1" dirty="0" smtClean="0"/>
              <a:t>Эдвард Мунк. Крик. (1893)</a:t>
            </a:r>
            <a:endParaRPr lang="ru-RU" b="1" dirty="0"/>
          </a:p>
        </p:txBody>
      </p:sp>
      <p:graphicFrame>
        <p:nvGraphicFramePr>
          <p:cNvPr id="4" name="Таблица 3"/>
          <p:cNvGraphicFramePr>
            <a:graphicFrameLocks noGrp="1"/>
          </p:cNvGraphicFramePr>
          <p:nvPr>
            <p:extLst>
              <p:ext uri="{D42A27DB-BD31-4B8C-83A1-F6EECF244321}">
                <p14:modId xmlns:p14="http://schemas.microsoft.com/office/powerpoint/2010/main" val="3517045044"/>
              </p:ext>
            </p:extLst>
          </p:nvPr>
        </p:nvGraphicFramePr>
        <p:xfrm>
          <a:off x="6446982" y="4100299"/>
          <a:ext cx="4978400" cy="2651760"/>
        </p:xfrm>
        <a:graphic>
          <a:graphicData uri="http://schemas.openxmlformats.org/drawingml/2006/table">
            <a:tbl>
              <a:tblPr firstRow="1" bandRow="1">
                <a:tableStyleId>{2D5ABB26-0587-4C30-8999-92F81FD0307C}</a:tableStyleId>
              </a:tblPr>
              <a:tblGrid>
                <a:gridCol w="4978400">
                  <a:extLst>
                    <a:ext uri="{9D8B030D-6E8A-4147-A177-3AD203B41FA5}">
                      <a16:colId xmlns:a16="http://schemas.microsoft.com/office/drawing/2014/main" val="3074582776"/>
                    </a:ext>
                  </a:extLst>
                </a:gridCol>
              </a:tblGrid>
              <a:tr h="314806">
                <a:tc>
                  <a:txBody>
                    <a:bodyPr/>
                    <a:lstStyle/>
                    <a:p>
                      <a:pPr algn="just"/>
                      <a:r>
                        <a:rPr lang="ru-RU" sz="2800" b="1" i="1" dirty="0" smtClean="0">
                          <a:latin typeface="Times New Roman" panose="02020603050405020304" pitchFamily="18" charset="0"/>
                          <a:cs typeface="Times New Roman" panose="02020603050405020304" pitchFamily="18" charset="0"/>
                        </a:rPr>
                        <a:t>Ребята, как Вы думаете, герой какого произведения русской литературы 19 века испытывает подобные эмоции, например, от содеянного им поступка? </a:t>
                      </a:r>
                      <a:endParaRPr lang="ru-RU" sz="28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3870026"/>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15407267"/>
              </p:ext>
            </p:extLst>
          </p:nvPr>
        </p:nvGraphicFramePr>
        <p:xfrm>
          <a:off x="6817009" y="218236"/>
          <a:ext cx="3981729" cy="640080"/>
        </p:xfrm>
        <a:graphic>
          <a:graphicData uri="http://schemas.openxmlformats.org/drawingml/2006/table">
            <a:tbl>
              <a:tblPr firstRow="1" bandRow="1">
                <a:tableStyleId>{2D5ABB26-0587-4C30-8999-92F81FD0307C}</a:tableStyleId>
              </a:tblPr>
              <a:tblGrid>
                <a:gridCol w="3981729">
                  <a:extLst>
                    <a:ext uri="{9D8B030D-6E8A-4147-A177-3AD203B41FA5}">
                      <a16:colId xmlns:a16="http://schemas.microsoft.com/office/drawing/2014/main" val="4195323204"/>
                    </a:ext>
                  </a:extLst>
                </a:gridCol>
              </a:tblGrid>
              <a:tr h="370840">
                <a:tc>
                  <a:txBody>
                    <a:bodyPr/>
                    <a:lstStyle/>
                    <a:p>
                      <a:r>
                        <a:rPr lang="ru-RU" sz="3600" b="1" dirty="0" smtClean="0">
                          <a:latin typeface="Monotype Corsiva" panose="03010101010201010101" pitchFamily="66" charset="0"/>
                        </a:rPr>
                        <a:t>Ассоциация №2</a:t>
                      </a:r>
                      <a:endParaRPr lang="ru-RU" sz="3600" b="1" dirty="0">
                        <a:latin typeface="Monotype Corsiva" panose="03010101010201010101" pitchFamily="66" charset="0"/>
                      </a:endParaRPr>
                    </a:p>
                  </a:txBody>
                  <a:tcPr/>
                </a:tc>
                <a:extLst>
                  <a:ext uri="{0D108BD9-81ED-4DB2-BD59-A6C34878D82A}">
                    <a16:rowId xmlns:a16="http://schemas.microsoft.com/office/drawing/2014/main" val="2471266936"/>
                  </a:ext>
                </a:extLst>
              </a:tr>
            </a:tbl>
          </a:graphicData>
        </a:graphic>
      </p:graphicFrame>
    </p:spTree>
    <p:extLst>
      <p:ext uri="{BB962C8B-B14F-4D97-AF65-F5344CB8AC3E}">
        <p14:creationId xmlns:p14="http://schemas.microsoft.com/office/powerpoint/2010/main" val="3940094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294</TotalTime>
  <Words>1096</Words>
  <Application>Microsoft Office PowerPoint</Application>
  <PresentationFormat>Широкоэкранный</PresentationFormat>
  <Paragraphs>129</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Circe</vt:lpstr>
      <vt:lpstr>Monotype Corsiva</vt:lpstr>
      <vt:lpstr>Times New Roman</vt:lpstr>
      <vt:lpstr>Times New Roman Cyr</vt:lpstr>
      <vt:lpstr>La mente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dc:creator>
  <cp:lastModifiedBy>Элина</cp:lastModifiedBy>
  <cp:revision>29</cp:revision>
  <dcterms:created xsi:type="dcterms:W3CDTF">2024-04-06T19:45:58Z</dcterms:created>
  <dcterms:modified xsi:type="dcterms:W3CDTF">2024-04-11T05:48:40Z</dcterms:modified>
</cp:coreProperties>
</file>